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67" r:id="rId4"/>
    <p:sldId id="268" r:id="rId5"/>
    <p:sldId id="269" r:id="rId6"/>
    <p:sldId id="264" r:id="rId7"/>
    <p:sldId id="265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717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437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721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5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303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0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718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474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149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300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61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51AD8-4444-4777-A246-AA4F9BFF3861}" type="datetimeFigureOut">
              <a:rPr lang="ru-RU" smtClean="0"/>
              <a:t>02.12.2018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8F421-5A24-43F9-97CA-E8F9F99EC1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11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87624" y="476672"/>
            <a:ext cx="6696744" cy="59046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1124744"/>
            <a:ext cx="5976664" cy="20928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Социализация обучающихся во внеурочной деятельности.</a:t>
            </a:r>
          </a:p>
          <a:p>
            <a:pPr algn="ctr"/>
            <a:endParaRPr lang="ru-RU" sz="26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2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ru-RU" sz="2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предметная </a:t>
            </a:r>
            <a:r>
              <a:rPr lang="ru-RU" sz="26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неделя математики</a:t>
            </a:r>
          </a:p>
          <a:p>
            <a:pPr algn="ctr"/>
            <a:r>
              <a:rPr lang="ru-RU" sz="2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начальной </a:t>
            </a:r>
            <a:r>
              <a:rPr lang="ru-RU" sz="2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школе)</a:t>
            </a:r>
            <a:endParaRPr lang="ru-RU" sz="2600" b="1" cap="none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5443483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 : Фролова Елена Викторовна, руководитель ШМО учителей начальной школы</a:t>
            </a:r>
          </a:p>
          <a:p>
            <a:r>
              <a:rPr lang="ru-RU" dirty="0" err="1"/>
              <a:t>с</a:t>
            </a:r>
            <a:r>
              <a:rPr lang="ru-RU" dirty="0" err="1" smtClean="0"/>
              <a:t>.Сластуха</a:t>
            </a:r>
            <a:r>
              <a:rPr lang="ru-RU" dirty="0" smtClean="0"/>
              <a:t>  Саратовской области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331640" y="620688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</a:t>
            </a:r>
            <a:r>
              <a:rPr lang="ru-RU" dirty="0" smtClean="0"/>
              <a:t>   26 </a:t>
            </a:r>
            <a:r>
              <a:rPr lang="ru-RU" dirty="0" smtClean="0"/>
              <a:t>-30 ноября 2018 года</a:t>
            </a:r>
            <a:endParaRPr lang="ru-RU" dirty="0"/>
          </a:p>
        </p:txBody>
      </p:sp>
      <p:pic>
        <p:nvPicPr>
          <p:cNvPr id="8197" name="Picture 5" descr="C:\Users\Admin\Desktop\numeracy-clipart-1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19" y="3717032"/>
            <a:ext cx="2880321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14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71400"/>
            <a:ext cx="8928992" cy="7029400"/>
          </a:xfrm>
          <a:prstGeom prst="rect">
            <a:avLst/>
          </a:prstGeom>
          <a:noFill/>
          <a:ln w="1905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548680"/>
            <a:ext cx="633670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u="sng" dirty="0" smtClean="0">
                <a:solidFill>
                  <a:srgbClr val="002060"/>
                </a:solidFill>
              </a:rPr>
              <a:t>    </a:t>
            </a:r>
            <a:r>
              <a:rPr lang="ru-RU" sz="2600" b="1" u="sng" dirty="0" smtClean="0">
                <a:solidFill>
                  <a:srgbClr val="002060"/>
                </a:solidFill>
              </a:rPr>
              <a:t>Цель проведения предметной недели :</a:t>
            </a:r>
            <a:endParaRPr lang="ru-RU" sz="2600" b="1" u="sng" dirty="0">
              <a:solidFill>
                <a:srgbClr val="002060"/>
              </a:solidFill>
            </a:endParaRP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rgbClr val="002060"/>
                </a:solidFill>
              </a:rPr>
              <a:t>Совершенствование  математических способностей учащихся  в  процессе применения игровых ситуаций.</a:t>
            </a:r>
          </a:p>
          <a:p>
            <a:r>
              <a:rPr lang="ru-RU" sz="2600" b="1" dirty="0">
                <a:solidFill>
                  <a:srgbClr val="002060"/>
                </a:solidFill>
              </a:rPr>
              <a:t> </a:t>
            </a:r>
            <a:r>
              <a:rPr lang="ru-RU" sz="2600" b="1" dirty="0" smtClean="0">
                <a:solidFill>
                  <a:srgbClr val="002060"/>
                </a:solidFill>
              </a:rPr>
              <a:t> </a:t>
            </a:r>
            <a:r>
              <a:rPr lang="ru-RU" sz="2600" b="1" u="sng" dirty="0" smtClean="0">
                <a:solidFill>
                  <a:srgbClr val="002060"/>
                </a:solidFill>
              </a:rPr>
              <a:t>Задачи предметной недели :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rgbClr val="002060"/>
                </a:solidFill>
              </a:rPr>
              <a:t>Развитие математической логики и внимания  учащихся.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rgbClr val="002060"/>
                </a:solidFill>
              </a:rPr>
              <a:t>Обучение новым  методам  креативного мышления.</a:t>
            </a:r>
          </a:p>
          <a:p>
            <a:pPr marL="514350" indent="-514350">
              <a:buAutoNum type="arabicPeriod"/>
            </a:pPr>
            <a:r>
              <a:rPr lang="ru-RU" sz="2600" b="1" dirty="0" smtClean="0">
                <a:solidFill>
                  <a:srgbClr val="002060"/>
                </a:solidFill>
              </a:rPr>
              <a:t>Развитие  мотивации к обучению.</a:t>
            </a:r>
          </a:p>
          <a:p>
            <a:pPr marL="514350" indent="-514350">
              <a:buAutoNum type="arabicPeriod"/>
            </a:pPr>
            <a:endParaRPr lang="ru-RU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70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1176772"/>
              </p:ext>
            </p:extLst>
          </p:nvPr>
        </p:nvGraphicFramePr>
        <p:xfrm>
          <a:off x="457200" y="1600200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60741"/>
            <a:ext cx="8928992" cy="7029400"/>
          </a:xfrm>
          <a:prstGeom prst="rect">
            <a:avLst/>
          </a:prstGeom>
          <a:noFill/>
          <a:ln w="1905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0972" y="668507"/>
            <a:ext cx="59046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600" b="1" dirty="0" smtClean="0"/>
          </a:p>
          <a:p>
            <a:endParaRPr lang="ru-RU" sz="2600" b="1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39752" y="188640"/>
            <a:ext cx="448382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ДЕНЬ ПЕРВЫЙ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8550" y="1268760"/>
            <a:ext cx="61438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1.Заседание ШМО учителей начальной школы.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2.Обсуждение плана работы.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3. Просмотр материалов медианара по теме:</a:t>
            </a: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« Создание  ситуации успеха - необходимое условие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процесса обучения школьника».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4. Доклад  Курылевой О.В. по теме:</a:t>
            </a: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«Развитие  математических компетентностей младшего  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 школьника».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</a:t>
            </a:r>
            <a:r>
              <a:rPr lang="en-US" b="1" dirty="0" smtClean="0">
                <a:solidFill>
                  <a:srgbClr val="002060"/>
                </a:solidFill>
              </a:rPr>
              <a:t>P.S.</a:t>
            </a:r>
            <a:r>
              <a:rPr lang="ru-RU" b="1" dirty="0" smtClean="0">
                <a:solidFill>
                  <a:srgbClr val="002060"/>
                </a:solidFill>
              </a:rPr>
              <a:t>Материал медианара предоставлен  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 образовательным  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порталом  для педагогов «Знанио»</a:t>
            </a:r>
            <a:r>
              <a:rPr lang="en-US" b="1" dirty="0" smtClean="0">
                <a:solidFill>
                  <a:srgbClr val="002060"/>
                </a:solidFill>
              </a:rPr>
              <a:t>.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37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71400"/>
            <a:ext cx="8928992" cy="7029400"/>
          </a:xfrm>
          <a:prstGeom prst="rect">
            <a:avLst/>
          </a:prstGeom>
          <a:noFill/>
          <a:ln w="1905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83768" y="476672"/>
            <a:ext cx="446449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ДЕНЬ ВТОРОЙ</a:t>
            </a:r>
          </a:p>
          <a:p>
            <a:pPr algn="ctr"/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1484784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Выпуск  тематической газеты «Математика  вокруг нас». Ответственные педагоги : Фролова Е.В., Макарова Л.В.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64721"/>
            <a:ext cx="3168352" cy="2200383"/>
          </a:xfrm>
          <a:prstGeom prst="rect">
            <a:avLst/>
          </a:prstGeom>
          <a:noFill/>
          <a:ln w="635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16016" y="2164721"/>
            <a:ext cx="33123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Газета содержит интересную и познавательную информацию по предмету. Это задачи, ребусы, головоломки.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Задания подобраны с учетом возрастных особенностей учащихся.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04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7" y="-243408"/>
            <a:ext cx="9144000" cy="7029400"/>
          </a:xfrm>
          <a:prstGeom prst="rect">
            <a:avLst/>
          </a:prstGeom>
          <a:noFill/>
          <a:ln w="635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115616" y="476672"/>
            <a:ext cx="75814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ДЕНЬ ТРЕТИЙ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1400002"/>
            <a:ext cx="62646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1.Знакомство с математическими </a:t>
            </a:r>
            <a:r>
              <a:rPr lang="ru-RU" b="1" dirty="0" smtClean="0">
                <a:solidFill>
                  <a:srgbClr val="002060"/>
                </a:solidFill>
              </a:rPr>
              <a:t>сказками (проект 4 класса)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2.Игра «Веселый счет» для учащихся 2-4 классов.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Ответственный учитель: Фролова Е.В.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431" y="2420888"/>
            <a:ext cx="3121573" cy="2088232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475656" y="2420888"/>
            <a:ext cx="3024336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2420888"/>
            <a:ext cx="3131151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Ученики 4 класса знакомят детей  с весёлыми математическими сказками.</a:t>
            </a:r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20888"/>
            <a:ext cx="3168352" cy="2088232"/>
          </a:xfrm>
          <a:prstGeom prst="rect">
            <a:avLst/>
          </a:prstGeom>
          <a:noFill/>
          <a:ln w="635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788024" y="2420888"/>
            <a:ext cx="3168352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Игра «Весёлый счёт».</a:t>
            </a:r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4725144"/>
            <a:ext cx="3132349" cy="1797075"/>
          </a:xfrm>
          <a:prstGeom prst="rect">
            <a:avLst/>
          </a:prstGeom>
          <a:solidFill>
            <a:schemeClr val="bg1"/>
          </a:solidFill>
          <a:ln w="63500">
            <a:solidFill>
              <a:srgbClr val="002060"/>
            </a:solidFill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4788024" y="4653136"/>
            <a:ext cx="3168352" cy="1869083"/>
          </a:xfrm>
          <a:prstGeom prst="rect">
            <a:avLst/>
          </a:prstGeom>
          <a:solidFill>
            <a:schemeClr val="bg1"/>
          </a:solidFill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 </a:t>
            </a:r>
            <a:r>
              <a:rPr lang="ru-RU" sz="1200" b="1" dirty="0" smtClean="0">
                <a:solidFill>
                  <a:srgbClr val="002060"/>
                </a:solidFill>
              </a:rPr>
              <a:t>Победители игры::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(слева  направо)</a:t>
            </a: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      Перцевой Тимофей – 3 класс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       Курылев Александр – 2 класс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Баласанов Роман - 4 класс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 flipH="1">
            <a:off x="4211960" y="5420803"/>
            <a:ext cx="1152128" cy="20287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4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-144463"/>
            <a:ext cx="9266238" cy="715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332656"/>
            <a:ext cx="8157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ДЕНЬ ЧЕТВЁРТЫЙ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2794" y="1916832"/>
            <a:ext cx="3239566" cy="2520280"/>
          </a:xfrm>
          <a:prstGeom prst="rect">
            <a:avLst/>
          </a:prstGeom>
          <a:noFill/>
          <a:ln w="635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75656" y="1255986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Математический КВН для учащихся 2-3 классов.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Ответственный учитель : Макарова Л.В.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1916832"/>
            <a:ext cx="31426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В математический поединок вступили две команды «Плюс» и  «Минус».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В ходе </a:t>
            </a:r>
            <a:r>
              <a:rPr lang="ru-RU" b="1" dirty="0" smtClean="0">
                <a:solidFill>
                  <a:srgbClr val="002060"/>
                </a:solidFill>
              </a:rPr>
              <a:t>мероприятия </a:t>
            </a:r>
            <a:r>
              <a:rPr lang="ru-RU" b="1" dirty="0" smtClean="0">
                <a:solidFill>
                  <a:srgbClr val="002060"/>
                </a:solidFill>
              </a:rPr>
              <a:t>  </a:t>
            </a:r>
            <a:r>
              <a:rPr lang="ru-RU" b="1" dirty="0" smtClean="0">
                <a:solidFill>
                  <a:srgbClr val="002060"/>
                </a:solidFill>
              </a:rPr>
              <a:t>они  набрали равное количество баллов.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  Победила ДРУЖБА!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4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404664"/>
            <a:ext cx="8157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ДЕНЬ ПЯТЫЙ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1196752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Мастер-класс «Геометрическое моделирование» для 1-2 классов.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Ответственный  учитель : Курылева О.В.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04864"/>
            <a:ext cx="2952328" cy="2520280"/>
          </a:xfrm>
          <a:prstGeom prst="rect">
            <a:avLst/>
          </a:prstGeom>
          <a:noFill/>
          <a:ln w="635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75656" y="2204864"/>
            <a:ext cx="338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Ребята 1 и 2 класса работали с геометрическими фигурками.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Они коллективно создавали «Новогоднюю композицию».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Получилось замечательно!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4797152"/>
            <a:ext cx="30243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Учащиеся 1 и 2 класса получат благодарности за активную коллективную работу!</a:t>
            </a: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272" y="0"/>
            <a:ext cx="93062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31640" y="548680"/>
            <a:ext cx="7365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Подводим итоги.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1700808"/>
            <a:ext cx="662473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002060"/>
                </a:solidFill>
              </a:rPr>
              <a:t>Предметная неделя закончена. </a:t>
            </a:r>
          </a:p>
          <a:p>
            <a:r>
              <a:rPr lang="ru-RU" sz="2600" b="1" dirty="0" smtClean="0">
                <a:solidFill>
                  <a:srgbClr val="002060"/>
                </a:solidFill>
              </a:rPr>
              <a:t>Все  мероприятия проведены. </a:t>
            </a:r>
          </a:p>
          <a:p>
            <a:r>
              <a:rPr lang="ru-RU" sz="2600" b="1" dirty="0" smtClean="0">
                <a:solidFill>
                  <a:srgbClr val="002060"/>
                </a:solidFill>
              </a:rPr>
              <a:t>Спасибо всем за серьёзную  работу! </a:t>
            </a:r>
          </a:p>
          <a:p>
            <a:endParaRPr lang="ru-RU" sz="2600" b="1" dirty="0">
              <a:solidFill>
                <a:srgbClr val="002060"/>
              </a:solidFill>
            </a:endParaRPr>
          </a:p>
          <a:p>
            <a:endParaRPr lang="ru-RU" sz="2600" b="1" dirty="0" smtClean="0">
              <a:solidFill>
                <a:srgbClr val="002060"/>
              </a:solidFill>
            </a:endParaRPr>
          </a:p>
          <a:p>
            <a:endParaRPr lang="ru-RU" sz="2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30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357</Words>
  <Application>Microsoft Office PowerPoint</Application>
  <PresentationFormat>Экран (4:3)</PresentationFormat>
  <Paragraphs>63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20</cp:revision>
  <dcterms:created xsi:type="dcterms:W3CDTF">2018-11-30T14:28:41Z</dcterms:created>
  <dcterms:modified xsi:type="dcterms:W3CDTF">2018-12-02T04:15:15Z</dcterms:modified>
</cp:coreProperties>
</file>