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7" r:id="rId6"/>
    <p:sldId id="260" r:id="rId7"/>
    <p:sldId id="271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70" r:id="rId16"/>
    <p:sldId id="261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A50021"/>
    <a:srgbClr val="9900CC"/>
    <a:srgbClr val="008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9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139CB8-87C4-494F-BD70-56D0F4C95284}" type="doc">
      <dgm:prSet loTypeId="urn:microsoft.com/office/officeart/2005/8/layout/matrix1" loCatId="matrix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BBA0BD3-0250-4FFF-AD81-95B0AAB93E53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32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Варианты поведения</a:t>
          </a:r>
        </a:p>
        <a:p>
          <a:r>
            <a:rPr lang="ru-RU" sz="32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в конфликтной ситуации</a:t>
          </a:r>
          <a:endParaRPr lang="ru-RU" sz="3200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</a:endParaRPr>
        </a:p>
      </dgm:t>
    </dgm:pt>
    <dgm:pt modelId="{0855B5FB-F63F-4FC8-A766-D8B3F460CC3C}" type="parTrans" cxnId="{164F6C8F-40CB-4912-9427-4D56436A6FD4}">
      <dgm:prSet/>
      <dgm:spPr/>
      <dgm:t>
        <a:bodyPr/>
        <a:lstStyle/>
        <a:p>
          <a:endParaRPr lang="ru-RU"/>
        </a:p>
      </dgm:t>
    </dgm:pt>
    <dgm:pt modelId="{330238A2-D781-43FF-B7F4-DA18FF49C40C}" type="sibTrans" cxnId="{164F6C8F-40CB-4912-9427-4D56436A6FD4}">
      <dgm:prSet/>
      <dgm:spPr/>
      <dgm:t>
        <a:bodyPr/>
        <a:lstStyle/>
        <a:p>
          <a:endParaRPr lang="ru-RU"/>
        </a:p>
      </dgm:t>
    </dgm:pt>
    <dgm:pt modelId="{A84E67AA-3A49-4F27-965D-591C5CA6C43A}">
      <dgm:prSet phldrT="[Текст]"/>
      <dgm:spPr>
        <a:solidFill>
          <a:schemeClr val="accent6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сотрудничество</a:t>
          </a:r>
          <a:endParaRPr lang="ru-RU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</a:endParaRPr>
        </a:p>
      </dgm:t>
    </dgm:pt>
    <dgm:pt modelId="{ED885F25-89DA-437B-B66E-FCBF4E8E2447}" type="parTrans" cxnId="{EE7A30F3-63B7-45BE-9C29-35D22E75561E}">
      <dgm:prSet/>
      <dgm:spPr/>
      <dgm:t>
        <a:bodyPr/>
        <a:lstStyle/>
        <a:p>
          <a:endParaRPr lang="ru-RU"/>
        </a:p>
      </dgm:t>
    </dgm:pt>
    <dgm:pt modelId="{9B2DD715-66F0-43A2-9AD4-29DDFB729433}" type="sibTrans" cxnId="{EE7A30F3-63B7-45BE-9C29-35D22E75561E}">
      <dgm:prSet/>
      <dgm:spPr/>
      <dgm:t>
        <a:bodyPr/>
        <a:lstStyle/>
        <a:p>
          <a:endParaRPr lang="ru-RU"/>
        </a:p>
      </dgm:t>
    </dgm:pt>
    <dgm:pt modelId="{0377D523-76CA-4AFA-8F44-0FEC5E73BB44}">
      <dgm:prSet phldrT="[Текст]"/>
      <dgm:spPr>
        <a:solidFill>
          <a:schemeClr val="accent5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компромисс</a:t>
          </a:r>
          <a:endParaRPr lang="ru-RU" dirty="0">
            <a:solidFill>
              <a:schemeClr val="accent5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</a:endParaRPr>
        </a:p>
      </dgm:t>
    </dgm:pt>
    <dgm:pt modelId="{5933D6AB-E7AD-4307-9C3C-0C0F8CB8FFC1}" type="parTrans" cxnId="{9225108A-C56D-4999-A389-931E6DB2EDFA}">
      <dgm:prSet/>
      <dgm:spPr/>
      <dgm:t>
        <a:bodyPr/>
        <a:lstStyle/>
        <a:p>
          <a:endParaRPr lang="ru-RU"/>
        </a:p>
      </dgm:t>
    </dgm:pt>
    <dgm:pt modelId="{4E962875-09DF-45AE-925D-791B76DA941A}" type="sibTrans" cxnId="{9225108A-C56D-4999-A389-931E6DB2EDFA}">
      <dgm:prSet/>
      <dgm:spPr/>
      <dgm:t>
        <a:bodyPr/>
        <a:lstStyle/>
        <a:p>
          <a:endParaRPr lang="ru-RU"/>
        </a:p>
      </dgm:t>
    </dgm:pt>
    <dgm:pt modelId="{7F97B644-1035-44CA-AED0-A50EE7B51D26}">
      <dgm:prSet phldrT="[Текст]"/>
      <dgm:spPr>
        <a:solidFill>
          <a:schemeClr val="accent4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приспособление</a:t>
          </a:r>
          <a:endParaRPr lang="ru-RU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</a:endParaRPr>
        </a:p>
      </dgm:t>
    </dgm:pt>
    <dgm:pt modelId="{71B77B57-E800-4B55-B761-A6CCFC5F65D3}" type="parTrans" cxnId="{44BD52E6-BD99-4265-9D39-50C709F3D709}">
      <dgm:prSet/>
      <dgm:spPr/>
      <dgm:t>
        <a:bodyPr/>
        <a:lstStyle/>
        <a:p>
          <a:endParaRPr lang="ru-RU"/>
        </a:p>
      </dgm:t>
    </dgm:pt>
    <dgm:pt modelId="{20BC5B1D-3DA9-4F5B-B145-9BCDD38B0B15}" type="sibTrans" cxnId="{44BD52E6-BD99-4265-9D39-50C709F3D709}">
      <dgm:prSet/>
      <dgm:spPr/>
      <dgm:t>
        <a:bodyPr/>
        <a:lstStyle/>
        <a:p>
          <a:endParaRPr lang="ru-RU"/>
        </a:p>
      </dgm:t>
    </dgm:pt>
    <dgm:pt modelId="{25CB9121-3550-430A-8AD5-0F9CB79FBB03}">
      <dgm:prSet phldrT="[Текст]"/>
      <dgm:spPr>
        <a:solidFill>
          <a:schemeClr val="accent3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избегание</a:t>
          </a:r>
          <a:endParaRPr lang="ru-RU" dirty="0">
            <a:solidFill>
              <a:schemeClr val="accent3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</a:endParaRPr>
        </a:p>
      </dgm:t>
    </dgm:pt>
    <dgm:pt modelId="{E5B47793-C573-4208-910C-6D4122DD71CB}" type="parTrans" cxnId="{3BF50EB6-6BA4-4FEC-BC7E-4E350130FFAA}">
      <dgm:prSet/>
      <dgm:spPr/>
      <dgm:t>
        <a:bodyPr/>
        <a:lstStyle/>
        <a:p>
          <a:endParaRPr lang="ru-RU"/>
        </a:p>
      </dgm:t>
    </dgm:pt>
    <dgm:pt modelId="{53C2E3E2-B4FC-4214-AA38-BA3B7B3161AB}" type="sibTrans" cxnId="{3BF50EB6-6BA4-4FEC-BC7E-4E350130FFAA}">
      <dgm:prSet/>
      <dgm:spPr/>
      <dgm:t>
        <a:bodyPr/>
        <a:lstStyle/>
        <a:p>
          <a:endParaRPr lang="ru-RU"/>
        </a:p>
      </dgm:t>
    </dgm:pt>
    <dgm:pt modelId="{416113F9-29CE-48C1-9E2E-7AA1B2A99680}" type="pres">
      <dgm:prSet presAssocID="{08139CB8-87C4-494F-BD70-56D0F4C95284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1692476-F8E3-4389-965A-E8B1801B4C89}" type="pres">
      <dgm:prSet presAssocID="{08139CB8-87C4-494F-BD70-56D0F4C95284}" presName="matrix" presStyleCnt="0"/>
      <dgm:spPr/>
    </dgm:pt>
    <dgm:pt modelId="{C6658FB7-4536-4624-9AE3-4DA39201377C}" type="pres">
      <dgm:prSet presAssocID="{08139CB8-87C4-494F-BD70-56D0F4C95284}" presName="tile1" presStyleLbl="node1" presStyleIdx="0" presStyleCnt="4"/>
      <dgm:spPr/>
      <dgm:t>
        <a:bodyPr/>
        <a:lstStyle/>
        <a:p>
          <a:endParaRPr lang="ru-RU"/>
        </a:p>
      </dgm:t>
    </dgm:pt>
    <dgm:pt modelId="{E93C2465-A692-4A50-91EB-2FEACEF1D4D4}" type="pres">
      <dgm:prSet presAssocID="{08139CB8-87C4-494F-BD70-56D0F4C95284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12D98C-DC2D-444B-B326-35D3390BA404}" type="pres">
      <dgm:prSet presAssocID="{08139CB8-87C4-494F-BD70-56D0F4C95284}" presName="tile2" presStyleLbl="node1" presStyleIdx="1" presStyleCnt="4" custLinFactNeighborX="695"/>
      <dgm:spPr/>
      <dgm:t>
        <a:bodyPr/>
        <a:lstStyle/>
        <a:p>
          <a:endParaRPr lang="ru-RU"/>
        </a:p>
      </dgm:t>
    </dgm:pt>
    <dgm:pt modelId="{52807224-FE4F-4192-92E2-A1D72DCB8FD9}" type="pres">
      <dgm:prSet presAssocID="{08139CB8-87C4-494F-BD70-56D0F4C95284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F4B871-F0C2-44D7-820A-A89635363A22}" type="pres">
      <dgm:prSet presAssocID="{08139CB8-87C4-494F-BD70-56D0F4C95284}" presName="tile3" presStyleLbl="node1" presStyleIdx="2" presStyleCnt="4"/>
      <dgm:spPr/>
      <dgm:t>
        <a:bodyPr/>
        <a:lstStyle/>
        <a:p>
          <a:endParaRPr lang="ru-RU"/>
        </a:p>
      </dgm:t>
    </dgm:pt>
    <dgm:pt modelId="{966D8038-F970-4511-B44B-4C9799C2396E}" type="pres">
      <dgm:prSet presAssocID="{08139CB8-87C4-494F-BD70-56D0F4C95284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BF2F89-8B57-417B-8AF7-27ABD16E3099}" type="pres">
      <dgm:prSet presAssocID="{08139CB8-87C4-494F-BD70-56D0F4C95284}" presName="tile4" presStyleLbl="node1" presStyleIdx="3" presStyleCnt="4"/>
      <dgm:spPr/>
      <dgm:t>
        <a:bodyPr/>
        <a:lstStyle/>
        <a:p>
          <a:endParaRPr lang="ru-RU"/>
        </a:p>
      </dgm:t>
    </dgm:pt>
    <dgm:pt modelId="{15EB8880-3A38-4C17-97B0-2789E4D38DFA}" type="pres">
      <dgm:prSet presAssocID="{08139CB8-87C4-494F-BD70-56D0F4C95284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2485DC-F7F5-4894-8E8B-1737ED8E145F}" type="pres">
      <dgm:prSet presAssocID="{08139CB8-87C4-494F-BD70-56D0F4C95284}" presName="centerTile" presStyleLbl="fgShp" presStyleIdx="0" presStyleCnt="1" custScaleX="118059" custScaleY="168226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B8D6DA6C-B5E1-40C2-B7BA-412FA7986B9A}" type="presOf" srcId="{25CB9121-3550-430A-8AD5-0F9CB79FBB03}" destId="{15EB8880-3A38-4C17-97B0-2789E4D38DFA}" srcOrd="1" destOrd="0" presId="urn:microsoft.com/office/officeart/2005/8/layout/matrix1"/>
    <dgm:cxn modelId="{8289AFCB-0EBD-4FAF-BBEE-DB74736E6B5E}" type="presOf" srcId="{9BBA0BD3-0250-4FFF-AD81-95B0AAB93E53}" destId="{9D2485DC-F7F5-4894-8E8B-1737ED8E145F}" srcOrd="0" destOrd="0" presId="urn:microsoft.com/office/officeart/2005/8/layout/matrix1"/>
    <dgm:cxn modelId="{96C6727E-18A7-4363-B02C-A3C7D644F0BA}" type="presOf" srcId="{0377D523-76CA-4AFA-8F44-0FEC5E73BB44}" destId="{52807224-FE4F-4192-92E2-A1D72DCB8FD9}" srcOrd="1" destOrd="0" presId="urn:microsoft.com/office/officeart/2005/8/layout/matrix1"/>
    <dgm:cxn modelId="{F3FDB2B3-ABB9-4C46-AA1C-E4C6F86C5653}" type="presOf" srcId="{25CB9121-3550-430A-8AD5-0F9CB79FBB03}" destId="{D3BF2F89-8B57-417B-8AF7-27ABD16E3099}" srcOrd="0" destOrd="0" presId="urn:microsoft.com/office/officeart/2005/8/layout/matrix1"/>
    <dgm:cxn modelId="{DEACE9EC-EB00-4D97-A8FB-BC29C62DD126}" type="presOf" srcId="{7F97B644-1035-44CA-AED0-A50EE7B51D26}" destId="{D0F4B871-F0C2-44D7-820A-A89635363A22}" srcOrd="0" destOrd="0" presId="urn:microsoft.com/office/officeart/2005/8/layout/matrix1"/>
    <dgm:cxn modelId="{3BF50EB6-6BA4-4FEC-BC7E-4E350130FFAA}" srcId="{9BBA0BD3-0250-4FFF-AD81-95B0AAB93E53}" destId="{25CB9121-3550-430A-8AD5-0F9CB79FBB03}" srcOrd="3" destOrd="0" parTransId="{E5B47793-C573-4208-910C-6D4122DD71CB}" sibTransId="{53C2E3E2-B4FC-4214-AA38-BA3B7B3161AB}"/>
    <dgm:cxn modelId="{BC73E96F-CFAF-4581-BAB4-D6B341E94EE0}" type="presOf" srcId="{A84E67AA-3A49-4F27-965D-591C5CA6C43A}" destId="{E93C2465-A692-4A50-91EB-2FEACEF1D4D4}" srcOrd="1" destOrd="0" presId="urn:microsoft.com/office/officeart/2005/8/layout/matrix1"/>
    <dgm:cxn modelId="{44BD52E6-BD99-4265-9D39-50C709F3D709}" srcId="{9BBA0BD3-0250-4FFF-AD81-95B0AAB93E53}" destId="{7F97B644-1035-44CA-AED0-A50EE7B51D26}" srcOrd="2" destOrd="0" parTransId="{71B77B57-E800-4B55-B761-A6CCFC5F65D3}" sibTransId="{20BC5B1D-3DA9-4F5B-B145-9BCDD38B0B15}"/>
    <dgm:cxn modelId="{EE7A30F3-63B7-45BE-9C29-35D22E75561E}" srcId="{9BBA0BD3-0250-4FFF-AD81-95B0AAB93E53}" destId="{A84E67AA-3A49-4F27-965D-591C5CA6C43A}" srcOrd="0" destOrd="0" parTransId="{ED885F25-89DA-437B-B66E-FCBF4E8E2447}" sibTransId="{9B2DD715-66F0-43A2-9AD4-29DDFB729433}"/>
    <dgm:cxn modelId="{164F6C8F-40CB-4912-9427-4D56436A6FD4}" srcId="{08139CB8-87C4-494F-BD70-56D0F4C95284}" destId="{9BBA0BD3-0250-4FFF-AD81-95B0AAB93E53}" srcOrd="0" destOrd="0" parTransId="{0855B5FB-F63F-4FC8-A766-D8B3F460CC3C}" sibTransId="{330238A2-D781-43FF-B7F4-DA18FF49C40C}"/>
    <dgm:cxn modelId="{9225108A-C56D-4999-A389-931E6DB2EDFA}" srcId="{9BBA0BD3-0250-4FFF-AD81-95B0AAB93E53}" destId="{0377D523-76CA-4AFA-8F44-0FEC5E73BB44}" srcOrd="1" destOrd="0" parTransId="{5933D6AB-E7AD-4307-9C3C-0C0F8CB8FFC1}" sibTransId="{4E962875-09DF-45AE-925D-791B76DA941A}"/>
    <dgm:cxn modelId="{8F1F1B4D-BA4A-4A0B-AC7C-5C6E6A753DCA}" type="presOf" srcId="{08139CB8-87C4-494F-BD70-56D0F4C95284}" destId="{416113F9-29CE-48C1-9E2E-7AA1B2A99680}" srcOrd="0" destOrd="0" presId="urn:microsoft.com/office/officeart/2005/8/layout/matrix1"/>
    <dgm:cxn modelId="{5D88C41A-3013-4A31-9C01-4675AAAB0E04}" type="presOf" srcId="{7F97B644-1035-44CA-AED0-A50EE7B51D26}" destId="{966D8038-F970-4511-B44B-4C9799C2396E}" srcOrd="1" destOrd="0" presId="urn:microsoft.com/office/officeart/2005/8/layout/matrix1"/>
    <dgm:cxn modelId="{9AD281DA-07DA-4121-BB87-3BF0C8AF5065}" type="presOf" srcId="{0377D523-76CA-4AFA-8F44-0FEC5E73BB44}" destId="{F812D98C-DC2D-444B-B326-35D3390BA404}" srcOrd="0" destOrd="0" presId="urn:microsoft.com/office/officeart/2005/8/layout/matrix1"/>
    <dgm:cxn modelId="{4FAAED50-A853-4059-B382-55AD965466F3}" type="presOf" srcId="{A84E67AA-3A49-4F27-965D-591C5CA6C43A}" destId="{C6658FB7-4536-4624-9AE3-4DA39201377C}" srcOrd="0" destOrd="0" presId="urn:microsoft.com/office/officeart/2005/8/layout/matrix1"/>
    <dgm:cxn modelId="{9E5EA34F-A600-4C62-AF30-A73991A06B3A}" type="presParOf" srcId="{416113F9-29CE-48C1-9E2E-7AA1B2A99680}" destId="{31692476-F8E3-4389-965A-E8B1801B4C89}" srcOrd="0" destOrd="0" presId="urn:microsoft.com/office/officeart/2005/8/layout/matrix1"/>
    <dgm:cxn modelId="{8B2AA1C0-98D9-48D2-92F5-05EA9F508D59}" type="presParOf" srcId="{31692476-F8E3-4389-965A-E8B1801B4C89}" destId="{C6658FB7-4536-4624-9AE3-4DA39201377C}" srcOrd="0" destOrd="0" presId="urn:microsoft.com/office/officeart/2005/8/layout/matrix1"/>
    <dgm:cxn modelId="{42EEAA2C-F39F-40BF-9B1A-2E960D25D9C4}" type="presParOf" srcId="{31692476-F8E3-4389-965A-E8B1801B4C89}" destId="{E93C2465-A692-4A50-91EB-2FEACEF1D4D4}" srcOrd="1" destOrd="0" presId="urn:microsoft.com/office/officeart/2005/8/layout/matrix1"/>
    <dgm:cxn modelId="{B9C83AF4-201D-4A5F-9428-E32799D33ABB}" type="presParOf" srcId="{31692476-F8E3-4389-965A-E8B1801B4C89}" destId="{F812D98C-DC2D-444B-B326-35D3390BA404}" srcOrd="2" destOrd="0" presId="urn:microsoft.com/office/officeart/2005/8/layout/matrix1"/>
    <dgm:cxn modelId="{91C88437-0AC9-4931-93AB-6E6288FF21C9}" type="presParOf" srcId="{31692476-F8E3-4389-965A-E8B1801B4C89}" destId="{52807224-FE4F-4192-92E2-A1D72DCB8FD9}" srcOrd="3" destOrd="0" presId="urn:microsoft.com/office/officeart/2005/8/layout/matrix1"/>
    <dgm:cxn modelId="{631C0093-D2D7-4CF2-8CB4-3FB71ECCDA2B}" type="presParOf" srcId="{31692476-F8E3-4389-965A-E8B1801B4C89}" destId="{D0F4B871-F0C2-44D7-820A-A89635363A22}" srcOrd="4" destOrd="0" presId="urn:microsoft.com/office/officeart/2005/8/layout/matrix1"/>
    <dgm:cxn modelId="{51CD113E-7D6A-488E-8B0D-3F18173457B4}" type="presParOf" srcId="{31692476-F8E3-4389-965A-E8B1801B4C89}" destId="{966D8038-F970-4511-B44B-4C9799C2396E}" srcOrd="5" destOrd="0" presId="urn:microsoft.com/office/officeart/2005/8/layout/matrix1"/>
    <dgm:cxn modelId="{294B9653-B3EC-483C-A4EA-E9493AA13339}" type="presParOf" srcId="{31692476-F8E3-4389-965A-E8B1801B4C89}" destId="{D3BF2F89-8B57-417B-8AF7-27ABD16E3099}" srcOrd="6" destOrd="0" presId="urn:microsoft.com/office/officeart/2005/8/layout/matrix1"/>
    <dgm:cxn modelId="{13B66990-90B6-4BF3-8FDE-ED5E005EF4DC}" type="presParOf" srcId="{31692476-F8E3-4389-965A-E8B1801B4C89}" destId="{15EB8880-3A38-4C17-97B0-2789E4D38DFA}" srcOrd="7" destOrd="0" presId="urn:microsoft.com/office/officeart/2005/8/layout/matrix1"/>
    <dgm:cxn modelId="{894943E4-DD3F-4695-9FB8-9A2A060C35F8}" type="presParOf" srcId="{416113F9-29CE-48C1-9E2E-7AA1B2A99680}" destId="{9D2485DC-F7F5-4894-8E8B-1737ED8E145F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D0F5F1-A9EA-48DC-9BEC-91553D0EC175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7619982-95CF-4373-9D9C-692C805FE7EB}">
      <dgm:prSet phldrT="[Текст]"/>
      <dgm:spPr>
        <a:solidFill>
          <a:srgbClr val="0000FF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подчинение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</a:endParaRPr>
        </a:p>
      </dgm:t>
    </dgm:pt>
    <dgm:pt modelId="{5F17135F-7F61-4221-8E54-5D2886AF1540}" type="parTrans" cxnId="{7E17312A-D99C-4D14-98EE-F1DD0F221F9C}">
      <dgm:prSet/>
      <dgm:spPr/>
      <dgm:t>
        <a:bodyPr/>
        <a:lstStyle/>
        <a:p>
          <a:endParaRPr lang="ru-RU"/>
        </a:p>
      </dgm:t>
    </dgm:pt>
    <dgm:pt modelId="{4D3C75A0-C5BB-4970-A54D-D4BC7DB8FE83}" type="sibTrans" cxnId="{7E17312A-D99C-4D14-98EE-F1DD0F221F9C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1C855611-3C39-43C7-95D5-8A026D41A483}">
      <dgm:prSet phldrT="[Текст]"/>
      <dgm:spPr>
        <a:solidFill>
          <a:srgbClr val="9900CC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компромисс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</a:endParaRPr>
        </a:p>
      </dgm:t>
    </dgm:pt>
    <dgm:pt modelId="{AFA4A0E0-B303-4C43-AF0C-66300F58516B}" type="parTrans" cxnId="{BCDCB684-46EA-42F7-9C81-BA050A9E1E3A}">
      <dgm:prSet/>
      <dgm:spPr/>
      <dgm:t>
        <a:bodyPr/>
        <a:lstStyle/>
        <a:p>
          <a:endParaRPr lang="ru-RU"/>
        </a:p>
      </dgm:t>
    </dgm:pt>
    <dgm:pt modelId="{AEA99AAC-D4A5-4D34-BF1C-F03A231CABC8}" type="sibTrans" cxnId="{BCDCB684-46EA-42F7-9C81-BA050A9E1E3A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76FDA382-DA5B-4ACB-8EB1-8943625CBAF8}">
      <dgm:prSet phldrT="[Текст]"/>
      <dgm:spPr>
        <a:solidFill>
          <a:srgbClr val="00800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прерывание конфликтных действий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</a:endParaRPr>
        </a:p>
      </dgm:t>
    </dgm:pt>
    <dgm:pt modelId="{AED67A31-BC9A-45F7-9588-90BF9D7E8C4D}" type="parTrans" cxnId="{70261863-8B14-4F2C-B36B-77CF1872C7EF}">
      <dgm:prSet/>
      <dgm:spPr/>
      <dgm:t>
        <a:bodyPr/>
        <a:lstStyle/>
        <a:p>
          <a:endParaRPr lang="ru-RU"/>
        </a:p>
      </dgm:t>
    </dgm:pt>
    <dgm:pt modelId="{A413BFE9-D66F-49B3-9FCE-2DADE8EF1F8E}" type="sibTrans" cxnId="{70261863-8B14-4F2C-B36B-77CF1872C7EF}">
      <dgm:prSet/>
      <dgm:spPr/>
      <dgm:t>
        <a:bodyPr/>
        <a:lstStyle/>
        <a:p>
          <a:endParaRPr lang="ru-RU"/>
        </a:p>
      </dgm:t>
    </dgm:pt>
    <dgm:pt modelId="{60EDC094-7A40-4F15-A82F-0044AF464CC4}" type="pres">
      <dgm:prSet presAssocID="{12D0F5F1-A9EA-48DC-9BEC-91553D0EC175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0979463-1F47-4B81-A1D0-F10A1EEBCAC5}" type="pres">
      <dgm:prSet presAssocID="{12D0F5F1-A9EA-48DC-9BEC-91553D0EC175}" presName="dummyMaxCanvas" presStyleCnt="0">
        <dgm:presLayoutVars/>
      </dgm:prSet>
      <dgm:spPr/>
    </dgm:pt>
    <dgm:pt modelId="{B9CC2F23-1527-4E19-B1E3-53DD0D2AC4F9}" type="pres">
      <dgm:prSet presAssocID="{12D0F5F1-A9EA-48DC-9BEC-91553D0EC175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41B501-C682-48B3-8DE1-A4F50FB14694}" type="pres">
      <dgm:prSet presAssocID="{12D0F5F1-A9EA-48DC-9BEC-91553D0EC175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EF56F4-022A-4CAE-896A-5CE80D32A5A2}" type="pres">
      <dgm:prSet presAssocID="{12D0F5F1-A9EA-48DC-9BEC-91553D0EC175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F00461-1F8B-440A-BB7A-78EA788904AF}" type="pres">
      <dgm:prSet presAssocID="{12D0F5F1-A9EA-48DC-9BEC-91553D0EC175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2EB6E0-BD75-4020-A527-4A069977D071}" type="pres">
      <dgm:prSet presAssocID="{12D0F5F1-A9EA-48DC-9BEC-91553D0EC175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D67D25-BECF-4D3C-B978-13E0ECD512C3}" type="pres">
      <dgm:prSet presAssocID="{12D0F5F1-A9EA-48DC-9BEC-91553D0EC175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9FE13C-8ECB-485F-B67A-23A863CD84E8}" type="pres">
      <dgm:prSet presAssocID="{12D0F5F1-A9EA-48DC-9BEC-91553D0EC175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F01D42-BF94-4156-9D8D-CD834FCBAC66}" type="pres">
      <dgm:prSet presAssocID="{12D0F5F1-A9EA-48DC-9BEC-91553D0EC175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FE2CF59-63F7-486E-8715-96E16491FF64}" type="presOf" srcId="{1C855611-3C39-43C7-95D5-8A026D41A483}" destId="{E99FE13C-8ECB-485F-B67A-23A863CD84E8}" srcOrd="1" destOrd="0" presId="urn:microsoft.com/office/officeart/2005/8/layout/vProcess5"/>
    <dgm:cxn modelId="{186B579C-F957-4CE1-BD00-AED0992544EA}" type="presOf" srcId="{47619982-95CF-4373-9D9C-692C805FE7EB}" destId="{B5D67D25-BECF-4D3C-B978-13E0ECD512C3}" srcOrd="1" destOrd="0" presId="urn:microsoft.com/office/officeart/2005/8/layout/vProcess5"/>
    <dgm:cxn modelId="{BCDCB684-46EA-42F7-9C81-BA050A9E1E3A}" srcId="{12D0F5F1-A9EA-48DC-9BEC-91553D0EC175}" destId="{1C855611-3C39-43C7-95D5-8A026D41A483}" srcOrd="1" destOrd="0" parTransId="{AFA4A0E0-B303-4C43-AF0C-66300F58516B}" sibTransId="{AEA99AAC-D4A5-4D34-BF1C-F03A231CABC8}"/>
    <dgm:cxn modelId="{B21880DD-5529-4A96-A7A9-5C8480CD7C18}" type="presOf" srcId="{AEA99AAC-D4A5-4D34-BF1C-F03A231CABC8}" destId="{CD2EB6E0-BD75-4020-A527-4A069977D071}" srcOrd="0" destOrd="0" presId="urn:microsoft.com/office/officeart/2005/8/layout/vProcess5"/>
    <dgm:cxn modelId="{7E17312A-D99C-4D14-98EE-F1DD0F221F9C}" srcId="{12D0F5F1-A9EA-48DC-9BEC-91553D0EC175}" destId="{47619982-95CF-4373-9D9C-692C805FE7EB}" srcOrd="0" destOrd="0" parTransId="{5F17135F-7F61-4221-8E54-5D2886AF1540}" sibTransId="{4D3C75A0-C5BB-4970-A54D-D4BC7DB8FE83}"/>
    <dgm:cxn modelId="{262FE477-FB46-4AA2-8512-822FE245AB88}" type="presOf" srcId="{76FDA382-DA5B-4ACB-8EB1-8943625CBAF8}" destId="{54F01D42-BF94-4156-9D8D-CD834FCBAC66}" srcOrd="1" destOrd="0" presId="urn:microsoft.com/office/officeart/2005/8/layout/vProcess5"/>
    <dgm:cxn modelId="{0F2FFB9D-4884-4886-9D2B-D2E5E76F1F70}" type="presOf" srcId="{47619982-95CF-4373-9D9C-692C805FE7EB}" destId="{B9CC2F23-1527-4E19-B1E3-53DD0D2AC4F9}" srcOrd="0" destOrd="0" presId="urn:microsoft.com/office/officeart/2005/8/layout/vProcess5"/>
    <dgm:cxn modelId="{545EEAC4-CB6B-43A4-B2DF-BB12299A5B8A}" type="presOf" srcId="{76FDA382-DA5B-4ACB-8EB1-8943625CBAF8}" destId="{99EF56F4-022A-4CAE-896A-5CE80D32A5A2}" srcOrd="0" destOrd="0" presId="urn:microsoft.com/office/officeart/2005/8/layout/vProcess5"/>
    <dgm:cxn modelId="{1DE0DD9C-E5B4-4155-8337-B0A7F30B1377}" type="presOf" srcId="{4D3C75A0-C5BB-4970-A54D-D4BC7DB8FE83}" destId="{A1F00461-1F8B-440A-BB7A-78EA788904AF}" srcOrd="0" destOrd="0" presId="urn:microsoft.com/office/officeart/2005/8/layout/vProcess5"/>
    <dgm:cxn modelId="{70261863-8B14-4F2C-B36B-77CF1872C7EF}" srcId="{12D0F5F1-A9EA-48DC-9BEC-91553D0EC175}" destId="{76FDA382-DA5B-4ACB-8EB1-8943625CBAF8}" srcOrd="2" destOrd="0" parTransId="{AED67A31-BC9A-45F7-9588-90BF9D7E8C4D}" sibTransId="{A413BFE9-D66F-49B3-9FCE-2DADE8EF1F8E}"/>
    <dgm:cxn modelId="{4A290688-EEFB-4A6B-9626-760EA528A982}" type="presOf" srcId="{1C855611-3C39-43C7-95D5-8A026D41A483}" destId="{0E41B501-C682-48B3-8DE1-A4F50FB14694}" srcOrd="0" destOrd="0" presId="urn:microsoft.com/office/officeart/2005/8/layout/vProcess5"/>
    <dgm:cxn modelId="{7D55AEBE-3916-496A-AA99-47C1CA600B42}" type="presOf" srcId="{12D0F5F1-A9EA-48DC-9BEC-91553D0EC175}" destId="{60EDC094-7A40-4F15-A82F-0044AF464CC4}" srcOrd="0" destOrd="0" presId="urn:microsoft.com/office/officeart/2005/8/layout/vProcess5"/>
    <dgm:cxn modelId="{7056AD8E-2078-4EA4-B659-C22F898A9211}" type="presParOf" srcId="{60EDC094-7A40-4F15-A82F-0044AF464CC4}" destId="{50979463-1F47-4B81-A1D0-F10A1EEBCAC5}" srcOrd="0" destOrd="0" presId="urn:microsoft.com/office/officeart/2005/8/layout/vProcess5"/>
    <dgm:cxn modelId="{524E35CB-BAC0-4F22-89F9-381E4FAC6CF6}" type="presParOf" srcId="{60EDC094-7A40-4F15-A82F-0044AF464CC4}" destId="{B9CC2F23-1527-4E19-B1E3-53DD0D2AC4F9}" srcOrd="1" destOrd="0" presId="urn:microsoft.com/office/officeart/2005/8/layout/vProcess5"/>
    <dgm:cxn modelId="{E2F5FDB5-FA59-4E2C-A163-823082EAFC56}" type="presParOf" srcId="{60EDC094-7A40-4F15-A82F-0044AF464CC4}" destId="{0E41B501-C682-48B3-8DE1-A4F50FB14694}" srcOrd="2" destOrd="0" presId="urn:microsoft.com/office/officeart/2005/8/layout/vProcess5"/>
    <dgm:cxn modelId="{73C60A20-D069-4854-8618-56DB8FDECD72}" type="presParOf" srcId="{60EDC094-7A40-4F15-A82F-0044AF464CC4}" destId="{99EF56F4-022A-4CAE-896A-5CE80D32A5A2}" srcOrd="3" destOrd="0" presId="urn:microsoft.com/office/officeart/2005/8/layout/vProcess5"/>
    <dgm:cxn modelId="{C904F776-A00B-4045-A16B-FBA45D0D15D8}" type="presParOf" srcId="{60EDC094-7A40-4F15-A82F-0044AF464CC4}" destId="{A1F00461-1F8B-440A-BB7A-78EA788904AF}" srcOrd="4" destOrd="0" presId="urn:microsoft.com/office/officeart/2005/8/layout/vProcess5"/>
    <dgm:cxn modelId="{FF94D258-0BCA-484D-884F-EBC15EB19D60}" type="presParOf" srcId="{60EDC094-7A40-4F15-A82F-0044AF464CC4}" destId="{CD2EB6E0-BD75-4020-A527-4A069977D071}" srcOrd="5" destOrd="0" presId="urn:microsoft.com/office/officeart/2005/8/layout/vProcess5"/>
    <dgm:cxn modelId="{632AD076-ADA3-4A69-B70F-64334E4CA02A}" type="presParOf" srcId="{60EDC094-7A40-4F15-A82F-0044AF464CC4}" destId="{B5D67D25-BECF-4D3C-B978-13E0ECD512C3}" srcOrd="6" destOrd="0" presId="urn:microsoft.com/office/officeart/2005/8/layout/vProcess5"/>
    <dgm:cxn modelId="{45BE495D-7BA2-4435-B6F6-341C72FC3F9A}" type="presParOf" srcId="{60EDC094-7A40-4F15-A82F-0044AF464CC4}" destId="{E99FE13C-8ECB-485F-B67A-23A863CD84E8}" srcOrd="7" destOrd="0" presId="urn:microsoft.com/office/officeart/2005/8/layout/vProcess5"/>
    <dgm:cxn modelId="{8A9D49F4-793A-422B-BA77-8CAC830845B5}" type="presParOf" srcId="{60EDC094-7A40-4F15-A82F-0044AF464CC4}" destId="{54F01D42-BF94-4156-9D8D-CD834FCBAC66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658FB7-4536-4624-9AE3-4DA39201377C}">
      <dsp:nvSpPr>
        <dsp:cNvPr id="0" name=""/>
        <dsp:cNvSpPr/>
      </dsp:nvSpPr>
      <dsp:spPr>
        <a:xfrm rot="16200000">
          <a:off x="925909" y="-925909"/>
          <a:ext cx="2262981" cy="4114800"/>
        </a:xfrm>
        <a:prstGeom prst="round1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5816" tIns="305816" rIns="305816" bIns="305816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300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сотрудничество</a:t>
          </a:r>
          <a:endParaRPr lang="ru-RU" sz="4300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</a:endParaRPr>
        </a:p>
      </dsp:txBody>
      <dsp:txXfrm rot="5400000">
        <a:off x="-1" y="1"/>
        <a:ext cx="4114800" cy="1697236"/>
      </dsp:txXfrm>
    </dsp:sp>
    <dsp:sp modelId="{F812D98C-DC2D-444B-B326-35D3390BA404}">
      <dsp:nvSpPr>
        <dsp:cNvPr id="0" name=""/>
        <dsp:cNvSpPr/>
      </dsp:nvSpPr>
      <dsp:spPr>
        <a:xfrm>
          <a:off x="4114800" y="0"/>
          <a:ext cx="4114800" cy="2262981"/>
        </a:xfrm>
        <a:prstGeom prst="round1Rect">
          <a:avLst/>
        </a:prstGeom>
        <a:solidFill>
          <a:schemeClr val="accent5">
            <a:lumMod val="20000"/>
            <a:lumOff val="8000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5816" tIns="305816" rIns="305816" bIns="305816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300" kern="1200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компромисс</a:t>
          </a:r>
          <a:endParaRPr lang="ru-RU" sz="4300" kern="1200" dirty="0">
            <a:solidFill>
              <a:schemeClr val="accent5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</a:endParaRPr>
        </a:p>
      </dsp:txBody>
      <dsp:txXfrm>
        <a:off x="4114800" y="0"/>
        <a:ext cx="4114800" cy="1697236"/>
      </dsp:txXfrm>
    </dsp:sp>
    <dsp:sp modelId="{D0F4B871-F0C2-44D7-820A-A89635363A22}">
      <dsp:nvSpPr>
        <dsp:cNvPr id="0" name=""/>
        <dsp:cNvSpPr/>
      </dsp:nvSpPr>
      <dsp:spPr>
        <a:xfrm rot="10800000">
          <a:off x="0" y="2262981"/>
          <a:ext cx="4114800" cy="2262981"/>
        </a:xfrm>
        <a:prstGeom prst="round1Rect">
          <a:avLst/>
        </a:prstGeom>
        <a:solidFill>
          <a:schemeClr val="accent4">
            <a:lumMod val="20000"/>
            <a:lumOff val="8000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5816" tIns="305816" rIns="305816" bIns="305816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300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приспособление</a:t>
          </a:r>
          <a:endParaRPr lang="ru-RU" sz="4300" kern="120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</a:endParaRPr>
        </a:p>
      </dsp:txBody>
      <dsp:txXfrm rot="10800000">
        <a:off x="0" y="2828726"/>
        <a:ext cx="4114800" cy="1697236"/>
      </dsp:txXfrm>
    </dsp:sp>
    <dsp:sp modelId="{D3BF2F89-8B57-417B-8AF7-27ABD16E3099}">
      <dsp:nvSpPr>
        <dsp:cNvPr id="0" name=""/>
        <dsp:cNvSpPr/>
      </dsp:nvSpPr>
      <dsp:spPr>
        <a:xfrm rot="5400000">
          <a:off x="5040709" y="1337072"/>
          <a:ext cx="2262981" cy="4114800"/>
        </a:xfrm>
        <a:prstGeom prst="round1Rect">
          <a:avLst/>
        </a:prstGeom>
        <a:solidFill>
          <a:schemeClr val="accent3">
            <a:lumMod val="20000"/>
            <a:lumOff val="8000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5816" tIns="305816" rIns="305816" bIns="305816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300" kern="1200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избегание</a:t>
          </a:r>
          <a:endParaRPr lang="ru-RU" sz="4300" kern="1200" dirty="0">
            <a:solidFill>
              <a:schemeClr val="accent3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</a:endParaRPr>
        </a:p>
      </dsp:txBody>
      <dsp:txXfrm rot="-5400000">
        <a:off x="4114799" y="2828726"/>
        <a:ext cx="4114800" cy="1697236"/>
      </dsp:txXfrm>
    </dsp:sp>
    <dsp:sp modelId="{9D2485DC-F7F5-4894-8E8B-1737ED8E145F}">
      <dsp:nvSpPr>
        <dsp:cNvPr id="0" name=""/>
        <dsp:cNvSpPr/>
      </dsp:nvSpPr>
      <dsp:spPr>
        <a:xfrm>
          <a:off x="2657432" y="1311250"/>
          <a:ext cx="2914735" cy="1903461"/>
        </a:xfrm>
        <a:prstGeom prst="round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Варианты поведения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в конфликтной ситуации</a:t>
          </a:r>
          <a:endParaRPr lang="ru-RU" sz="3200" kern="1200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</a:endParaRPr>
        </a:p>
      </dsp:txBody>
      <dsp:txXfrm>
        <a:off x="2750351" y="1404169"/>
        <a:ext cx="2728897" cy="17176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CC2F23-1527-4E19-B1E3-53DD0D2AC4F9}">
      <dsp:nvSpPr>
        <dsp:cNvPr id="0" name=""/>
        <dsp:cNvSpPr/>
      </dsp:nvSpPr>
      <dsp:spPr>
        <a:xfrm>
          <a:off x="0" y="0"/>
          <a:ext cx="5363766" cy="1219200"/>
        </a:xfrm>
        <a:prstGeom prst="roundRect">
          <a:avLst>
            <a:gd name="adj" fmla="val 10000"/>
          </a:avLst>
        </a:prstGeom>
        <a:solidFill>
          <a:srgbClr val="0000FF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подчинение</a:t>
          </a:r>
          <a:endParaRPr lang="ru-RU" sz="33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</a:endParaRPr>
        </a:p>
      </dsp:txBody>
      <dsp:txXfrm>
        <a:off x="35709" y="35709"/>
        <a:ext cx="4048155" cy="1147782"/>
      </dsp:txXfrm>
    </dsp:sp>
    <dsp:sp modelId="{0E41B501-C682-48B3-8DE1-A4F50FB14694}">
      <dsp:nvSpPr>
        <dsp:cNvPr id="0" name=""/>
        <dsp:cNvSpPr/>
      </dsp:nvSpPr>
      <dsp:spPr>
        <a:xfrm>
          <a:off x="473273" y="1422399"/>
          <a:ext cx="5363766" cy="1219200"/>
        </a:xfrm>
        <a:prstGeom prst="roundRect">
          <a:avLst>
            <a:gd name="adj" fmla="val 10000"/>
          </a:avLst>
        </a:prstGeom>
        <a:solidFill>
          <a:srgbClr val="9900CC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компромисс</a:t>
          </a:r>
          <a:endParaRPr lang="ru-RU" sz="33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</a:endParaRPr>
        </a:p>
      </dsp:txBody>
      <dsp:txXfrm>
        <a:off x="508982" y="1458108"/>
        <a:ext cx="4026595" cy="1147782"/>
      </dsp:txXfrm>
    </dsp:sp>
    <dsp:sp modelId="{99EF56F4-022A-4CAE-896A-5CE80D32A5A2}">
      <dsp:nvSpPr>
        <dsp:cNvPr id="0" name=""/>
        <dsp:cNvSpPr/>
      </dsp:nvSpPr>
      <dsp:spPr>
        <a:xfrm>
          <a:off x="946547" y="2844799"/>
          <a:ext cx="5363766" cy="1219200"/>
        </a:xfrm>
        <a:prstGeom prst="roundRect">
          <a:avLst>
            <a:gd name="adj" fmla="val 10000"/>
          </a:avLst>
        </a:prstGeom>
        <a:solidFill>
          <a:srgbClr val="008000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прерывание конфликтных действий</a:t>
          </a:r>
          <a:endParaRPr lang="ru-RU" sz="33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itchFamily="34" charset="0"/>
          </a:endParaRPr>
        </a:p>
      </dsp:txBody>
      <dsp:txXfrm>
        <a:off x="982256" y="2880508"/>
        <a:ext cx="4026595" cy="1147782"/>
      </dsp:txXfrm>
    </dsp:sp>
    <dsp:sp modelId="{A1F00461-1F8B-440A-BB7A-78EA788904AF}">
      <dsp:nvSpPr>
        <dsp:cNvPr id="0" name=""/>
        <dsp:cNvSpPr/>
      </dsp:nvSpPr>
      <dsp:spPr>
        <a:xfrm>
          <a:off x="4571286" y="924560"/>
          <a:ext cx="792480" cy="79248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4749594" y="924560"/>
        <a:ext cx="435864" cy="596341"/>
      </dsp:txXfrm>
    </dsp:sp>
    <dsp:sp modelId="{CD2EB6E0-BD75-4020-A527-4A069977D071}">
      <dsp:nvSpPr>
        <dsp:cNvPr id="0" name=""/>
        <dsp:cNvSpPr/>
      </dsp:nvSpPr>
      <dsp:spPr>
        <a:xfrm>
          <a:off x="5044560" y="2338832"/>
          <a:ext cx="792480" cy="79248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5222868" y="2338832"/>
        <a:ext cx="435864" cy="5963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C7BE5-F63D-4945-A67C-9CCEDC566298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30D1B-058E-4BF4-A651-9552A21875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C7BE5-F63D-4945-A67C-9CCEDC566298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30D1B-058E-4BF4-A651-9552A21875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C7BE5-F63D-4945-A67C-9CCEDC566298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30D1B-058E-4BF4-A651-9552A21875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C7BE5-F63D-4945-A67C-9CCEDC566298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30D1B-058E-4BF4-A651-9552A21875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C7BE5-F63D-4945-A67C-9CCEDC566298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30D1B-058E-4BF4-A651-9552A21875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C7BE5-F63D-4945-A67C-9CCEDC566298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30D1B-058E-4BF4-A651-9552A21875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C7BE5-F63D-4945-A67C-9CCEDC566298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30D1B-058E-4BF4-A651-9552A21875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C7BE5-F63D-4945-A67C-9CCEDC566298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30D1B-058E-4BF4-A651-9552A21875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C7BE5-F63D-4945-A67C-9CCEDC566298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30D1B-058E-4BF4-A651-9552A21875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C7BE5-F63D-4945-A67C-9CCEDC566298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30D1B-058E-4BF4-A651-9552A21875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C7BE5-F63D-4945-A67C-9CCEDC566298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30D1B-058E-4BF4-A651-9552A21875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5C7BE5-F63D-4945-A67C-9CCEDC566298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30D1B-058E-4BF4-A651-9552A21875B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143668"/>
          </a:xfrm>
        </p:spPr>
        <p:txBody>
          <a:bodyPr/>
          <a:lstStyle/>
          <a:p>
            <a:pPr>
              <a:buNone/>
            </a:pP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Андрей пришёл домой после ссоры с приятелями и хлопнул дверью своей комнаты. Мать тут же вошла к нему и сделала замечание. Андрей нагрубил в ответ и …</a:t>
            </a:r>
          </a:p>
          <a:p>
            <a:endParaRPr lang="ru-RU" dirty="0"/>
          </a:p>
          <a:p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Что произошло дальше?</a:t>
            </a:r>
          </a:p>
          <a:p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Почему события развивались именно так?</a:t>
            </a:r>
          </a:p>
          <a:p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Что следовало сделать, чтобы изменить ход событий?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81360" y="1785926"/>
            <a:ext cx="6362640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Конфликты </a:t>
            </a:r>
          </a:p>
          <a:p>
            <a:pPr algn="ctr"/>
            <a:r>
              <a:rPr lang="ru-RU" sz="48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в межличностных</a:t>
            </a:r>
          </a:p>
          <a:p>
            <a:pPr algn="ctr"/>
            <a:r>
              <a:rPr lang="ru-RU" sz="48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отношениях</a:t>
            </a:r>
            <a:endParaRPr lang="ru-RU" sz="48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1026" name="Picture 2" descr="C:\Documents and Settings\Admin\Рабочий стол\картинки\ozr0gxs5l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2279553" cy="221457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232" y="285728"/>
            <a:ext cx="5472122" cy="582594"/>
          </a:xfrm>
        </p:spPr>
        <p:txBody>
          <a:bodyPr>
            <a:noAutofit/>
          </a:bodyPr>
          <a:lstStyle/>
          <a:p>
            <a:pPr algn="l"/>
            <a:r>
              <a:rPr lang="ru-RU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СТАДИИ  КОНФЛИКТА</a:t>
            </a:r>
            <a:endParaRPr lang="ru-RU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4929198"/>
            <a:ext cx="2357454" cy="114300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Возникновение конфликтной ситуации</a:t>
            </a:r>
            <a:endParaRPr lang="ru-RU" sz="24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43042" y="3857628"/>
            <a:ext cx="2357454" cy="107157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Осознание конфликта</a:t>
            </a:r>
            <a:endParaRPr lang="ru-RU" sz="24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00430" y="2786058"/>
            <a:ext cx="2357454" cy="107157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Проявление конфликтного поведения</a:t>
            </a:r>
            <a:endParaRPr lang="ru-RU" sz="24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14942" y="1714488"/>
            <a:ext cx="2357454" cy="107157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Углубление конфликта</a:t>
            </a:r>
            <a:endParaRPr lang="ru-RU" sz="24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643702" y="642918"/>
            <a:ext cx="2357454" cy="10715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Разрешение конфликта</a:t>
            </a:r>
            <a:endParaRPr lang="ru-RU" sz="24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2050" name="Picture 2" descr="C:\Documents and Settings\Admin\Рабочий стол\картинки\cb40ae64f13df8d13e18ea8261350b35_5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000108"/>
            <a:ext cx="2714612" cy="20834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4786314" y="4214818"/>
            <a:ext cx="4143404" cy="242889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Конфликт – столкновение противоположных интересов, взглядов, стремлений, серьёзное разногласие, острый спор, приводящий к борьбе.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164305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500166" y="214290"/>
            <a:ext cx="622106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Осознание конфликта</a:t>
            </a:r>
            <a:endParaRPr lang="ru-RU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u="sng" dirty="0" smtClean="0"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Инцидент </a:t>
            </a:r>
            <a:r>
              <a:rPr lang="ru-RU" dirty="0" smtClean="0"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– случай, происшествие, недоразумение.</a:t>
            </a:r>
            <a:endParaRPr lang="ru-RU" dirty="0">
              <a:solidFill>
                <a:srgbClr val="99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500702"/>
            <a:ext cx="8229600" cy="98265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2571744"/>
            <a:ext cx="36343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конфликты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4143380"/>
            <a:ext cx="3811043" cy="70788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solidFill>
                  <a:srgbClr val="00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конструктивные</a:t>
            </a:r>
            <a:endParaRPr lang="ru-RU" sz="4000" b="1" cap="none" spc="0" dirty="0">
              <a:ln w="11430"/>
              <a:solidFill>
                <a:srgbClr val="0000FF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4143380"/>
            <a:ext cx="4349653" cy="70788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solidFill>
                  <a:srgbClr val="00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неконструктивные</a:t>
            </a:r>
            <a:endParaRPr lang="ru-RU" sz="4000" b="1" cap="none" spc="0" dirty="0">
              <a:ln w="11430"/>
              <a:solidFill>
                <a:srgbClr val="0000FF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rot="10800000" flipV="1">
            <a:off x="2571736" y="3357562"/>
            <a:ext cx="857256" cy="714380"/>
          </a:xfrm>
          <a:prstGeom prst="straightConnector1">
            <a:avLst/>
          </a:prstGeom>
          <a:ln w="762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5286380" y="3357562"/>
            <a:ext cx="928694" cy="714380"/>
          </a:xfrm>
          <a:prstGeom prst="straightConnector1">
            <a:avLst/>
          </a:prstGeom>
          <a:ln w="762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357158" y="1000108"/>
          <a:ext cx="631031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6" name="Группа 5"/>
          <p:cNvGrpSpPr/>
          <p:nvPr/>
        </p:nvGrpSpPr>
        <p:grpSpPr>
          <a:xfrm>
            <a:off x="1928794" y="5214950"/>
            <a:ext cx="5181600" cy="1219200"/>
            <a:chOff x="914399" y="2844799"/>
            <a:chExt cx="5181600" cy="1219200"/>
          </a:xfrm>
          <a:solidFill>
            <a:srgbClr val="A50021"/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914399" y="2844799"/>
              <a:ext cx="5181600" cy="1219200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Скругленный прямоугольник 4"/>
            <p:cNvSpPr/>
            <p:nvPr/>
          </p:nvSpPr>
          <p:spPr>
            <a:xfrm>
              <a:off x="950108" y="2880508"/>
              <a:ext cx="3860502" cy="1147782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1930" tIns="201930" rIns="201930" bIns="201930" numCol="1" spcCol="1270" anchor="ctr" anchorCtr="0">
              <a:noAutofit/>
            </a:bodyPr>
            <a:lstStyle/>
            <a:p>
              <a:pPr lvl="0" algn="l" defTabSz="2355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300" kern="1200"/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5786446" y="4786322"/>
            <a:ext cx="792480" cy="792480"/>
            <a:chOff x="4846320" y="2338832"/>
            <a:chExt cx="792480" cy="79248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0" name="Стрелка вниз 9"/>
            <p:cNvSpPr/>
            <p:nvPr/>
          </p:nvSpPr>
          <p:spPr>
            <a:xfrm>
              <a:off x="4846320" y="2338832"/>
              <a:ext cx="792480" cy="792480"/>
            </a:xfrm>
            <a:prstGeom prst="downArrow">
              <a:avLst>
                <a:gd name="adj1" fmla="val 55000"/>
                <a:gd name="adj2" fmla="val 45000"/>
              </a:avLst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Стрелка вниз 4"/>
            <p:cNvSpPr/>
            <p:nvPr/>
          </p:nvSpPr>
          <p:spPr>
            <a:xfrm>
              <a:off x="5024628" y="2338832"/>
              <a:ext cx="435864" cy="596341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600" kern="1200"/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2143108" y="5500702"/>
            <a:ext cx="3500462" cy="7858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интеграция</a:t>
            </a:r>
            <a:endParaRPr lang="ru-RU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14282" y="0"/>
            <a:ext cx="871392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Варианты разрешения конфликта</a:t>
            </a:r>
            <a:endParaRPr lang="ru-RU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357950" y="928670"/>
            <a:ext cx="2571768" cy="1857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Прочитать стр.80-81 и объяснить каждый вариант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Задание на дом:</a:t>
            </a:r>
            <a:endParaRPr lang="ru-RU" dirty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§ 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9 прочитать, ответить на вопросы.</a:t>
            </a:r>
          </a:p>
          <a:p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Вспомнить литературные произведения, в которых описываются конфликты.  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3504" y="5500702"/>
            <a:ext cx="4000496" cy="857256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А.С.Пушкин “Сказка о золотой рыбке”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7686" y="214290"/>
            <a:ext cx="4572032" cy="5072098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… Воротился старик ко старухе,</a:t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Рассказал ей великое чудо…</a:t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«Я сегодня поймал, было рыбку, </a:t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Золотую рыбку, непростую…</a:t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Не посмел я взять с неё выкуп,</a:t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Так пустил ее в синее море».</a:t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Старика старуха забранила:</a:t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“Дурачина, ты, простофиля, </a:t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Не сумел ты взять выкупа с рыбки…”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1028" name="Picture 4" descr="&amp;Scy;&amp;kcy;&amp;acy;&amp;zcy;&amp;kcy;&amp;acy; &amp;ocy; &amp;rcy;&amp;ycy;&amp;bcy;&amp;acy;&amp;kcy;&amp;iecy; &amp;icy; &amp;rcy;&amp;ycy;&amp;bcy;&amp;kcy;&amp;iecy; - &amp;Kcy;&amp;acy;&amp;rcy;&amp;tcy;&amp;icy;&amp;ncy;&amp;kcy;&amp;acy; 12257/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736"/>
            <a:ext cx="4143404" cy="3107553"/>
          </a:xfrm>
          <a:prstGeom prst="rect">
            <a:avLst/>
          </a:prstGeom>
          <a:noFill/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642910" y="4857760"/>
            <a:ext cx="335758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эмоциональное состояние</a:t>
            </a:r>
            <a:endParaRPr kumimoji="0" lang="ru-RU" sz="320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214290"/>
            <a:ext cx="3786214" cy="8572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Причина конфликта?</a:t>
            </a:r>
            <a:endParaRPr lang="ru-RU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14282" y="214290"/>
            <a:ext cx="714380" cy="714380"/>
          </a:xfrm>
          <a:prstGeom prst="ellipse">
            <a:avLst/>
          </a:prstGeom>
          <a:solidFill>
            <a:srgbClr val="A5002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Arial Narrow" pitchFamily="34" charset="0"/>
              </a:rPr>
              <a:t>1</a:t>
            </a:r>
            <a:endParaRPr lang="ru-RU" sz="4000" b="1" dirty="0">
              <a:latin typeface="Arial Narrow" pitchFamily="34" charset="0"/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286372"/>
            <a:ext cx="4000528" cy="1571628"/>
          </a:xfrm>
        </p:spPr>
        <p:txBody>
          <a:bodyPr>
            <a:normAutofit fontScale="90000"/>
          </a:bodyPr>
          <a:lstStyle/>
          <a:p>
            <a:r>
              <a:rPr lang="ru-RU" sz="31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/>
            </a:r>
            <a:br>
              <a:rPr lang="ru-RU" sz="31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sz="31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различные представления о правилах или нормах поведения</a:t>
            </a:r>
            <a:r>
              <a:rPr lang="ru-RU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/>
            </a:r>
            <a:br>
              <a:rPr lang="ru-RU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endParaRPr lang="ru-RU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00562" y="285728"/>
            <a:ext cx="4329114" cy="6169037"/>
          </a:xfrm>
        </p:spPr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“Жил-был старик. У него было три сына: двое умных, третий – Емеля, прозвали его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дурачком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. Те братья работают, а Емеля лежит целый день на печке, знать ничего не хочет…”</a:t>
            </a:r>
          </a:p>
          <a:p>
            <a:pPr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     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Русская народная сказка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20482" name="Picture 2" descr="&amp;Pcy;&amp;ocy; &amp;shchcy;&amp;ucy;&amp;chcy;&amp;softcy;&amp;iecy;&amp;mcy;&amp;ucy; &amp;vcy;&amp;iecy;&amp;lcy;&amp;iecy;&amp;ncy;&amp;icy;&amp;yucy; &amp;Scy;&amp;kcy;&amp;acy;&amp;chcy;&amp;acy;&amp;tcy;&amp;softcy; &amp;kcy;&amp;ncy;&amp;icy;&amp;gcy;&amp;u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357298"/>
            <a:ext cx="3514275" cy="378621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85720" y="214290"/>
            <a:ext cx="3786214" cy="8572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Причина конфликта?</a:t>
            </a:r>
            <a:endParaRPr lang="ru-RU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14282" y="214290"/>
            <a:ext cx="714380" cy="714380"/>
          </a:xfrm>
          <a:prstGeom prst="ellipse">
            <a:avLst/>
          </a:prstGeom>
          <a:solidFill>
            <a:srgbClr val="A5002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Arial Narrow" pitchFamily="34" charset="0"/>
              </a:rPr>
              <a:t>2</a:t>
            </a:r>
            <a:endParaRPr lang="ru-RU" sz="4000" b="1" dirty="0">
              <a:latin typeface="Arial Narrow" pitchFamily="34" charset="0"/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072074"/>
            <a:ext cx="4143404" cy="1143000"/>
          </a:xfrm>
        </p:spPr>
        <p:txBody>
          <a:bodyPr>
            <a:normAutofit fontScale="90000"/>
          </a:bodyPr>
          <a:lstStyle/>
          <a:p>
            <a:r>
              <a:rPr lang="ru-RU" sz="31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/>
            </a:r>
            <a:br>
              <a:rPr lang="ru-RU" sz="31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Различия, связанные с положением в обществе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29190" y="1000108"/>
            <a:ext cx="3757610" cy="5126055"/>
          </a:xfrm>
        </p:spPr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… Вот лиса попросилась к зайчику переночевать, да его из избёнки и выгнала…”</a:t>
            </a:r>
          </a:p>
          <a:p>
            <a:pPr>
              <a:buNone/>
            </a:pP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  Русская народная сказка</a:t>
            </a:r>
          </a:p>
          <a:p>
            <a:endParaRPr lang="ru-RU" dirty="0"/>
          </a:p>
        </p:txBody>
      </p:sp>
      <p:pic>
        <p:nvPicPr>
          <p:cNvPr id="21506" name="Picture 2" descr="&amp;Zcy;&amp;acy;&amp;yucy;&amp;shcy;&amp;kcy;&amp;icy;&amp;ncy;&amp;acy; &amp;icy;&amp;zcy;&amp;bcy;&amp;ucy;&amp;shcy;&amp;kcy;&amp;acy;. &amp;Kcy;&amp;ncy;&amp;icy;&amp;zhcy;&amp;kcy;&amp;acy;-&amp;pcy;&amp;acy;&amp;ncy;&amp;ocy;&amp;rcy;&amp;acy;&amp;mcy;&amp;kcy;&amp;acy; - &amp;Kcy;&amp;ncy;&amp;icy;&amp;gcy;&amp;i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285860"/>
            <a:ext cx="4132080" cy="350046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85720" y="214290"/>
            <a:ext cx="3786214" cy="8572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Причина конфликта?</a:t>
            </a:r>
            <a:endParaRPr lang="ru-RU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14282" y="214290"/>
            <a:ext cx="714380" cy="714380"/>
          </a:xfrm>
          <a:prstGeom prst="ellipse">
            <a:avLst/>
          </a:prstGeom>
          <a:solidFill>
            <a:srgbClr val="A5002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Arial Narrow" pitchFamily="34" charset="0"/>
              </a:rPr>
              <a:t>3</a:t>
            </a:r>
            <a:endParaRPr lang="ru-RU" sz="4000" b="1" dirty="0">
              <a:latin typeface="Arial Narrow" pitchFamily="34" charset="0"/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143512"/>
            <a:ext cx="3428992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Уклонение от конфликта. </a:t>
            </a:r>
            <a:endParaRPr lang="ru-RU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9058" y="357166"/>
            <a:ext cx="4972056" cy="6286544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“… Идет дорогой зайчик, плачет. Ему на встречу – собака. </a:t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– Что, зайчик, плачешь?</a:t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– Как же мне не плакать? Была у меня избёнка лубяная, а у лисы – ледяная. Попросилась она ко мне ночевать, да меня же и выгнала!</a:t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– Не плачь, зайчик! Я твоему горю помогу!</a:t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Подошли они к избенке, и собака залаяла. </a:t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–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Тяф-тяф-тяф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! Поди, лиса, вон!</a:t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А лиса им отвечает с печи.</a:t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– Как выскочу, как выпрыгну, пойдут клочки по закоулочкам!</a:t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Собака испугалась и убежала.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2530" name="Picture 2" descr="&amp;Kcy;&amp;ncy;&amp;icy;&amp;gcy;&amp;acy; &quot;&amp;Zcy;&amp;acy;&amp;yucy;&amp;shcy;&amp;kcy;&amp;icy;&amp;ncy;&amp;acy; &amp;icy;&amp;zcy;&amp;bcy;&amp;ucy;&amp;shcy;&amp;kcy;&amp;acy;&quot; - &amp;kcy;&amp;ucy;&amp;pcy;&amp;icy;&amp;tcy;&amp;softcy; &amp;kcy;&amp;ncy;&amp;icy;&amp;gcy;&amp;ucy; ISBN 978-5-378-02535-0 &amp;scy; &amp;dcy;&amp;ocy;&amp;scy;&amp;tcy;&amp;acy;&amp;vcy;&amp;kcy;&amp;ocy;&amp;jcy; &amp;pcy;&amp;ocy; &amp;pcy;&amp;ocy;&amp;chcy;&amp;tcy;&amp;iecy; &amp;vcy; &amp;icy;&amp;ncy;&amp;tcy;&amp;iecy;&amp;rcy;&amp;ncy;&amp;iecy;&amp;tcy;-&amp;mcy;&amp;acy;&amp;gcy;&amp;acy;&amp;zcy;&amp;icy;&amp;ncy;&amp;iecy; OZON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000240"/>
            <a:ext cx="2786082" cy="278608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57158" y="642918"/>
            <a:ext cx="33575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Стратегия</a:t>
            </a:r>
          </a:p>
          <a:p>
            <a:pPr algn="ctr"/>
            <a:r>
              <a:rPr lang="ru-RU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поведения  </a:t>
            </a:r>
            <a:endParaRPr lang="ru-RU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14282" y="214290"/>
            <a:ext cx="714380" cy="714380"/>
          </a:xfrm>
          <a:prstGeom prst="ellipse">
            <a:avLst/>
          </a:prstGeom>
          <a:solidFill>
            <a:srgbClr val="A5002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Arial Narrow" pitchFamily="34" charset="0"/>
              </a:rPr>
              <a:t>4</a:t>
            </a:r>
            <a:endParaRPr lang="ru-RU" sz="4000" b="1" dirty="0">
              <a:latin typeface="Arial Narrow" pitchFamily="34" charset="0"/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5357826"/>
            <a:ext cx="3500462" cy="114300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поведение– приспособление</a:t>
            </a:r>
            <a:br>
              <a:rPr lang="ru-RU" sz="32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endParaRPr lang="ru-RU" sz="3200" dirty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428604"/>
            <a:ext cx="4114800" cy="5697559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А.С.Пушкин “Сказка о золотой рыбке”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“…Вот пошел старик к синему морю…</a:t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Стал он кликать золотую рыбку, </a:t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Приплыла к нему рыбка, спросила:</a:t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“Чего тебе надобно, старче?” </a:t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“…Смилуйся, государыня рыбка, </a:t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Разбранила меня старуха,</a:t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Надобно ей новое корыто…”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23554" name="Picture 2" descr="&amp;scy;&amp;kcy;&amp;acy;&amp;zcy;&amp;kcy;&amp;icy; &amp;Zcy;&amp;acy;&amp;pcy;&amp;icy;&amp;scy;&amp;icy; &amp;vcy; &amp;rcy;&amp;ucy;&amp;bcy;&amp;rcy;&amp;icy;&amp;kcy;&amp;iecy; &amp;scy;&amp;kcy;&amp;acy;&amp;zcy;&amp;kcy;&amp;icy; &amp;Dcy;&amp;ncy;&amp;iecy;&amp;vcy;&amp;ncy;&amp;icy;&amp;kcy; kristina5204 : LiveInternet - &amp;Rcy;&amp;ocy;&amp;scy;&amp;scy;&amp;icy;&amp;jcy;&amp;scy;&amp;kcy;&amp;icy;&amp;jcy; &amp;Scy;&amp;iecy;&amp;rcy;&amp;vcy;&amp;icy;&amp;scy; &amp;Ocy;&amp;ncy;&amp;lcy;&amp;acy;&amp;jcy;&amp;ncy;-&amp;Dcy;&amp;ncy;&amp;iecy;&amp;vcy;&amp;ncy;&amp;icy;&amp;kcy;&amp;ocy;&amp;v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714488"/>
            <a:ext cx="2615855" cy="342902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28596" y="214290"/>
            <a:ext cx="33575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Стратегия</a:t>
            </a:r>
          </a:p>
          <a:p>
            <a:pPr algn="ctr"/>
            <a:r>
              <a:rPr lang="ru-RU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поведения  </a:t>
            </a:r>
            <a:endParaRPr lang="ru-RU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14282" y="214290"/>
            <a:ext cx="714380" cy="714380"/>
          </a:xfrm>
          <a:prstGeom prst="ellipse">
            <a:avLst/>
          </a:prstGeom>
          <a:solidFill>
            <a:srgbClr val="A5002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Arial Narrow" pitchFamily="34" charset="0"/>
              </a:rPr>
              <a:t>5</a:t>
            </a:r>
            <a:endParaRPr lang="ru-RU" sz="4000" b="1" dirty="0">
              <a:latin typeface="Arial Narrow" pitchFamily="34" charset="0"/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71934" y="500042"/>
            <a:ext cx="4857784" cy="614366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      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В.Г.Сутеев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“Яблоко”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Крик, шум на весь лес. И уже драка начинается. Вот тут-то Медведь и появился. Спорщики обратились к нему:  «Рассуди нас по справедливости. Кому это яблоко присудишь, так тому и быть». И рассказали Медведю всё, как было.  «Вот что, – рассудил Медведь, – все вы правы, и потому каждый из вас должен яблоко получить...».   «Но тут только одно яблоко!» – сказали Ёж, Заяц и Ворона.  «Разделите это яблоко на равные части, и пусть каждый возьмет себе по кусочку».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357166"/>
            <a:ext cx="33575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Стратегия</a:t>
            </a:r>
          </a:p>
          <a:p>
            <a:pPr algn="ctr"/>
            <a:r>
              <a:rPr lang="ru-RU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поведения  </a:t>
            </a:r>
            <a:endParaRPr lang="ru-RU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42910" y="5357826"/>
            <a:ext cx="3500462" cy="114300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компромисс</a:t>
            </a:r>
            <a:endParaRPr lang="ru-RU" sz="3200" dirty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14282" y="214290"/>
            <a:ext cx="714380" cy="714380"/>
          </a:xfrm>
          <a:prstGeom prst="ellipse">
            <a:avLst/>
          </a:prstGeom>
          <a:solidFill>
            <a:srgbClr val="A5002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Arial Narrow" pitchFamily="34" charset="0"/>
              </a:rPr>
              <a:t>6</a:t>
            </a:r>
            <a:endParaRPr lang="ru-RU" sz="4000" b="1" dirty="0">
              <a:latin typeface="Arial Narrow" pitchFamily="34" charset="0"/>
            </a:endParaRPr>
          </a:p>
        </p:txBody>
      </p:sp>
      <p:pic>
        <p:nvPicPr>
          <p:cNvPr id="15362" name="Picture 2" descr="http://booklya.com.ua/files/books/40574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643050"/>
            <a:ext cx="2839111" cy="371477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00496" y="357166"/>
            <a:ext cx="4686304" cy="6215106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         Басня Эзопа.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Лев и вепрь боролись, пытаясь оттолкнуть друг друга от ручья, и вдруг увидели, как рядом с ними на дерево опустился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гриф-падальщик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. “Лучше пить вместе из ручья, – решили они, – чем кормить таких, как он”.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5500702"/>
            <a:ext cx="38576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Сотрудничество  </a:t>
            </a:r>
            <a:endParaRPr lang="ru-RU" sz="2800" dirty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285728"/>
            <a:ext cx="33575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Стратегия</a:t>
            </a:r>
          </a:p>
          <a:p>
            <a:pPr algn="ctr"/>
            <a:r>
              <a:rPr lang="ru-RU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поведения  </a:t>
            </a:r>
            <a:endParaRPr lang="ru-RU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14282" y="214290"/>
            <a:ext cx="714380" cy="714380"/>
          </a:xfrm>
          <a:prstGeom prst="ellipse">
            <a:avLst/>
          </a:prstGeom>
          <a:solidFill>
            <a:srgbClr val="A5002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Arial Narrow" pitchFamily="34" charset="0"/>
              </a:rPr>
              <a:t>7</a:t>
            </a:r>
            <a:endParaRPr lang="ru-RU" sz="4000" b="1" dirty="0">
              <a:latin typeface="Arial Narrow" pitchFamily="34" charset="0"/>
            </a:endParaRPr>
          </a:p>
        </p:txBody>
      </p:sp>
      <p:pic>
        <p:nvPicPr>
          <p:cNvPr id="14338" name="Picture 2" descr="http://www.englisharticles.info/wp-content/uploads/2010/11/fabl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571612"/>
            <a:ext cx="2714644" cy="356203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u="sng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Разрешение конфликта</a:t>
            </a:r>
            <a:endParaRPr lang="ru-RU" sz="3600" b="1" u="sng" dirty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1714488"/>
            <a:ext cx="4429156" cy="857256"/>
          </a:xfrm>
          <a:prstGeom prst="rect">
            <a:avLst/>
          </a:prstGeom>
          <a:solidFill>
            <a:srgbClr val="0000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Narrow" pitchFamily="34" charset="0"/>
              </a:rPr>
              <a:t>«Худой мир лучше доброй ссоры»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3214686"/>
            <a:ext cx="4429156" cy="857256"/>
          </a:xfrm>
          <a:prstGeom prst="rect">
            <a:avLst/>
          </a:prstGeom>
          <a:solidFill>
            <a:srgbClr val="A5002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Narrow" pitchFamily="34" charset="0"/>
              </a:rPr>
              <a:t>«С глаз долой, из сердца вон»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4857760"/>
            <a:ext cx="4429156" cy="857256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Narrow" pitchFamily="34" charset="0"/>
              </a:rPr>
              <a:t>«Сядем рядком, да поговорим ладком»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572132" y="3214686"/>
            <a:ext cx="303743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solidFill>
                  <a:srgbClr val="99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компромисс</a:t>
            </a:r>
            <a:endParaRPr lang="ru-RU" sz="4000" b="1" cap="none" spc="50" dirty="0">
              <a:ln w="11430"/>
              <a:solidFill>
                <a:srgbClr val="9900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572132" y="1714488"/>
            <a:ext cx="280871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solidFill>
                  <a:srgbClr val="99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интеграция</a:t>
            </a:r>
            <a:endParaRPr lang="ru-RU" sz="4000" b="1" cap="none" spc="50" dirty="0">
              <a:ln w="11430"/>
              <a:solidFill>
                <a:srgbClr val="9900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500694" y="4572008"/>
            <a:ext cx="319991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solidFill>
                  <a:srgbClr val="99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прерывание </a:t>
            </a:r>
          </a:p>
          <a:p>
            <a:pPr algn="ctr"/>
            <a:r>
              <a:rPr lang="ru-RU" sz="4000" b="1" cap="none" spc="50" dirty="0" smtClean="0">
                <a:ln w="11430"/>
                <a:solidFill>
                  <a:srgbClr val="99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конфликта</a:t>
            </a:r>
            <a:endParaRPr lang="ru-RU" sz="4000" b="1" cap="none" spc="50" dirty="0">
              <a:ln w="11430"/>
              <a:solidFill>
                <a:srgbClr val="9900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214282" y="214290"/>
            <a:ext cx="714380" cy="714380"/>
          </a:xfrm>
          <a:prstGeom prst="ellipse">
            <a:avLst/>
          </a:prstGeom>
          <a:solidFill>
            <a:srgbClr val="A5002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Arial Narrow" pitchFamily="34" charset="0"/>
              </a:rPr>
              <a:t>8</a:t>
            </a:r>
            <a:endParaRPr lang="ru-RU" sz="4000" b="1" dirty="0">
              <a:latin typeface="Arial Narrow" pitchFamily="34" charset="0"/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7037E-7 L -0.19983 0.4923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0" y="24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7037E-7 L -0.19653 -0.1673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00" y="-8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44444E-6 L -0.07968 -0.2212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00" y="-11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4810" y="285728"/>
            <a:ext cx="4714908" cy="6215106"/>
          </a:xfrm>
        </p:spPr>
        <p:txBody>
          <a:bodyPr>
            <a:normAutofit lnSpcReduction="10000"/>
          </a:bodyPr>
          <a:lstStyle/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Кто конфликтует?</a:t>
            </a:r>
          </a:p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Из-за чего конфликт?</a:t>
            </a:r>
          </a:p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Внешняя позиция участников (как объясняют окружающим и себе причины конфликта)</a:t>
            </a:r>
          </a:p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Внутренняя позиция участников (чего опасаются, какие истинные причины стоят за конфликтом)</a:t>
            </a:r>
          </a:p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Изменения в процессе развития отношений.</a:t>
            </a:r>
          </a:p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Выбранный способ разрешения конфликта (чем всё закончилось)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3076" name="Picture 4" descr="&amp;Scy;&amp;kcy;&amp;acy;&amp;chcy;&amp;acy;&amp;tcy;&amp;softcy; &amp;fcy;&amp;icy;&amp;lcy;&amp;softcy;&amp;mcy; &amp;bcy;&amp;iecy;&amp;scy;&amp;pcy;&amp;lcy;&amp;acy;&amp;tcy;&amp;ncy;&amp;ocy; &amp;Dcy;&amp;vcy;&amp;iecy;&amp;ncy;&amp;acy;&amp;dcy;&amp;tscy;&amp;acy;&amp;tcy;&amp;softcy; &amp;mcy;&amp;iecy;&amp;scy;&amp;yacy;&amp;tscy;&amp;iecy;&amp;vcy; (1956 / DVDRip / &amp;pcy;&amp;ocy;&amp;lcy;&amp;ncy;&amp;acy;&amp;yacy; &amp;rcy;&amp;iecy;&amp;scy;&amp;tcy;&amp;acy;&amp;vcy;&amp;rcy;&amp;acy;&amp;tscy;&amp;icy;&amp;yacy;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428604"/>
            <a:ext cx="3817938" cy="364333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85720" y="4643446"/>
            <a:ext cx="3929090" cy="17145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Что думают и чувствуют по этому поводу сами участники конфликта?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Способность обеих сторон идти на уступки для урегулирования разногласий:</a:t>
            </a:r>
            <a:endParaRPr lang="ru-RU" sz="32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686800" cy="1400172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1) сотрудничество               3) приспособление</a:t>
            </a: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2) избегание                         4) компромисс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71472" y="3429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Случай, происшествие, недоразумение: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1643042" y="4429132"/>
            <a:ext cx="7043758" cy="1697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1) инцидент                   3) аргумент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2) конфликт                   4) поведение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6" name="Улыбающееся лицо 5"/>
          <p:cNvSpPr/>
          <p:nvPr/>
        </p:nvSpPr>
        <p:spPr>
          <a:xfrm>
            <a:off x="4143372" y="2357430"/>
            <a:ext cx="500066" cy="428628"/>
          </a:xfrm>
          <a:prstGeom prst="smileyFac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лыбающееся лицо 6"/>
          <p:cNvSpPr/>
          <p:nvPr/>
        </p:nvSpPr>
        <p:spPr>
          <a:xfrm>
            <a:off x="1142976" y="4500570"/>
            <a:ext cx="500066" cy="428628"/>
          </a:xfrm>
          <a:prstGeom prst="smileyFac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Что из перечисленного соответствует понятию «конфликт»?</a:t>
            </a:r>
            <a:endParaRPr lang="ru-RU" sz="32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285860"/>
            <a:ext cx="7758138" cy="4268799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1) столкновение противоположных интересов</a:t>
            </a: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2) дружеский розыгрыш</a:t>
            </a: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3) обсуждение фильма</a:t>
            </a: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4) спортивное состязание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1000100" y="5143512"/>
            <a:ext cx="7686700" cy="1214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1) причина                      3) инцидент    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2) осознание                   4) посредничество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28596" y="38576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Переход конфликта из внутреннего состояния во внешнее действие: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6" name="Улыбающееся лицо 5"/>
          <p:cNvSpPr/>
          <p:nvPr/>
        </p:nvSpPr>
        <p:spPr>
          <a:xfrm>
            <a:off x="500034" y="1357298"/>
            <a:ext cx="500066" cy="428628"/>
          </a:xfrm>
          <a:prstGeom prst="smileyFac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лыбающееся лицо 6"/>
          <p:cNvSpPr/>
          <p:nvPr/>
        </p:nvSpPr>
        <p:spPr>
          <a:xfrm>
            <a:off x="500034" y="5786454"/>
            <a:ext cx="500066" cy="428628"/>
          </a:xfrm>
          <a:prstGeom prst="smileyFac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Верны ли суждения о поведении участников в конфликтной ситуации?</a:t>
            </a:r>
            <a:endParaRPr lang="ru-RU" sz="32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1714488"/>
            <a:ext cx="7901014" cy="4411675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А.  Стремление выйти из конфликтной ситуации, не решая её, не уступая, но и не настаивая  на своём, - это компромисс.</a:t>
            </a:r>
          </a:p>
          <a:p>
            <a:pPr>
              <a:buNone/>
            </a:pP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Б. Непогашенный конфликт может вспыхнуть вновь с ещё большей силой.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4" name="Улыбающееся лицо 3"/>
          <p:cNvSpPr/>
          <p:nvPr/>
        </p:nvSpPr>
        <p:spPr>
          <a:xfrm>
            <a:off x="214282" y="4000504"/>
            <a:ext cx="500066" cy="428628"/>
          </a:xfrm>
          <a:prstGeom prst="smileyFac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16200000" flipH="1">
            <a:off x="3107521" y="1750207"/>
            <a:ext cx="1571636" cy="150019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>
            <a:stCxn id="3" idx="0"/>
          </p:cNvCxnSpPr>
          <p:nvPr/>
        </p:nvCxnSpPr>
        <p:spPr>
          <a:xfrm rot="16200000" flipH="1" flipV="1">
            <a:off x="3225387" y="1846655"/>
            <a:ext cx="1643074" cy="1378739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Верно ли, что:</a:t>
            </a:r>
            <a:endParaRPr lang="ru-RU" sz="32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600200"/>
            <a:ext cx="7686700" cy="4525963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А. Наиболее острые конфликты происходят из-за моральных барьеров?</a:t>
            </a:r>
          </a:p>
          <a:p>
            <a:pPr>
              <a:buNone/>
            </a:pP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Б. Несправедливость высказывания может привести к конфликту.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5" name="Улыбающееся лицо 4"/>
          <p:cNvSpPr/>
          <p:nvPr/>
        </p:nvSpPr>
        <p:spPr>
          <a:xfrm>
            <a:off x="428596" y="3429000"/>
            <a:ext cx="500066" cy="428628"/>
          </a:xfrm>
          <a:prstGeom prst="smileyFac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143240" y="1571612"/>
            <a:ext cx="1357322" cy="1285884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5400000">
            <a:off x="3250397" y="1678769"/>
            <a:ext cx="1285884" cy="107157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Верны ли суждения о ступенях конфликта?</a:t>
            </a:r>
            <a:endParaRPr lang="ru-RU" sz="32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600200"/>
            <a:ext cx="7758138" cy="4525963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А. Углублению конфликта будут способствовать оскорбление и грубость.</a:t>
            </a:r>
          </a:p>
          <a:p>
            <a:pPr>
              <a:buNone/>
            </a:pP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Б. Прерывание конфликта может способствовать его разрешению.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4" name="Улыбающееся лицо 3"/>
          <p:cNvSpPr/>
          <p:nvPr/>
        </p:nvSpPr>
        <p:spPr>
          <a:xfrm>
            <a:off x="357158" y="1714488"/>
            <a:ext cx="500066" cy="428628"/>
          </a:xfrm>
          <a:prstGeom prst="smileyFac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16200000" flipH="1">
            <a:off x="2786050" y="3286124"/>
            <a:ext cx="1285884" cy="114300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rot="5400000">
            <a:off x="2821769" y="3393281"/>
            <a:ext cx="1357322" cy="85725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Верны ли суждения о способах разрешения конфликта?</a:t>
            </a:r>
            <a:endParaRPr lang="ru-RU" sz="32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857364"/>
            <a:ext cx="7686700" cy="4268799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А. Разрешая конфликт, надо быть готовым пойти на уступки.</a:t>
            </a:r>
          </a:p>
          <a:p>
            <a:pPr>
              <a:buNone/>
            </a:pP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Б. Лучшим способом разрешения конфликта является подчинение.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4" name="Улыбающееся лицо 3"/>
          <p:cNvSpPr/>
          <p:nvPr/>
        </p:nvSpPr>
        <p:spPr>
          <a:xfrm>
            <a:off x="428596" y="1857364"/>
            <a:ext cx="500066" cy="428628"/>
          </a:xfrm>
          <a:prstGeom prst="smileyFac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16200000" flipH="1">
            <a:off x="3071802" y="3500438"/>
            <a:ext cx="1428760" cy="114300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rot="5400000">
            <a:off x="3214678" y="3500438"/>
            <a:ext cx="1428760" cy="100013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01122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Какие советы помогут разрешить конфликт?</a:t>
            </a:r>
            <a:endParaRPr lang="ru-RU" sz="32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500174"/>
            <a:ext cx="7829576" cy="462598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1) Проявляйте упорство в разрешении конфликта.</a:t>
            </a: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2) Уступка – признак слабости, избегайте уступок.</a:t>
            </a: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3) Обратитесь за объективной оценкой конфликта к нейтральному человеку.</a:t>
            </a: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4) Попытайтесь посмотреть на конфликт с точки зрения другой стороны.</a:t>
            </a: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5) Умейте прощать слабости других людей.</a:t>
            </a:r>
          </a:p>
          <a:p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4" name="Улыбающееся лицо 3"/>
          <p:cNvSpPr/>
          <p:nvPr/>
        </p:nvSpPr>
        <p:spPr>
          <a:xfrm>
            <a:off x="285720" y="3500438"/>
            <a:ext cx="500066" cy="428628"/>
          </a:xfrm>
          <a:prstGeom prst="smileyFac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лыбающееся лицо 4"/>
          <p:cNvSpPr/>
          <p:nvPr/>
        </p:nvSpPr>
        <p:spPr>
          <a:xfrm>
            <a:off x="285720" y="4500570"/>
            <a:ext cx="500066" cy="428628"/>
          </a:xfrm>
          <a:prstGeom prst="smileyFac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лыбающееся лицо 5"/>
          <p:cNvSpPr/>
          <p:nvPr/>
        </p:nvSpPr>
        <p:spPr>
          <a:xfrm>
            <a:off x="357158" y="5500702"/>
            <a:ext cx="500066" cy="428628"/>
          </a:xfrm>
          <a:prstGeom prst="smileyFac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Найти термин, который не относится к понятию «самообладание».</a:t>
            </a:r>
            <a:endParaRPr lang="ru-RU" sz="32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85918" y="1600200"/>
            <a:ext cx="6900882" cy="4525963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1) Выдержка</a:t>
            </a: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2) Спокойствие</a:t>
            </a: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3) Невозмутимость</a:t>
            </a: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4) Сдержанность</a:t>
            </a: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5) Хладнокровие</a:t>
            </a: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6) Раздражение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4" name="Улыбающееся лицо 3"/>
          <p:cNvSpPr/>
          <p:nvPr/>
        </p:nvSpPr>
        <p:spPr>
          <a:xfrm>
            <a:off x="1214414" y="4643446"/>
            <a:ext cx="500066" cy="428628"/>
          </a:xfrm>
          <a:prstGeom prst="smileyFac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816</Words>
  <Application>Microsoft Office PowerPoint</Application>
  <PresentationFormat>Экран (4:3)</PresentationFormat>
  <Paragraphs>132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Презентация PowerPoint</vt:lpstr>
      <vt:lpstr>Презентация PowerPoint</vt:lpstr>
      <vt:lpstr>СТАДИИ  КОНФЛИКТА</vt:lpstr>
      <vt:lpstr>Презентация PowerPoint</vt:lpstr>
      <vt:lpstr>Инцидент – случай, происшествие, недоразумение.</vt:lpstr>
      <vt:lpstr>Презентация PowerPoint</vt:lpstr>
      <vt:lpstr>Задание на дом:</vt:lpstr>
      <vt:lpstr> А.С.Пушкин “Сказка о золотой рыбке” </vt:lpstr>
      <vt:lpstr> различные представления о правилах или нормах поведения </vt:lpstr>
      <vt:lpstr> Различия, связанные с положением в обществе </vt:lpstr>
      <vt:lpstr>Уклонение от конфликта. </vt:lpstr>
      <vt:lpstr>поведение– приспособление </vt:lpstr>
      <vt:lpstr>компромисс</vt:lpstr>
      <vt:lpstr>Презентация PowerPoint</vt:lpstr>
      <vt:lpstr>Разрешение конфликта</vt:lpstr>
      <vt:lpstr>Презентация PowerPoint</vt:lpstr>
      <vt:lpstr>Способность обеих сторон идти на уступки для урегулирования разногласий:</vt:lpstr>
      <vt:lpstr>Что из перечисленного соответствует понятию «конфликт»?</vt:lpstr>
      <vt:lpstr>Верны ли суждения о поведении участников в конфликтной ситуации?</vt:lpstr>
      <vt:lpstr>Верно ли, что:</vt:lpstr>
      <vt:lpstr>Верны ли суждения о ступенях конфликта?</vt:lpstr>
      <vt:lpstr>Верны ли суждения о способах разрешения конфликта?</vt:lpstr>
      <vt:lpstr>Какие советы помогут разрешить конфликт?</vt:lpstr>
      <vt:lpstr>Найти термин, который не относится к понятию «самообладание».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серверная</cp:lastModifiedBy>
  <cp:revision>31</cp:revision>
  <dcterms:created xsi:type="dcterms:W3CDTF">2015-02-16T18:31:21Z</dcterms:created>
  <dcterms:modified xsi:type="dcterms:W3CDTF">2018-12-06T09:56:37Z</dcterms:modified>
</cp:coreProperties>
</file>