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4"/>
  </p:notesMasterIdLst>
  <p:sldIdLst>
    <p:sldId id="272" r:id="rId2"/>
    <p:sldId id="256" r:id="rId3"/>
    <p:sldId id="296" r:id="rId4"/>
    <p:sldId id="260" r:id="rId5"/>
    <p:sldId id="275" r:id="rId6"/>
    <p:sldId id="262" r:id="rId7"/>
    <p:sldId id="257" r:id="rId8"/>
    <p:sldId id="304" r:id="rId9"/>
    <p:sldId id="265" r:id="rId10"/>
    <p:sldId id="266" r:id="rId11"/>
    <p:sldId id="268" r:id="rId12"/>
    <p:sldId id="270" r:id="rId13"/>
    <p:sldId id="271" r:id="rId14"/>
    <p:sldId id="279" r:id="rId15"/>
    <p:sldId id="277" r:id="rId16"/>
    <p:sldId id="280" r:id="rId17"/>
    <p:sldId id="281" r:id="rId18"/>
    <p:sldId id="282" r:id="rId19"/>
    <p:sldId id="284" r:id="rId20"/>
    <p:sldId id="285" r:id="rId21"/>
    <p:sldId id="286" r:id="rId22"/>
    <p:sldId id="283" r:id="rId23"/>
    <p:sldId id="295" r:id="rId24"/>
    <p:sldId id="287" r:id="rId25"/>
    <p:sldId id="288" r:id="rId26"/>
    <p:sldId id="293" r:id="rId27"/>
    <p:sldId id="289" r:id="rId28"/>
    <p:sldId id="294" r:id="rId29"/>
    <p:sldId id="291" r:id="rId30"/>
    <p:sldId id="303" r:id="rId31"/>
    <p:sldId id="297" r:id="rId32"/>
    <p:sldId id="298" r:id="rId3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8" autoAdjust="0"/>
  </p:normalViewPr>
  <p:slideViewPr>
    <p:cSldViewPr>
      <p:cViewPr>
        <p:scale>
          <a:sx n="60" d="100"/>
          <a:sy n="60" d="100"/>
        </p:scale>
        <p:origin x="-1656" y="-28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902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24F439-FEAB-4FF1-A097-BED5F94388E3}" type="datetimeFigureOut">
              <a:rPr lang="ru-RU" smtClean="0"/>
              <a:pPr/>
              <a:t>27.11.2018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6CF6E5-0711-4ED4-B49C-8C986C8F17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30982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6CF6E5-0711-4ED4-B49C-8C986C8F17B0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606123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27.11.2018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27.11.2018</a:t>
            </a:fld>
            <a:endParaRPr lang="ru-RU"/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pPr/>
              <a:t>27.11.2018</a:t>
            </a:fld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pPr/>
              <a:t>27.11.2018</a:t>
            </a:fld>
            <a:endParaRPr lang="ru-RU"/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ru-RU"/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27.11.2018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27.11.2018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B4C71EC6-210F-42DE-9C53-41977AD35B3D}" type="datetimeFigureOut">
              <a:rPr lang="ru-RU" smtClean="0"/>
              <a:pPr/>
              <a:t>27.11.2018</a:t>
            </a:fld>
            <a:endParaRPr lang="ru-RU"/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27.11.2018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27.11.2018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gif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20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gi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gi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gi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3170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0" y="12700"/>
            <a:ext cx="9468544" cy="685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4" name="Заголовок 1"/>
          <p:cNvSpPr>
            <a:spLocks noGrp="1"/>
          </p:cNvSpPr>
          <p:nvPr>
            <p:ph type="title"/>
          </p:nvPr>
        </p:nvSpPr>
        <p:spPr>
          <a:xfrm>
            <a:off x="1187624" y="404664"/>
            <a:ext cx="5692130" cy="3096344"/>
          </a:xfrm>
        </p:spPr>
        <p:txBody>
          <a:bodyPr rtlCol="0">
            <a:normAutofit fontScale="90000"/>
          </a:bodyPr>
          <a:lstStyle/>
          <a:p>
            <a:pPr algn="ctr">
              <a:defRPr/>
            </a:pP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Муниципальное бюджетное  дошкольное образовательное учреждение (ясли-сад) №11 «</a:t>
            </a:r>
            <a:r>
              <a:rPr lang="ru-RU" sz="2700" b="1" dirty="0" err="1" smtClean="0">
                <a:latin typeface="Times New Roman" pitchFamily="18" charset="0"/>
                <a:cs typeface="Times New Roman" pitchFamily="18" charset="0"/>
              </a:rPr>
              <a:t>Жемчужинка</a:t>
            </a: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9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9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100" b="1" dirty="0" smtClean="0">
                <a:solidFill>
                  <a:srgbClr val="FF0000"/>
                </a:solidFill>
              </a:rPr>
              <a:t/>
            </a:r>
            <a:br>
              <a:rPr lang="ru-RU" sz="3100" b="1" dirty="0" smtClean="0">
                <a:solidFill>
                  <a:srgbClr val="FF0000"/>
                </a:solidFill>
              </a:rPr>
            </a:br>
            <a:r>
              <a:rPr lang="ru-RU" sz="3100" b="1" dirty="0" smtClean="0">
                <a:solidFill>
                  <a:srgbClr val="FF0000"/>
                </a:solidFill>
              </a:rPr>
              <a:t/>
            </a:r>
            <a:br>
              <a:rPr lang="ru-RU" sz="3100" b="1" dirty="0" smtClean="0">
                <a:solidFill>
                  <a:srgbClr val="FF0000"/>
                </a:solidFill>
              </a:rPr>
            </a:br>
            <a:r>
              <a:rPr lang="ru-RU" sz="3100" b="1" dirty="0" smtClean="0">
                <a:solidFill>
                  <a:srgbClr val="FF0000"/>
                </a:solidFill>
              </a:rPr>
              <a:t/>
            </a:r>
            <a:br>
              <a:rPr lang="ru-RU" sz="3100" b="1" dirty="0" smtClean="0">
                <a:solidFill>
                  <a:srgbClr val="FF0000"/>
                </a:solidFill>
              </a:rPr>
            </a:br>
            <a:endParaRPr lang="ru-RU" sz="2000" b="1" dirty="0" smtClean="0">
              <a:solidFill>
                <a:srgbClr val="003300"/>
              </a:solidFill>
              <a:latin typeface="Bookman Old Style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043608" y="2636912"/>
            <a:ext cx="5929338" cy="2739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Презентацию подготовила</a:t>
            </a:r>
          </a:p>
          <a:p>
            <a:pPr algn="ctr"/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Воспитатель </a:t>
            </a:r>
          </a:p>
          <a:p>
            <a:pPr algn="just"/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Рудакова  Анастасия Анатольевна</a:t>
            </a:r>
          </a:p>
          <a:p>
            <a:pPr algn="just"/>
            <a:endParaRPr lang="ru-RU" sz="3200" b="1" i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г. Красноперекопск, 2018 г.</a:t>
            </a:r>
          </a:p>
        </p:txBody>
      </p:sp>
    </p:spTree>
    <p:extLst>
      <p:ext uri="{BB962C8B-B14F-4D97-AF65-F5344CB8AC3E}">
        <p14:creationId xmlns:p14="http://schemas.microsoft.com/office/powerpoint/2010/main" xmlns="" val="205237293"/>
      </p:ext>
    </p:extLst>
  </p:cSld>
  <p:clrMapOvr>
    <a:masterClrMapping/>
  </p:clrMapOvr>
  <p:transition>
    <p:cut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1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3170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-31750" y="0"/>
            <a:ext cx="9348788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3" name="Заголовок 1"/>
          <p:cNvSpPr>
            <a:spLocks noGrp="1"/>
          </p:cNvSpPr>
          <p:nvPr>
            <p:ph type="title"/>
          </p:nvPr>
        </p:nvSpPr>
        <p:spPr>
          <a:xfrm>
            <a:off x="1259632" y="836712"/>
            <a:ext cx="7884368" cy="2808311"/>
          </a:xfrm>
        </p:spPr>
        <p:txBody>
          <a:bodyPr>
            <a:noAutofit/>
          </a:bodyPr>
          <a:lstStyle/>
          <a:p>
            <a:pPr algn="ctr"/>
            <a:r>
              <a:rPr lang="ru-RU" sz="3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Актуальность познавательного развития детей посредством образовательной организованной деятельности</a:t>
            </a:r>
            <a:br>
              <a:rPr lang="ru-RU" sz="3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во второй младшей группе</a:t>
            </a:r>
          </a:p>
        </p:txBody>
      </p:sp>
      <p:sp>
        <p:nvSpPr>
          <p:cNvPr id="30724" name="Прямоугольник 1"/>
          <p:cNvSpPr>
            <a:spLocks noChangeArrowheads="1"/>
          </p:cNvSpPr>
          <p:nvPr/>
        </p:nvSpPr>
        <p:spPr bwMode="auto">
          <a:xfrm>
            <a:off x="395289" y="3645024"/>
            <a:ext cx="748908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dirty="0">
                <a:latin typeface="Calibri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1591796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3170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70644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3" name="Заголовок 1"/>
          <p:cNvSpPr>
            <a:spLocks noGrp="1"/>
          </p:cNvSpPr>
          <p:nvPr>
            <p:ph type="title"/>
          </p:nvPr>
        </p:nvSpPr>
        <p:spPr>
          <a:xfrm>
            <a:off x="358329" y="2000240"/>
            <a:ext cx="8785671" cy="4381088"/>
          </a:xfrm>
        </p:spPr>
        <p:txBody>
          <a:bodyPr>
            <a:noAutofit/>
          </a:bodyPr>
          <a:lstStyle/>
          <a:p>
            <a:pPr algn="just"/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b="1" i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i="1" dirty="0">
                <a:latin typeface="Times New Roman" pitchFamily="18" charset="0"/>
                <a:cs typeface="Times New Roman" pitchFamily="18" charset="0"/>
              </a:rPr>
            </a:br>
            <a:endParaRPr lang="ru-RU" sz="3200" b="1" dirty="0" smtClean="0">
              <a:solidFill>
                <a:srgbClr val="FF0000"/>
              </a:solidFill>
              <a:latin typeface="Bookman Old Style" pitchFamily="18" charset="0"/>
            </a:endParaRPr>
          </a:p>
        </p:txBody>
      </p:sp>
      <p:sp>
        <p:nvSpPr>
          <p:cNvPr id="30724" name="Прямоугольник 1"/>
          <p:cNvSpPr>
            <a:spLocks noChangeArrowheads="1"/>
          </p:cNvSpPr>
          <p:nvPr/>
        </p:nvSpPr>
        <p:spPr bwMode="auto">
          <a:xfrm>
            <a:off x="395289" y="3645024"/>
            <a:ext cx="748908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dirty="0">
                <a:latin typeface="Calibri" pitchFamily="34" charset="0"/>
              </a:rPr>
              <a:t> 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827584" y="3645024"/>
            <a:ext cx="763284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sz="2000" i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971600" y="620688"/>
            <a:ext cx="727280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200" b="1" i="1" dirty="0">
                <a:latin typeface="Times New Roman" pitchFamily="18" charset="0"/>
                <a:cs typeface="Times New Roman" pitchFamily="18" charset="0"/>
              </a:rPr>
              <a:t>«Схема развития любого вида </a:t>
            </a:r>
            <a:r>
              <a:rPr lang="en-US" sz="3200" b="1" i="1" dirty="0" smtClean="0">
                <a:latin typeface="Times New Roman" pitchFamily="18" charset="0"/>
                <a:cs typeface="Times New Roman" pitchFamily="18" charset="0"/>
              </a:rPr>
              <a:t>                                       </a:t>
            </a:r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деятельности:</a:t>
            </a:r>
            <a:r>
              <a:rPr lang="en-US" sz="32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сначала она </a:t>
            </a:r>
            <a:r>
              <a:rPr lang="ru-RU" sz="3200" b="1" i="1" dirty="0">
                <a:latin typeface="Times New Roman" pitchFamily="18" charset="0"/>
                <a:cs typeface="Times New Roman" pitchFamily="18" charset="0"/>
              </a:rPr>
              <a:t>осуществляется в совместной деятельности </a:t>
            </a:r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со </a:t>
            </a:r>
            <a:r>
              <a:rPr lang="ru-RU" sz="3200" b="1" i="1" dirty="0">
                <a:latin typeface="Times New Roman" pitchFamily="18" charset="0"/>
                <a:cs typeface="Times New Roman" pitchFamily="18" charset="0"/>
              </a:rPr>
              <a:t>взрослыми, затем в совместной деятельности со сверстниками и, наконец, становится самостоятельной деятельностью ребёнка».              </a:t>
            </a:r>
          </a:p>
          <a:p>
            <a:r>
              <a:rPr lang="ru-RU" sz="3200" b="1" i="1" dirty="0">
                <a:latin typeface="Times New Roman" pitchFamily="18" charset="0"/>
                <a:cs typeface="Times New Roman" pitchFamily="18" charset="0"/>
              </a:rPr>
              <a:t>                              </a:t>
            </a:r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3200" b="1" i="1" dirty="0">
                <a:latin typeface="Times New Roman" pitchFamily="18" charset="0"/>
                <a:cs typeface="Times New Roman" pitchFamily="18" charset="0"/>
              </a:rPr>
              <a:t>(Л. С. </a:t>
            </a:r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Выготский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xmlns="" val="195769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7463" y="6350"/>
            <a:ext cx="93170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0" y="12700"/>
            <a:ext cx="9324527" cy="685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4" name="Заголовок 1"/>
          <p:cNvSpPr>
            <a:spLocks noGrp="1"/>
          </p:cNvSpPr>
          <p:nvPr>
            <p:ph type="title"/>
          </p:nvPr>
        </p:nvSpPr>
        <p:spPr>
          <a:xfrm>
            <a:off x="755576" y="620688"/>
            <a:ext cx="6124178" cy="2814662"/>
          </a:xfrm>
        </p:spPr>
        <p:txBody>
          <a:bodyPr rtlCol="0">
            <a:normAutofit fontScale="90000"/>
          </a:bodyPr>
          <a:lstStyle/>
          <a:p>
            <a:pPr>
              <a:defRPr/>
            </a:pP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ознание</a:t>
            </a:r>
            <a:r>
              <a:rPr lang="ru-RU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- это процесс получения человеком нового знания, открытие 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неизвестного ранее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9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9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100" b="1" dirty="0" smtClean="0">
                <a:solidFill>
                  <a:srgbClr val="FF0000"/>
                </a:solidFill>
              </a:rPr>
              <a:t/>
            </a:r>
            <a:br>
              <a:rPr lang="ru-RU" sz="3100" b="1" dirty="0" smtClean="0">
                <a:solidFill>
                  <a:srgbClr val="FF0000"/>
                </a:solidFill>
              </a:rPr>
            </a:br>
            <a:r>
              <a:rPr lang="ru-RU" sz="3100" b="1" dirty="0" smtClean="0">
                <a:solidFill>
                  <a:srgbClr val="FF0000"/>
                </a:solidFill>
              </a:rPr>
              <a:t/>
            </a:r>
            <a:br>
              <a:rPr lang="ru-RU" sz="3100" b="1" dirty="0" smtClean="0">
                <a:solidFill>
                  <a:srgbClr val="FF0000"/>
                </a:solidFill>
              </a:rPr>
            </a:br>
            <a:r>
              <a:rPr lang="ru-RU" sz="3100" b="1" dirty="0" smtClean="0">
                <a:solidFill>
                  <a:srgbClr val="FF0000"/>
                </a:solidFill>
              </a:rPr>
              <a:t/>
            </a:r>
            <a:br>
              <a:rPr lang="ru-RU" sz="3100" b="1" dirty="0" smtClean="0">
                <a:solidFill>
                  <a:srgbClr val="FF0000"/>
                </a:solidFill>
              </a:rPr>
            </a:br>
            <a:endParaRPr lang="ru-RU" sz="2000" b="1" dirty="0" smtClean="0">
              <a:solidFill>
                <a:srgbClr val="003300"/>
              </a:solidFill>
              <a:latin typeface="Bookman Old Style" pitchFamily="18" charset="0"/>
            </a:endParaRPr>
          </a:p>
        </p:txBody>
      </p:sp>
      <p:pic>
        <p:nvPicPr>
          <p:cNvPr id="7" name="Рисунок 6" descr="http://dou24.ru/mkdou13/images/stories/kartinki/01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00232" y="3429000"/>
            <a:ext cx="4299960" cy="2810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</a:sp3d>
        </p:spPr>
      </p:pic>
    </p:spTree>
    <p:extLst>
      <p:ext uri="{BB962C8B-B14F-4D97-AF65-F5344CB8AC3E}">
        <p14:creationId xmlns:p14="http://schemas.microsoft.com/office/powerpoint/2010/main" xmlns="" val="205237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7463" y="6350"/>
            <a:ext cx="93170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73289" y="12700"/>
            <a:ext cx="9135533" cy="685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4" name="Заголовок 1"/>
          <p:cNvSpPr>
            <a:spLocks noGrp="1"/>
          </p:cNvSpPr>
          <p:nvPr>
            <p:ph type="title"/>
          </p:nvPr>
        </p:nvSpPr>
        <p:spPr>
          <a:xfrm>
            <a:off x="0" y="12700"/>
            <a:ext cx="7020272" cy="915184"/>
          </a:xfrm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rtlCol="0">
            <a:normAutofit fontScale="90000"/>
          </a:bodyPr>
          <a:lstStyle/>
          <a:p>
            <a:r>
              <a:rPr lang="ru-RU" sz="3200" b="1" dirty="0" smtClean="0"/>
              <a:t/>
            </a:r>
            <a:br>
              <a:rPr lang="ru-RU" sz="3200" b="1" dirty="0" smtClean="0"/>
            </a:br>
            <a:r>
              <a:rPr lang="ru-RU" sz="3200" b="1" dirty="0" smtClean="0"/>
              <a:t/>
            </a:r>
            <a:br>
              <a:rPr lang="ru-RU" sz="3200" b="1" dirty="0" smtClean="0"/>
            </a:br>
            <a:r>
              <a:rPr lang="ru-RU" sz="3200" b="1" dirty="0" smtClean="0"/>
              <a:t/>
            </a:r>
            <a:br>
              <a:rPr lang="ru-RU" sz="3200" b="1" dirty="0" smtClean="0"/>
            </a:br>
            <a:r>
              <a:rPr lang="ru-RU" sz="3200" b="1" dirty="0" smtClean="0"/>
              <a:t/>
            </a:r>
            <a:br>
              <a:rPr lang="ru-RU" sz="3200" b="1" dirty="0" smtClean="0"/>
            </a:br>
            <a:r>
              <a:rPr lang="ru-RU" sz="3200" b="1" dirty="0" smtClean="0"/>
              <a:t/>
            </a:r>
            <a:br>
              <a:rPr lang="ru-RU" sz="3200" b="1" dirty="0" smtClean="0"/>
            </a:br>
            <a:r>
              <a:rPr lang="ru-RU" sz="3600" b="1" u="sng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Познавательное развитие ребенка</a:t>
            </a:r>
            <a:r>
              <a:rPr lang="ru-RU" sz="4000" b="1" u="sng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u="sng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 smtClean="0">
                <a:solidFill>
                  <a:srgbClr val="FF0000"/>
                </a:solidFill>
              </a:rPr>
              <a:t/>
            </a:r>
            <a:br>
              <a:rPr lang="ru-RU" sz="2200" b="1" dirty="0" smtClean="0">
                <a:solidFill>
                  <a:srgbClr val="FF0000"/>
                </a:solidFill>
              </a:rPr>
            </a:br>
            <a:r>
              <a:rPr lang="ru-RU" sz="2200" b="1" dirty="0" smtClean="0">
                <a:solidFill>
                  <a:srgbClr val="FF0000"/>
                </a:solidFill>
              </a:rPr>
              <a:t/>
            </a:r>
            <a:br>
              <a:rPr lang="ru-RU" sz="2200" b="1" dirty="0" smtClean="0">
                <a:solidFill>
                  <a:srgbClr val="FF0000"/>
                </a:solidFill>
              </a:rPr>
            </a:br>
            <a:endParaRPr lang="ru-RU" sz="2200" b="1" dirty="0" smtClean="0">
              <a:solidFill>
                <a:srgbClr val="003300"/>
              </a:solidFill>
              <a:latin typeface="Bookman Old Style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51520" y="0"/>
            <a:ext cx="734481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979712" y="1124744"/>
            <a:ext cx="54006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Познавательное развитие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непрерывный процесс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800" dirty="0">
                <a:latin typeface="Century Gothic" pitchFamily="34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Всё,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с чем знакомится малыш на данном жизненном этапе, играет важную роль для него в будущем.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И полученная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новая информация трансформируется в знания и, следовательно, в опыт.  </a:t>
            </a:r>
            <a:br>
              <a:rPr lang="ru-RU" sz="2800" dirty="0">
                <a:latin typeface="Times New Roman" pitchFamily="18" charset="0"/>
                <a:cs typeface="Times New Roman" pitchFamily="18" charset="0"/>
              </a:rPr>
            </a:b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xmlns="" val="4012410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3170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0" y="0"/>
            <a:ext cx="934878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3" name="Заголовок 1"/>
          <p:cNvSpPr>
            <a:spLocks noGrp="1"/>
          </p:cNvSpPr>
          <p:nvPr>
            <p:ph type="title"/>
          </p:nvPr>
        </p:nvSpPr>
        <p:spPr>
          <a:xfrm>
            <a:off x="2339753" y="980728"/>
            <a:ext cx="4608512" cy="2459673"/>
          </a:xfrm>
        </p:spPr>
        <p:txBody>
          <a:bodyPr>
            <a:noAutofit/>
          </a:bodyPr>
          <a:lstStyle/>
          <a:p>
            <a:pPr algn="just"/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Малыш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природный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исследователь окружающего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мира. Мир открывается ребёнку через опыт его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личных ощущений, действий, переживаний.</a:t>
            </a:r>
            <a:endParaRPr lang="ru-RU" sz="20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724" name="Прямоугольник 1"/>
          <p:cNvSpPr>
            <a:spLocks noChangeArrowheads="1"/>
          </p:cNvSpPr>
          <p:nvPr/>
        </p:nvSpPr>
        <p:spPr bwMode="auto">
          <a:xfrm>
            <a:off x="395289" y="3645024"/>
            <a:ext cx="748908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dirty="0">
                <a:latin typeface="Calibri" pitchFamily="34" charset="0"/>
              </a:rPr>
              <a:t> 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827584" y="3645024"/>
            <a:ext cx="763284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sz="2000" i="1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30409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7463" y="6350"/>
            <a:ext cx="93170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7463" y="12700"/>
            <a:ext cx="9308306" cy="684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4" name="Заголовок 1"/>
          <p:cNvSpPr>
            <a:spLocks noGrp="1"/>
          </p:cNvSpPr>
          <p:nvPr>
            <p:ph type="title"/>
          </p:nvPr>
        </p:nvSpPr>
        <p:spPr>
          <a:xfrm>
            <a:off x="179388" y="333375"/>
            <a:ext cx="6227762" cy="2768600"/>
          </a:xfrm>
        </p:spPr>
        <p:txBody>
          <a:bodyPr rtlCol="0">
            <a:normAutofit fontScale="90000"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ru-RU" sz="3100" b="1" dirty="0" smtClean="0">
                <a:solidFill>
                  <a:srgbClr val="FF0000"/>
                </a:solidFill>
              </a:rPr>
              <a:t/>
            </a:r>
            <a:br>
              <a:rPr lang="ru-RU" sz="3100" b="1" dirty="0" smtClean="0">
                <a:solidFill>
                  <a:srgbClr val="FF0000"/>
                </a:solidFill>
              </a:rPr>
            </a:br>
            <a:r>
              <a:rPr lang="ru-RU" sz="3100" b="1" dirty="0" smtClean="0">
                <a:solidFill>
                  <a:srgbClr val="FF0000"/>
                </a:solidFill>
              </a:rPr>
              <a:t/>
            </a:r>
            <a:br>
              <a:rPr lang="ru-RU" sz="3100" b="1" dirty="0" smtClean="0">
                <a:solidFill>
                  <a:srgbClr val="FF0000"/>
                </a:solidFill>
              </a:rPr>
            </a:br>
            <a:r>
              <a:rPr lang="ru-RU" sz="3100" b="1" dirty="0" smtClean="0">
                <a:solidFill>
                  <a:srgbClr val="FF0000"/>
                </a:solidFill>
              </a:rPr>
              <a:t/>
            </a:r>
            <a:br>
              <a:rPr lang="ru-RU" sz="3100" b="1" dirty="0" smtClean="0">
                <a:solidFill>
                  <a:srgbClr val="FF0000"/>
                </a:solidFill>
              </a:rPr>
            </a:br>
            <a:r>
              <a:rPr lang="ru-RU" sz="3100" b="1" dirty="0" smtClean="0">
                <a:solidFill>
                  <a:srgbClr val="FF0000"/>
                </a:solidFill>
              </a:rPr>
              <a:t/>
            </a:r>
            <a:br>
              <a:rPr lang="ru-RU" sz="3100" b="1" dirty="0" smtClean="0">
                <a:solidFill>
                  <a:srgbClr val="FF0000"/>
                </a:solidFill>
              </a:rPr>
            </a:br>
            <a:r>
              <a:rPr lang="ru-RU" sz="3100" b="1" dirty="0" smtClean="0">
                <a:solidFill>
                  <a:srgbClr val="FF0000"/>
                </a:solidFill>
              </a:rPr>
              <a:t/>
            </a:r>
            <a:br>
              <a:rPr lang="ru-RU" sz="3100" b="1" dirty="0" smtClean="0">
                <a:solidFill>
                  <a:srgbClr val="FF0000"/>
                </a:solidFill>
              </a:rPr>
            </a:br>
            <a:r>
              <a:rPr lang="ru-RU" sz="3100" b="1" dirty="0" smtClean="0">
                <a:solidFill>
                  <a:srgbClr val="FF0000"/>
                </a:solidFill>
              </a:rPr>
              <a:t/>
            </a:r>
            <a:br>
              <a:rPr lang="ru-RU" sz="3100" b="1" dirty="0" smtClean="0">
                <a:solidFill>
                  <a:srgbClr val="FF0000"/>
                </a:solidFill>
              </a:rPr>
            </a:br>
            <a:endParaRPr lang="ru-RU" sz="2000" b="1" dirty="0" smtClean="0">
              <a:solidFill>
                <a:srgbClr val="003300"/>
              </a:solidFill>
              <a:latin typeface="Bookman Old Style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51520" y="1357298"/>
            <a:ext cx="682081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качестве основного принципа дошкольного образования  рассматривает формирование познавательных интересов и познавательных действий ребёнка в различных видах деятельности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Кроме того стандарт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направлен на развитие интеллектуальных качеств дошкольников.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Согласно ему программа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должна обеспечивать развитие личности детей дошкольного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возраста в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различных видах деятельности.</a:t>
            </a:r>
          </a:p>
        </p:txBody>
      </p:sp>
      <p:pic>
        <p:nvPicPr>
          <p:cNvPr id="6" name="Picture 2" descr="C:\Documents and Settings\1\Рабочий стол\презентация ира2\fgos_2_0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42976" y="0"/>
            <a:ext cx="4756026" cy="1571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</a:sp3d>
        </p:spPr>
      </p:pic>
      <p:sp>
        <p:nvSpPr>
          <p:cNvPr id="7" name="Прямоугольник 6"/>
          <p:cNvSpPr/>
          <p:nvPr/>
        </p:nvSpPr>
        <p:spPr>
          <a:xfrm>
            <a:off x="214282" y="5877273"/>
            <a:ext cx="7072362" cy="830997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i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ФЕДЕРАЛЬНЫЙ ГОСУДАРСТВЕННЫЙ ОБРАЗОВАТЕЛЬНЫЙ СТАНДАРТ</a:t>
            </a:r>
            <a:endParaRPr lang="ru-RU" sz="1600" b="1" i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b="1" i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ДОШКОЛЬНОГО ОБРАЗОВАНИЯ 17.10.2013.</a:t>
            </a:r>
            <a:endParaRPr lang="ru-RU" sz="1600" b="1" i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381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7463" y="6350"/>
            <a:ext cx="93170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0" y="12700"/>
            <a:ext cx="9396535" cy="684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4" name="Заголовок 1"/>
          <p:cNvSpPr>
            <a:spLocks noGrp="1"/>
          </p:cNvSpPr>
          <p:nvPr>
            <p:ph type="title"/>
          </p:nvPr>
        </p:nvSpPr>
        <p:spPr>
          <a:xfrm>
            <a:off x="179388" y="1844823"/>
            <a:ext cx="6227762" cy="3024337"/>
          </a:xfrm>
        </p:spPr>
        <p:txBody>
          <a:bodyPr rtlCol="0">
            <a:normAutofit fontScale="90000"/>
          </a:bodyPr>
          <a:lstStyle/>
          <a:p>
            <a:pPr>
              <a:defRPr/>
            </a:pPr>
            <a:r>
              <a:rPr lang="ru-RU" sz="3100" b="1" dirty="0" smtClean="0">
                <a:solidFill>
                  <a:srgbClr val="FF0000"/>
                </a:solidFill>
              </a:rPr>
              <a:t/>
            </a:r>
            <a:br>
              <a:rPr lang="ru-RU" sz="3100" b="1" dirty="0" smtClean="0">
                <a:solidFill>
                  <a:srgbClr val="FF0000"/>
                </a:solidFill>
              </a:rPr>
            </a:br>
            <a:r>
              <a:rPr lang="ru-RU" sz="1800" b="1" dirty="0" smtClean="0">
                <a:solidFill>
                  <a:srgbClr val="FF0000"/>
                </a:solidFill>
              </a:rPr>
              <a:t/>
            </a:r>
            <a:br>
              <a:rPr lang="ru-RU" sz="1800" b="1" dirty="0" smtClean="0">
                <a:solidFill>
                  <a:srgbClr val="FF0000"/>
                </a:solidFill>
              </a:rPr>
            </a:br>
            <a:r>
              <a:rPr lang="ru-RU" sz="1800" b="1" i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1800" b="1" i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1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ПОЗНАВАТЕЛЬНОЕ РАЗВИТИЕ</a:t>
            </a:r>
            <a:r>
              <a:rPr lang="ru-RU" sz="20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- развитие интересов детей, любознательности и познавательной мотивации;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формирование познавательных действий, становление сознания;</a:t>
            </a:r>
            <a:br>
              <a:rPr lang="ru-RU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- развитие воображения и творческой активности;</a:t>
            </a:r>
            <a:br>
              <a:rPr lang="ru-RU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- формирование первичных представлений о себе, других людях, объектах окружающего мира,</a:t>
            </a:r>
            <a:br>
              <a:rPr lang="ru-RU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- о свойствах и отношениях объектов окружающего мира (форме, цвете, размере, материале, звучании, ритме, темпе, количестве, числе, части и целом, пространстве и времени, движении и покое, причинах и следствиях и др.),</a:t>
            </a:r>
            <a:br>
              <a:rPr lang="ru-RU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- о малой родине и Отечестве, представлений о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социокультурных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ценностях нашего народа, об отечественных традициях и праздниках,</a:t>
            </a:r>
            <a:br>
              <a:rPr lang="ru-RU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- о планете Земля как общем доме людей, об особенностях ее природы, многообразии стран и народов мира.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100" b="1" dirty="0" smtClean="0">
                <a:solidFill>
                  <a:srgbClr val="FF0000"/>
                </a:solidFill>
              </a:rPr>
              <a:t/>
            </a:r>
            <a:br>
              <a:rPr lang="ru-RU" sz="3100" b="1" dirty="0" smtClean="0">
                <a:solidFill>
                  <a:srgbClr val="FF0000"/>
                </a:solidFill>
              </a:rPr>
            </a:br>
            <a:r>
              <a:rPr lang="ru-RU" sz="3100" b="1" dirty="0" smtClean="0">
                <a:solidFill>
                  <a:srgbClr val="FF0000"/>
                </a:solidFill>
              </a:rPr>
              <a:t/>
            </a:r>
            <a:br>
              <a:rPr lang="ru-RU" sz="3100" b="1" dirty="0" smtClean="0">
                <a:solidFill>
                  <a:srgbClr val="FF0000"/>
                </a:solidFill>
              </a:rPr>
            </a:br>
            <a:r>
              <a:rPr lang="ru-RU" sz="3100" b="1" dirty="0" smtClean="0">
                <a:solidFill>
                  <a:srgbClr val="FF0000"/>
                </a:solidFill>
              </a:rPr>
              <a:t/>
            </a:r>
            <a:br>
              <a:rPr lang="ru-RU" sz="3100" b="1" dirty="0" smtClean="0">
                <a:solidFill>
                  <a:srgbClr val="FF0000"/>
                </a:solidFill>
              </a:rPr>
            </a:br>
            <a:endParaRPr lang="ru-RU" sz="2000" b="1" dirty="0" smtClean="0">
              <a:solidFill>
                <a:srgbClr val="003300"/>
              </a:solidFill>
              <a:latin typeface="Bookman Old Style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14282" y="5877273"/>
            <a:ext cx="7072362" cy="33855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ru-RU" sz="1600" b="1" i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39009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9"/>
          <p:cNvSpPr/>
          <p:nvPr/>
        </p:nvSpPr>
        <p:spPr>
          <a:xfrm>
            <a:off x="395536" y="1916832"/>
            <a:ext cx="8748464" cy="52014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ПОЗНАВАТЕЛЬНОЕ РАЗВИТИЕ</a:t>
            </a:r>
          </a:p>
          <a:p>
            <a:pPr>
              <a:buBlip>
                <a:blip r:embed="rId5"/>
              </a:buBlip>
            </a:pPr>
            <a:r>
              <a:rPr lang="ru-RU" sz="20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Развитие интересов детей, любознательности и познавательной мотивации;</a:t>
            </a:r>
          </a:p>
          <a:p>
            <a:pPr>
              <a:buBlip>
                <a:blip r:embed="rId5"/>
              </a:buBlip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 Формирование познавательных действий, становление сознания;</a:t>
            </a:r>
          </a:p>
          <a:p>
            <a:pPr>
              <a:buBlip>
                <a:blip r:embed="rId5"/>
              </a:buBlip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 Развитие воображения и творческой активности;</a:t>
            </a:r>
          </a:p>
          <a:p>
            <a:pPr>
              <a:buBlip>
                <a:blip r:embed="rId5"/>
              </a:buBlip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Формирование первичных представлений о себе, других людях, объектах окружающего мира;</a:t>
            </a:r>
          </a:p>
          <a:p>
            <a:pPr>
              <a:buBlip>
                <a:blip r:embed="rId5"/>
              </a:buBlip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 О свойствах и отношениях объектов окружающего мира (форме, цвете, размере, материале, звучании, ритме, темпе, количестве, числе, части и целом, пространстве и времени, движении и покое, причинах и следствиях и др.);</a:t>
            </a:r>
          </a:p>
          <a:p>
            <a:pPr>
              <a:buBlip>
                <a:blip r:embed="rId5"/>
              </a:buBlip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О малой родине и Отечестве, представлений о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социокультурных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ценностях нашего народа, об отечественных традициях и праздниках;</a:t>
            </a:r>
          </a:p>
          <a:p>
            <a:pPr>
              <a:buBlip>
                <a:blip r:embed="rId5"/>
              </a:buBlip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О планете Земля как общем доме людей, об особенностях ее природы, многообразии стран и народов мира.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</a:b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xmlns="" val="34381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4099" name="Содержимое 3" descr="0006-006-Igry-dlja-doshkolnikov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28625" y="357188"/>
            <a:ext cx="8286750" cy="4668837"/>
          </a:xfrm>
        </p:spPr>
      </p:pic>
      <p:pic>
        <p:nvPicPr>
          <p:cNvPr id="4" name="Содержимое 3" descr="0006-006-Igry-dlja-doshkolnikov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</p:spPr>
      </p:pic>
    </p:spTree>
    <p:extLst>
      <p:ext uri="{BB962C8B-B14F-4D97-AF65-F5344CB8AC3E}">
        <p14:creationId xmlns:p14="http://schemas.microsoft.com/office/powerpoint/2010/main" xmlns="" val="3190018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3170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34878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3" name="Заголовок 1"/>
          <p:cNvSpPr>
            <a:spLocks noGrp="1"/>
          </p:cNvSpPr>
          <p:nvPr>
            <p:ph type="title"/>
          </p:nvPr>
        </p:nvSpPr>
        <p:spPr>
          <a:xfrm>
            <a:off x="358329" y="1857365"/>
            <a:ext cx="8785671" cy="785817"/>
          </a:xfrm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noAutofit/>
          </a:bodyPr>
          <a:lstStyle/>
          <a:p>
            <a:endParaRPr lang="ru-RU" sz="24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724" name="Прямоугольник 1"/>
          <p:cNvSpPr>
            <a:spLocks noChangeArrowheads="1"/>
          </p:cNvSpPr>
          <p:nvPr/>
        </p:nvSpPr>
        <p:spPr bwMode="auto">
          <a:xfrm>
            <a:off x="395289" y="3645024"/>
            <a:ext cx="748908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dirty="0">
                <a:latin typeface="Calibri" pitchFamily="34" charset="0"/>
              </a:rPr>
              <a:t> 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827584" y="3645024"/>
            <a:ext cx="763284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sz="2000" i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79512" y="2571744"/>
            <a:ext cx="89644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2481672" y="1916832"/>
            <a:ext cx="4248472" cy="1368152"/>
          </a:xfrm>
          <a:prstGeom prst="ellipse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ВООБРАЖЕНИЕ </a:t>
            </a:r>
            <a:endParaRPr lang="ru-RU" sz="28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ДОШКОЛЬНИКА</a:t>
            </a:r>
            <a:endParaRPr lang="ru-RU" sz="2800" dirty="0">
              <a:solidFill>
                <a:srgbClr val="FF0000"/>
              </a:solidFill>
            </a:endParaRPr>
          </a:p>
        </p:txBody>
      </p:sp>
      <p:cxnSp>
        <p:nvCxnSpPr>
          <p:cNvPr id="6" name="Прямая со стрелкой 5"/>
          <p:cNvCxnSpPr/>
          <p:nvPr/>
        </p:nvCxnSpPr>
        <p:spPr>
          <a:xfrm>
            <a:off x="6588224" y="2852936"/>
            <a:ext cx="1224136" cy="43204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 flipH="1">
            <a:off x="1763688" y="2924944"/>
            <a:ext cx="1008113" cy="86409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Рисунок 14" descr="image_(9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23528" y="3861048"/>
            <a:ext cx="2625756" cy="2520280"/>
          </a:xfrm>
          <a:prstGeom prst="rect">
            <a:avLst/>
          </a:prstGeom>
        </p:spPr>
      </p:pic>
      <p:pic>
        <p:nvPicPr>
          <p:cNvPr id="16" name="Рисунок 15" descr="image_(4)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300192" y="3731668"/>
            <a:ext cx="2574286" cy="2577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8252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7463" y="6350"/>
            <a:ext cx="93170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7462" y="12700"/>
            <a:ext cx="9322078" cy="685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4" name="Заголовок 1"/>
          <p:cNvSpPr>
            <a:spLocks noGrp="1"/>
          </p:cNvSpPr>
          <p:nvPr>
            <p:ph type="title"/>
          </p:nvPr>
        </p:nvSpPr>
        <p:spPr>
          <a:xfrm>
            <a:off x="179388" y="333375"/>
            <a:ext cx="6700366" cy="863377"/>
          </a:xfrm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rtlCol="0">
            <a:normAutofit fontScale="90000"/>
          </a:bodyPr>
          <a:lstStyle/>
          <a:p>
            <a:pPr algn="just">
              <a:defRPr/>
            </a:pP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МЫШЛЕНИЕ ДОШКОЛЬНИКА</a:t>
            </a: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3100" b="1" dirty="0" smtClean="0">
                <a:solidFill>
                  <a:srgbClr val="FF0000"/>
                </a:solidFill>
              </a:rPr>
              <a:t/>
            </a:r>
            <a:br>
              <a:rPr lang="ru-RU" sz="3100" b="1" dirty="0" smtClean="0">
                <a:solidFill>
                  <a:srgbClr val="FF0000"/>
                </a:solidFill>
              </a:rPr>
            </a:br>
            <a:r>
              <a:rPr lang="ru-RU" sz="3100" b="1" dirty="0" smtClean="0">
                <a:solidFill>
                  <a:srgbClr val="FF0000"/>
                </a:solidFill>
              </a:rPr>
              <a:t/>
            </a:r>
            <a:br>
              <a:rPr lang="ru-RU" sz="3100" b="1" dirty="0" smtClean="0">
                <a:solidFill>
                  <a:srgbClr val="FF0000"/>
                </a:solidFill>
              </a:rPr>
            </a:br>
            <a:r>
              <a:rPr lang="ru-RU" sz="3100" b="1" dirty="0" smtClean="0">
                <a:solidFill>
                  <a:srgbClr val="FF0000"/>
                </a:solidFill>
              </a:rPr>
              <a:t/>
            </a:r>
            <a:br>
              <a:rPr lang="ru-RU" sz="3100" b="1" dirty="0" smtClean="0">
                <a:solidFill>
                  <a:srgbClr val="FF0000"/>
                </a:solidFill>
              </a:rPr>
            </a:br>
            <a:endParaRPr lang="ru-RU" sz="2000" b="1" dirty="0" smtClean="0">
              <a:solidFill>
                <a:srgbClr val="003300"/>
              </a:solidFill>
              <a:latin typeface="Bookman Old Style" pitchFamily="18" charset="0"/>
            </a:endParaRPr>
          </a:p>
        </p:txBody>
      </p:sp>
      <p:pic>
        <p:nvPicPr>
          <p:cNvPr id="6" name="Picture 2" descr="C:\Users\Татьяна\Desktop\scr_00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504" y="1340768"/>
            <a:ext cx="2520280" cy="4968552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65100" prst="coolSlant"/>
          </a:sp3d>
        </p:spPr>
      </p:pic>
      <p:sp>
        <p:nvSpPr>
          <p:cNvPr id="13" name="Овал 12"/>
          <p:cNvSpPr/>
          <p:nvPr/>
        </p:nvSpPr>
        <p:spPr>
          <a:xfrm>
            <a:off x="4012154" y="1146352"/>
            <a:ext cx="2952328" cy="1162364"/>
          </a:xfrm>
          <a:prstGeom prst="ellipse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ОБРАЗНОЕ МЫШЛЕНИЕ</a:t>
            </a:r>
            <a:endParaRPr lang="ru-RU" sz="2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4025926" y="2394803"/>
            <a:ext cx="2952328" cy="1296144"/>
          </a:xfrm>
          <a:prstGeom prst="ellipse">
            <a:avLst/>
          </a:prstGeom>
          <a:solidFill>
            <a:srgbClr val="FF0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ЛОГИЧЕСКОЕ МЫШЛЕНИЕ</a:t>
            </a:r>
            <a:endParaRPr lang="ru-RU" sz="2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Овал 14"/>
          <p:cNvSpPr/>
          <p:nvPr/>
        </p:nvSpPr>
        <p:spPr>
          <a:xfrm>
            <a:off x="4002524" y="3782676"/>
            <a:ext cx="2952328" cy="1296144"/>
          </a:xfrm>
          <a:prstGeom prst="ellipse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НАГЛЯДНО – ДЕЙСТВЕННОЕ МЫШЛЕНИЕ</a:t>
            </a:r>
            <a:endParaRPr lang="ru-RU" sz="2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Овал 15"/>
          <p:cNvSpPr/>
          <p:nvPr/>
        </p:nvSpPr>
        <p:spPr>
          <a:xfrm>
            <a:off x="3992990" y="5229200"/>
            <a:ext cx="3060340" cy="1296144"/>
          </a:xfrm>
          <a:prstGeom prst="ellipse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НАГЛЯДНО – ОБРАЗНОЕ МЫШЛЕНИЕ</a:t>
            </a:r>
            <a:endParaRPr lang="ru-RU" sz="2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Стрелка вправо 18"/>
          <p:cNvSpPr/>
          <p:nvPr/>
        </p:nvSpPr>
        <p:spPr>
          <a:xfrm>
            <a:off x="2843731" y="1652955"/>
            <a:ext cx="978408" cy="61533"/>
          </a:xfrm>
          <a:prstGeom prst="rightArrow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трелка вправо 19"/>
          <p:cNvSpPr/>
          <p:nvPr/>
        </p:nvSpPr>
        <p:spPr>
          <a:xfrm>
            <a:off x="2870635" y="4463993"/>
            <a:ext cx="978408" cy="45719"/>
          </a:xfrm>
          <a:prstGeom prst="rightArrow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Стрелка вправо 23"/>
          <p:cNvSpPr/>
          <p:nvPr/>
        </p:nvSpPr>
        <p:spPr>
          <a:xfrm>
            <a:off x="2886912" y="2982295"/>
            <a:ext cx="978408" cy="45719"/>
          </a:xfrm>
          <a:prstGeom prst="rightArrow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трелка вправо 21"/>
          <p:cNvSpPr/>
          <p:nvPr/>
        </p:nvSpPr>
        <p:spPr>
          <a:xfrm>
            <a:off x="2823421" y="5898126"/>
            <a:ext cx="978408" cy="45719"/>
          </a:xfrm>
          <a:prstGeom prst="rightArrow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27196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7463" y="6350"/>
            <a:ext cx="93170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88640"/>
            <a:ext cx="9316812" cy="686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4" name="Заголовок 1"/>
          <p:cNvSpPr>
            <a:spLocks noGrp="1"/>
          </p:cNvSpPr>
          <p:nvPr>
            <p:ph type="title"/>
          </p:nvPr>
        </p:nvSpPr>
        <p:spPr>
          <a:xfrm>
            <a:off x="179388" y="333375"/>
            <a:ext cx="6700366" cy="647353"/>
          </a:xfrm>
        </p:spPr>
        <p:txBody>
          <a:bodyPr rtlCol="0">
            <a:normAutofit fontScale="90000"/>
          </a:bodyPr>
          <a:lstStyle/>
          <a:p>
            <a:pPr>
              <a:defRPr/>
            </a:pP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3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49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9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100" b="1" dirty="0" smtClean="0">
                <a:solidFill>
                  <a:srgbClr val="FF0000"/>
                </a:solidFill>
              </a:rPr>
              <a:t/>
            </a:r>
            <a:br>
              <a:rPr lang="ru-RU" sz="3100" b="1" dirty="0" smtClean="0">
                <a:solidFill>
                  <a:srgbClr val="FF0000"/>
                </a:solidFill>
              </a:rPr>
            </a:br>
            <a:r>
              <a:rPr lang="ru-RU" sz="3100" b="1" dirty="0" smtClean="0">
                <a:solidFill>
                  <a:srgbClr val="FF0000"/>
                </a:solidFill>
              </a:rPr>
              <a:t/>
            </a:r>
            <a:br>
              <a:rPr lang="ru-RU" sz="3100" b="1" dirty="0" smtClean="0">
                <a:solidFill>
                  <a:srgbClr val="FF0000"/>
                </a:solidFill>
              </a:rPr>
            </a:br>
            <a:r>
              <a:rPr lang="ru-RU" sz="3100" b="1" dirty="0" smtClean="0">
                <a:solidFill>
                  <a:srgbClr val="FF0000"/>
                </a:solidFill>
              </a:rPr>
              <a:t/>
            </a:r>
            <a:br>
              <a:rPr lang="ru-RU" sz="3100" b="1" dirty="0" smtClean="0">
                <a:solidFill>
                  <a:srgbClr val="FF0000"/>
                </a:solidFill>
              </a:rPr>
            </a:br>
            <a:endParaRPr lang="ru-RU" sz="2000" b="1" dirty="0" smtClean="0">
              <a:solidFill>
                <a:srgbClr val="003300"/>
              </a:solidFill>
              <a:latin typeface="Bookman Old Style" pitchFamily="18" charset="0"/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4139952" y="2420888"/>
            <a:ext cx="4214842" cy="1714512"/>
          </a:xfrm>
          <a:prstGeom prst="ellipse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ВНИМАНИЕ ДОШКОЛЬНИКА</a:t>
            </a:r>
            <a:endParaRPr lang="ru-RU" sz="28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34" name="Прямая со стрелкой 33"/>
          <p:cNvCxnSpPr/>
          <p:nvPr/>
        </p:nvCxnSpPr>
        <p:spPr>
          <a:xfrm flipH="1">
            <a:off x="2627784" y="3365503"/>
            <a:ext cx="444020" cy="63956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Рисунок 15" descr="m-8glmJxE4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1520" y="0"/>
            <a:ext cx="3347864" cy="2060848"/>
          </a:xfrm>
          <a:prstGeom prst="rect">
            <a:avLst/>
          </a:prstGeom>
        </p:spPr>
      </p:pic>
      <p:pic>
        <p:nvPicPr>
          <p:cNvPr id="17" name="Рисунок 16" descr="rVrPVc6EqtA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2492896"/>
            <a:ext cx="3240360" cy="2269834"/>
          </a:xfrm>
          <a:prstGeom prst="rect">
            <a:avLst/>
          </a:prstGeom>
        </p:spPr>
      </p:pic>
      <p:pic>
        <p:nvPicPr>
          <p:cNvPr id="21" name="Рисунок 20" descr="RBItokeu0FM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923928" y="0"/>
            <a:ext cx="3240360" cy="2132856"/>
          </a:xfrm>
          <a:prstGeom prst="rect">
            <a:avLst/>
          </a:prstGeom>
        </p:spPr>
      </p:pic>
      <p:pic>
        <p:nvPicPr>
          <p:cNvPr id="26" name="Рисунок 25" descr="XhO-mtdN0oA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067944" y="4509120"/>
            <a:ext cx="3131840" cy="2348880"/>
          </a:xfrm>
          <a:prstGeom prst="rect">
            <a:avLst/>
          </a:prstGeom>
        </p:spPr>
      </p:pic>
      <p:sp>
        <p:nvSpPr>
          <p:cNvPr id="33" name="Стрелка вниз 32"/>
          <p:cNvSpPr/>
          <p:nvPr/>
        </p:nvSpPr>
        <p:spPr>
          <a:xfrm rot="5400000">
            <a:off x="3419872" y="2780928"/>
            <a:ext cx="504056" cy="792088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Стрелка вправо 34"/>
          <p:cNvSpPr/>
          <p:nvPr/>
        </p:nvSpPr>
        <p:spPr>
          <a:xfrm rot="16390524">
            <a:off x="4237578" y="2279316"/>
            <a:ext cx="560758" cy="283601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Стрелка вправо 35"/>
          <p:cNvSpPr/>
          <p:nvPr/>
        </p:nvSpPr>
        <p:spPr>
          <a:xfrm rot="13414248">
            <a:off x="3271651" y="2326086"/>
            <a:ext cx="1124902" cy="504056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Стрелка вниз 36"/>
          <p:cNvSpPr/>
          <p:nvPr/>
        </p:nvSpPr>
        <p:spPr>
          <a:xfrm rot="557534">
            <a:off x="4434824" y="3848888"/>
            <a:ext cx="504056" cy="660788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2698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3170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1750" y="0"/>
            <a:ext cx="934878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3" name="Заголовок 1"/>
          <p:cNvSpPr>
            <a:spLocks noGrp="1"/>
          </p:cNvSpPr>
          <p:nvPr>
            <p:ph type="title"/>
          </p:nvPr>
        </p:nvSpPr>
        <p:spPr>
          <a:xfrm>
            <a:off x="358329" y="2000241"/>
            <a:ext cx="8785671" cy="420647"/>
          </a:xfrm>
        </p:spPr>
        <p:txBody>
          <a:bodyPr>
            <a:noAutofit/>
          </a:bodyPr>
          <a:lstStyle/>
          <a:p>
            <a:endParaRPr lang="ru-RU" sz="36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724" name="Прямоугольник 1"/>
          <p:cNvSpPr>
            <a:spLocks noChangeArrowheads="1"/>
          </p:cNvSpPr>
          <p:nvPr/>
        </p:nvSpPr>
        <p:spPr bwMode="auto">
          <a:xfrm>
            <a:off x="395289" y="3645024"/>
            <a:ext cx="748908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dirty="0">
                <a:latin typeface="Calibri" pitchFamily="34" charset="0"/>
              </a:rPr>
              <a:t> 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827584" y="3645024"/>
            <a:ext cx="763284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sz="2000" i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2143108" y="1856224"/>
            <a:ext cx="4929222" cy="1428760"/>
          </a:xfrm>
          <a:prstGeom prst="ellipse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ПАМЯТЬ ДОШКОЛЬНИКА</a:t>
            </a:r>
            <a:endParaRPr lang="ru-RU" sz="28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4" name="Прямая со стрелкой 13"/>
          <p:cNvCxnSpPr/>
          <p:nvPr/>
        </p:nvCxnSpPr>
        <p:spPr>
          <a:xfrm>
            <a:off x="6357950" y="3143248"/>
            <a:ext cx="642942" cy="35719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>
            <a:stCxn id="12" idx="3"/>
          </p:cNvCxnSpPr>
          <p:nvPr/>
        </p:nvCxnSpPr>
        <p:spPr>
          <a:xfrm rot="5400000">
            <a:off x="2399423" y="2819432"/>
            <a:ext cx="209239" cy="72186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Рисунок 21" descr="image_(2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444208" y="3646405"/>
            <a:ext cx="2699790" cy="1799157"/>
          </a:xfrm>
          <a:prstGeom prst="rect">
            <a:avLst/>
          </a:prstGeom>
        </p:spPr>
      </p:pic>
      <p:pic>
        <p:nvPicPr>
          <p:cNvPr id="23" name="Рисунок 22" descr="IiHet_wOkDI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3429000"/>
            <a:ext cx="2917463" cy="1944216"/>
          </a:xfrm>
          <a:prstGeom prst="rect">
            <a:avLst/>
          </a:prstGeom>
        </p:spPr>
      </p:pic>
      <p:pic>
        <p:nvPicPr>
          <p:cNvPr id="24" name="Рисунок 23" descr="DR-rfXSHNT0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203848" y="4509120"/>
            <a:ext cx="2735077" cy="1822673"/>
          </a:xfrm>
          <a:prstGeom prst="rect">
            <a:avLst/>
          </a:prstGeom>
        </p:spPr>
      </p:pic>
      <p:cxnSp>
        <p:nvCxnSpPr>
          <p:cNvPr id="25" name="Прямая со стрелкой 24"/>
          <p:cNvCxnSpPr/>
          <p:nvPr/>
        </p:nvCxnSpPr>
        <p:spPr>
          <a:xfrm>
            <a:off x="4355976" y="3356992"/>
            <a:ext cx="0" cy="93610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713910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7463" y="6350"/>
            <a:ext cx="93170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644260" y="12700"/>
            <a:ext cx="7993591" cy="685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4" name="Заголовок 1"/>
          <p:cNvSpPr>
            <a:spLocks noGrp="1"/>
          </p:cNvSpPr>
          <p:nvPr>
            <p:ph type="title"/>
          </p:nvPr>
        </p:nvSpPr>
        <p:spPr>
          <a:xfrm>
            <a:off x="2267744" y="692696"/>
            <a:ext cx="5544616" cy="2264172"/>
          </a:xfrm>
        </p:spPr>
        <p:txBody>
          <a:bodyPr rtlCol="0">
            <a:normAutofit fontScale="90000"/>
          </a:bodyPr>
          <a:lstStyle/>
          <a:p>
            <a:pPr algn="just">
              <a:defRPr/>
            </a:pP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В примерной общеобразовательной программе дошкольного образования </a:t>
            </a:r>
            <a:br>
              <a:rPr lang="ru-RU" sz="27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ОТ РОЖДЕНИЯ ДО ШКОЛЫ под ред. Н. Е. </a:t>
            </a:r>
            <a:r>
              <a:rPr lang="ru-RU" sz="2700" dirty="0" err="1" smtClean="0">
                <a:latin typeface="Times New Roman" pitchFamily="18" charset="0"/>
                <a:cs typeface="Times New Roman" pitchFamily="18" charset="0"/>
              </a:rPr>
              <a:t>Вераксы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, Т. С. Комаровой, М. А. Васильевой большое место определено </a:t>
            </a:r>
            <a:r>
              <a:rPr lang="ru-RU" sz="2700" b="1" i="1" dirty="0" smtClean="0">
                <a:latin typeface="Times New Roman" pitchFamily="18" charset="0"/>
                <a:cs typeface="Times New Roman" pitchFamily="18" charset="0"/>
              </a:rPr>
              <a:t>познавательному развитию 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детей.</a:t>
            </a:r>
            <a:r>
              <a:rPr lang="ru-RU" sz="2700" dirty="0" smtClean="0"/>
              <a:t/>
            </a:r>
            <a:br>
              <a:rPr lang="ru-RU" sz="2700" dirty="0" smtClean="0"/>
            </a:b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49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9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100" b="1" dirty="0" smtClean="0">
                <a:solidFill>
                  <a:srgbClr val="FF0000"/>
                </a:solidFill>
              </a:rPr>
              <a:t/>
            </a:r>
            <a:br>
              <a:rPr lang="ru-RU" sz="3100" b="1" dirty="0" smtClean="0">
                <a:solidFill>
                  <a:srgbClr val="FF0000"/>
                </a:solidFill>
              </a:rPr>
            </a:br>
            <a:r>
              <a:rPr lang="ru-RU" sz="3100" b="1" dirty="0" smtClean="0">
                <a:solidFill>
                  <a:srgbClr val="FF0000"/>
                </a:solidFill>
              </a:rPr>
              <a:t/>
            </a:r>
            <a:br>
              <a:rPr lang="ru-RU" sz="3100" b="1" dirty="0" smtClean="0">
                <a:solidFill>
                  <a:srgbClr val="FF0000"/>
                </a:solidFill>
              </a:rPr>
            </a:br>
            <a:r>
              <a:rPr lang="ru-RU" sz="3100" b="1" dirty="0" smtClean="0">
                <a:solidFill>
                  <a:srgbClr val="FF0000"/>
                </a:solidFill>
              </a:rPr>
              <a:t/>
            </a:r>
            <a:br>
              <a:rPr lang="ru-RU" sz="3100" b="1" dirty="0" smtClean="0">
                <a:solidFill>
                  <a:srgbClr val="FF0000"/>
                </a:solidFill>
              </a:rPr>
            </a:br>
            <a:endParaRPr lang="ru-RU" sz="2000" b="1" dirty="0" smtClean="0">
              <a:solidFill>
                <a:srgbClr val="003300"/>
              </a:solidFill>
              <a:latin typeface="Bookman Old Style" pitchFamily="18" charset="0"/>
            </a:endParaRPr>
          </a:p>
        </p:txBody>
      </p:sp>
      <p:pic>
        <p:nvPicPr>
          <p:cNvPr id="6" name="Picture 2" descr="&amp;Bcy;&amp;iecy;&amp;zcy;&amp;ycy;&amp;mcy;&amp;yacy;&amp;ncy;&amp;ncy;&amp;ycy;&amp;jcy;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93180" y="3007489"/>
            <a:ext cx="2638860" cy="2797776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65100" prst="coolSlant"/>
          </a:sp3d>
        </p:spPr>
      </p:pic>
    </p:spTree>
    <p:extLst>
      <p:ext uri="{BB962C8B-B14F-4D97-AF65-F5344CB8AC3E}">
        <p14:creationId xmlns:p14="http://schemas.microsoft.com/office/powerpoint/2010/main" xmlns="" val="831907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1" name="Picture 2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0" y="0"/>
            <a:ext cx="9317038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3" name="Заголовок 1"/>
          <p:cNvSpPr>
            <a:spLocks noGrp="1"/>
          </p:cNvSpPr>
          <p:nvPr>
            <p:ph type="title"/>
          </p:nvPr>
        </p:nvSpPr>
        <p:spPr>
          <a:xfrm>
            <a:off x="358329" y="2000241"/>
            <a:ext cx="8785671" cy="857255"/>
          </a:xfrm>
        </p:spPr>
        <p:txBody>
          <a:bodyPr>
            <a:noAutofit/>
          </a:bodyPr>
          <a:lstStyle/>
          <a:p>
            <a:endParaRPr lang="ru-RU" sz="4800" b="1" dirty="0" smtClean="0">
              <a:solidFill>
                <a:srgbClr val="FF0000"/>
              </a:solidFill>
              <a:latin typeface="Bookman Old Style" pitchFamily="18" charset="0"/>
            </a:endParaRPr>
          </a:p>
        </p:txBody>
      </p:sp>
      <p:sp>
        <p:nvSpPr>
          <p:cNvPr id="30724" name="Прямоугольник 1"/>
          <p:cNvSpPr>
            <a:spLocks noChangeArrowheads="1"/>
          </p:cNvSpPr>
          <p:nvPr/>
        </p:nvSpPr>
        <p:spPr bwMode="auto">
          <a:xfrm>
            <a:off x="357158" y="3643314"/>
            <a:ext cx="748908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dirty="0">
                <a:latin typeface="Calibri" pitchFamily="34" charset="0"/>
              </a:rPr>
              <a:t> 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 flipH="1">
            <a:off x="1500163" y="2000240"/>
            <a:ext cx="6357983" cy="1071570"/>
          </a:xfrm>
          <a:prstGeom prst="roundRect">
            <a:avLst/>
          </a:prstGeom>
          <a:solidFill>
            <a:srgbClr val="FF0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ПОЗНАВАТЕЛЬНОЕ РАЗВИТИЕ</a:t>
            </a:r>
            <a:endParaRPr lang="ru-RU" sz="3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трелка вниз 7"/>
          <p:cNvSpPr/>
          <p:nvPr/>
        </p:nvSpPr>
        <p:spPr>
          <a:xfrm>
            <a:off x="2143108" y="3068960"/>
            <a:ext cx="214314" cy="285752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низ 8"/>
          <p:cNvSpPr/>
          <p:nvPr/>
        </p:nvSpPr>
        <p:spPr>
          <a:xfrm>
            <a:off x="3637606" y="3083780"/>
            <a:ext cx="214314" cy="1857388"/>
          </a:xfrm>
          <a:prstGeom prst="down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низ 9"/>
          <p:cNvSpPr/>
          <p:nvPr/>
        </p:nvSpPr>
        <p:spPr>
          <a:xfrm>
            <a:off x="5869854" y="3068960"/>
            <a:ext cx="214314" cy="2214578"/>
          </a:xfrm>
          <a:prstGeom prst="down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низ 10"/>
          <p:cNvSpPr/>
          <p:nvPr/>
        </p:nvSpPr>
        <p:spPr>
          <a:xfrm>
            <a:off x="7143768" y="3068960"/>
            <a:ext cx="214314" cy="285752"/>
          </a:xfrm>
          <a:prstGeom prst="down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179512" y="3429000"/>
            <a:ext cx="3000396" cy="1428760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РАЗВИТИЕ ПОЗНАВАТЕЛЬНО -  ИССЛЕДОВАТЕЛЬСКОЙ ДЕЯТЕЛЬНОСТИ</a:t>
            </a:r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2943220" y="5000636"/>
            <a:ext cx="1628780" cy="1143008"/>
          </a:xfrm>
          <a:prstGeom prst="round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ФЭМП</a:t>
            </a:r>
            <a:endParaRPr lang="ru-RU" sz="2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4809114" y="5357826"/>
            <a:ext cx="2643206" cy="1214446"/>
          </a:xfrm>
          <a:prstGeom prst="round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ОЗНАКОМЛЕНИЕ С МИРОМ ПРИРОДЫ</a:t>
            </a:r>
            <a:endParaRPr lang="ru-RU" sz="2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6322422" y="3429000"/>
            <a:ext cx="2786082" cy="1428760"/>
          </a:xfrm>
          <a:prstGeom prst="roundRect">
            <a:avLst/>
          </a:prstGeom>
          <a:solidFill>
            <a:srgbClr val="00B05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ПРИОБЩЕНИЕ К СОЦИОКУЛЬТУРНЫМ ЦЕННОСТЯМ</a:t>
            </a:r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91796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7463" y="6350"/>
            <a:ext cx="93170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0" y="0"/>
            <a:ext cx="954055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4" name="Заголовок 1"/>
          <p:cNvSpPr>
            <a:spLocks noGrp="1"/>
          </p:cNvSpPr>
          <p:nvPr>
            <p:ph type="title"/>
          </p:nvPr>
        </p:nvSpPr>
        <p:spPr>
          <a:xfrm>
            <a:off x="251520" y="188639"/>
            <a:ext cx="7056784" cy="1440161"/>
          </a:xfrm>
        </p:spPr>
        <p:txBody>
          <a:bodyPr rtlCol="0">
            <a:normAutofit fontScale="90000"/>
          </a:bodyPr>
          <a:lstStyle/>
          <a:p>
            <a:pPr>
              <a:defRPr/>
            </a:pP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49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9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100" b="1" dirty="0" smtClean="0">
                <a:solidFill>
                  <a:srgbClr val="FF0000"/>
                </a:solidFill>
              </a:rPr>
              <a:t/>
            </a:r>
            <a:br>
              <a:rPr lang="ru-RU" sz="3100" b="1" dirty="0" smtClean="0">
                <a:solidFill>
                  <a:srgbClr val="FF0000"/>
                </a:solidFill>
              </a:rPr>
            </a:br>
            <a:r>
              <a:rPr lang="ru-RU" sz="3100" b="1" dirty="0" smtClean="0">
                <a:solidFill>
                  <a:srgbClr val="FF0000"/>
                </a:solidFill>
              </a:rPr>
              <a:t/>
            </a:r>
            <a:br>
              <a:rPr lang="ru-RU" sz="3100" b="1" dirty="0" smtClean="0">
                <a:solidFill>
                  <a:srgbClr val="FF0000"/>
                </a:solidFill>
              </a:rPr>
            </a:br>
            <a:r>
              <a:rPr lang="ru-RU" sz="3100" b="1" dirty="0" smtClean="0">
                <a:solidFill>
                  <a:srgbClr val="FF0000"/>
                </a:solidFill>
              </a:rPr>
              <a:t/>
            </a:r>
            <a:br>
              <a:rPr lang="ru-RU" sz="3100" b="1" dirty="0" smtClean="0">
                <a:solidFill>
                  <a:srgbClr val="FF0000"/>
                </a:solidFill>
              </a:rPr>
            </a:br>
            <a:endParaRPr lang="ru-RU" sz="2000" b="1" dirty="0" smtClean="0">
              <a:solidFill>
                <a:srgbClr val="003300"/>
              </a:solidFill>
              <a:latin typeface="Bookman Old Style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-1" y="1447452"/>
            <a:ext cx="70922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1" indent="-285750" algn="just">
              <a:buFont typeface="Arial" pitchFamily="34" charset="0"/>
              <a:buChar char="•"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marL="285750" lvl="0" indent="-285750" algn="just">
              <a:buFont typeface="Arial" pitchFamily="34" charset="0"/>
              <a:buChar char="•"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-17463" y="12700"/>
            <a:ext cx="732576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ЗАДАЧИ ОБРАЗОВАТЕЛЬНОЙ ДЕЯТЕЛЬНОСТИ</a:t>
            </a: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107504" y="1574092"/>
            <a:ext cx="7056784" cy="619493"/>
          </a:xfrm>
          <a:prstGeom prst="round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Поддерживать детское любопытство и развивать интерес к совместному со взрослыми и самостоятельному познанию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07504" y="2259524"/>
            <a:ext cx="7200800" cy="1175826"/>
          </a:xfrm>
          <a:prstGeom prst="roundRect">
            <a:avLst>
              <a:gd name="adj" fmla="val 50000"/>
            </a:avLst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Развивать познавательные и речевые умения по выявлению свойств, качеств и отношений объектов окружающего мира (предметного, природного, социального), способы обследования предметов.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07504" y="3501008"/>
            <a:ext cx="7272808" cy="791828"/>
          </a:xfrm>
          <a:prstGeom prst="roundRect">
            <a:avLst/>
          </a:prstGeom>
          <a:solidFill>
            <a:srgbClr val="92D05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Формировать представления о сенсорных эталонах: цветах спектра, геометрических фигурах, отношениях по величине и поддерживать использование их в самостоятельной деятельности.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07504" y="4365104"/>
            <a:ext cx="7272808" cy="792088"/>
          </a:xfrm>
          <a:prstGeom prst="roundRect">
            <a:avLst/>
          </a:prstGeom>
          <a:solidFill>
            <a:srgbClr val="00B05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Обогащать представления об объектах ближайшего окружения и поддерживать стремление отражать их в разных продуктах детской деятельности.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07504" y="5229200"/>
            <a:ext cx="7272808" cy="775876"/>
          </a:xfrm>
          <a:prstGeom prst="round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just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Развивать представления детей о взрослых и сверстниках, особенностях их внешнего вида, о делах и добрых поступках людей, о семье и родственных отношениях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07504" y="6021288"/>
            <a:ext cx="7272808" cy="836712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lvl="1" algn="just"/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Расширять представления детей о детском саде и его ближайшем окружении.</a:t>
            </a:r>
          </a:p>
        </p:txBody>
      </p:sp>
    </p:spTree>
    <p:extLst>
      <p:ext uri="{BB962C8B-B14F-4D97-AF65-F5344CB8AC3E}">
        <p14:creationId xmlns:p14="http://schemas.microsoft.com/office/powerpoint/2010/main" xmlns="" val="284091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7463" y="6350"/>
            <a:ext cx="93170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-17463" y="0"/>
            <a:ext cx="932770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4" name="Заголовок 1"/>
          <p:cNvSpPr>
            <a:spLocks noGrp="1"/>
          </p:cNvSpPr>
          <p:nvPr>
            <p:ph type="title"/>
          </p:nvPr>
        </p:nvSpPr>
        <p:spPr>
          <a:xfrm>
            <a:off x="251520" y="188639"/>
            <a:ext cx="7056784" cy="1440161"/>
          </a:xfrm>
        </p:spPr>
        <p:txBody>
          <a:bodyPr rtlCol="0">
            <a:normAutofit fontScale="90000"/>
          </a:bodyPr>
          <a:lstStyle/>
          <a:p>
            <a:pPr>
              <a:defRPr/>
            </a:pP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49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9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100" b="1" dirty="0" smtClean="0">
                <a:solidFill>
                  <a:srgbClr val="FF0000"/>
                </a:solidFill>
              </a:rPr>
              <a:t/>
            </a:r>
            <a:br>
              <a:rPr lang="ru-RU" sz="3100" b="1" dirty="0" smtClean="0">
                <a:solidFill>
                  <a:srgbClr val="FF0000"/>
                </a:solidFill>
              </a:rPr>
            </a:br>
            <a:r>
              <a:rPr lang="ru-RU" sz="3100" b="1" dirty="0" smtClean="0">
                <a:solidFill>
                  <a:srgbClr val="FF0000"/>
                </a:solidFill>
              </a:rPr>
              <a:t/>
            </a:r>
            <a:br>
              <a:rPr lang="ru-RU" sz="3100" b="1" dirty="0" smtClean="0">
                <a:solidFill>
                  <a:srgbClr val="FF0000"/>
                </a:solidFill>
              </a:rPr>
            </a:br>
            <a:r>
              <a:rPr lang="ru-RU" sz="3100" b="1" dirty="0" smtClean="0">
                <a:solidFill>
                  <a:srgbClr val="FF0000"/>
                </a:solidFill>
              </a:rPr>
              <a:t/>
            </a:r>
            <a:br>
              <a:rPr lang="ru-RU" sz="3100" b="1" dirty="0" smtClean="0">
                <a:solidFill>
                  <a:srgbClr val="FF0000"/>
                </a:solidFill>
              </a:rPr>
            </a:br>
            <a:endParaRPr lang="ru-RU" sz="2000" b="1" dirty="0" smtClean="0">
              <a:solidFill>
                <a:srgbClr val="003300"/>
              </a:solidFill>
              <a:latin typeface="Bookman Old Style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25040" y="843697"/>
            <a:ext cx="6840760" cy="578371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Цель:</a:t>
            </a:r>
            <a:r>
              <a:rPr lang="ru-RU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Развитие познавательных интересов детей.</a:t>
            </a:r>
            <a:endParaRPr lang="ru-RU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0548" y="1988840"/>
            <a:ext cx="71097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1" indent="-285750" algn="just">
              <a:buFont typeface="Arial" pitchFamily="34" charset="0"/>
              <a:buChar char="•"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marL="285750" lvl="0" indent="-285750" algn="just">
              <a:buFont typeface="Arial" pitchFamily="34" charset="0"/>
              <a:buChar char="•"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-17463" y="12700"/>
            <a:ext cx="732576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ЦЕЛЬ И ЗАДАЧИ ПОЗНАВАТЕЛЬНО – ИССЛЕДОВАТЕЛЬСКОЙ ДЕЯТЕЛЬНОСТИ</a:t>
            </a:r>
            <a:endParaRPr lang="ru-RU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Нашивка 1"/>
          <p:cNvSpPr/>
          <p:nvPr/>
        </p:nvSpPr>
        <p:spPr>
          <a:xfrm rot="5400000">
            <a:off x="-6682" y="1716502"/>
            <a:ext cx="1356764" cy="893329"/>
          </a:xfrm>
          <a:prstGeom prst="chevron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endPara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</a:t>
            </a:r>
            <a:endParaRPr lang="ru-RU" sz="2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Нашивка 5"/>
          <p:cNvSpPr/>
          <p:nvPr/>
        </p:nvSpPr>
        <p:spPr>
          <a:xfrm rot="5400000">
            <a:off x="152804" y="2487028"/>
            <a:ext cx="1014207" cy="869737"/>
          </a:xfrm>
          <a:prstGeom prst="chevron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vert270" rtlCol="0" anchor="ctr"/>
          <a:lstStyle/>
          <a:p>
            <a:pPr algn="ctr"/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</a:t>
            </a:r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Нашивка 6"/>
          <p:cNvSpPr/>
          <p:nvPr/>
        </p:nvSpPr>
        <p:spPr>
          <a:xfrm rot="5400000">
            <a:off x="116618" y="3105371"/>
            <a:ext cx="1080122" cy="863279"/>
          </a:xfrm>
          <a:prstGeom prst="chevron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vert270" rtlCol="0" anchor="ctr"/>
          <a:lstStyle/>
          <a:p>
            <a:pPr algn="ctr"/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3</a:t>
            </a:r>
          </a:p>
        </p:txBody>
      </p:sp>
      <p:sp>
        <p:nvSpPr>
          <p:cNvPr id="8" name="Нашивка 7"/>
          <p:cNvSpPr/>
          <p:nvPr/>
        </p:nvSpPr>
        <p:spPr>
          <a:xfrm rot="5400000">
            <a:off x="-228397" y="4026454"/>
            <a:ext cx="1800195" cy="893326"/>
          </a:xfrm>
          <a:prstGeom prst="chevron">
            <a:avLst/>
          </a:prstGeom>
          <a:solidFill>
            <a:schemeClr val="accent2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4</a:t>
            </a:r>
            <a:endParaRPr lang="ru-RU" sz="2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Нашивка 8"/>
          <p:cNvSpPr/>
          <p:nvPr/>
        </p:nvSpPr>
        <p:spPr>
          <a:xfrm rot="5400000">
            <a:off x="6797" y="5159409"/>
            <a:ext cx="1296144" cy="859662"/>
          </a:xfrm>
          <a:prstGeom prst="chevron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5</a:t>
            </a:r>
            <a:endParaRPr lang="ru-RU" sz="2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Нашивка 9"/>
          <p:cNvSpPr/>
          <p:nvPr/>
        </p:nvSpPr>
        <p:spPr>
          <a:xfrm rot="5400000">
            <a:off x="134874" y="5909118"/>
            <a:ext cx="1039046" cy="858721"/>
          </a:xfrm>
          <a:prstGeom prst="chevron">
            <a:avLst/>
          </a:prstGeom>
          <a:solidFill>
            <a:schemeClr val="accent6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endPara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6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084700" y="1422068"/>
            <a:ext cx="5950184" cy="830751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Задачи: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расширять 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опыт ориентировки в окружающем, сенсорное развитие, развивать любознательность и познавательную мотивацию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1084700" y="2271447"/>
            <a:ext cx="5950184" cy="581489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Формировать 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познавательные действия, становление сознания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1088320" y="2841549"/>
            <a:ext cx="5946564" cy="586614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азвивать 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воображение и творческую активность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1088320" y="3428163"/>
            <a:ext cx="5946564" cy="1394981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ормировать 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первичные представления об объектах окружающего мира, о свойствах и отношениях объектов окружающего мира (форме, цвете, размере, материале, звучании, ритме, темпе, причинах и следствиях и др.)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1084700" y="4820278"/>
            <a:ext cx="5950184" cy="1105875"/>
          </a:xfrm>
          <a:prstGeom prst="round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Развивать восприятие, внимание, память, наблюдательность, способность анализировать, сравнивать, выделять характерные, существенные признаки предметов и явлений окружающего мира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1084700" y="5896754"/>
            <a:ext cx="5950184" cy="772606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меть 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устанавливать простейшие связи между предметами и явлениями, делать простейшие обобщения</a:t>
            </a:r>
          </a:p>
        </p:txBody>
      </p:sp>
    </p:spTree>
    <p:extLst>
      <p:ext uri="{BB962C8B-B14F-4D97-AF65-F5344CB8AC3E}">
        <p14:creationId xmlns:p14="http://schemas.microsoft.com/office/powerpoint/2010/main" xmlns="" val="3319382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3170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0" y="0"/>
            <a:ext cx="939653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3" name="Заголовок 1"/>
          <p:cNvSpPr>
            <a:spLocks noGrp="1"/>
          </p:cNvSpPr>
          <p:nvPr>
            <p:ph type="title"/>
          </p:nvPr>
        </p:nvSpPr>
        <p:spPr>
          <a:xfrm>
            <a:off x="0" y="836712"/>
            <a:ext cx="9252520" cy="648072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СОДЕРЖАНИЕ ПОЗНАВАТЕЛЬНО - ИССЛЕДОВАТЕЛЬСКОЙ ДЕЯТЕЛЬНОСТИ</a:t>
            </a:r>
          </a:p>
        </p:txBody>
      </p:sp>
      <p:sp>
        <p:nvSpPr>
          <p:cNvPr id="30724" name="Прямоугольник 1"/>
          <p:cNvSpPr>
            <a:spLocks noChangeArrowheads="1"/>
          </p:cNvSpPr>
          <p:nvPr/>
        </p:nvSpPr>
        <p:spPr bwMode="auto">
          <a:xfrm>
            <a:off x="411928" y="3645024"/>
            <a:ext cx="748908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dirty="0">
                <a:latin typeface="Calibri" pitchFamily="34" charset="0"/>
              </a:rPr>
              <a:t> </a:t>
            </a:r>
          </a:p>
        </p:txBody>
      </p:sp>
      <p:sp>
        <p:nvSpPr>
          <p:cNvPr id="3" name="Выноска-облако 2"/>
          <p:cNvSpPr/>
          <p:nvPr/>
        </p:nvSpPr>
        <p:spPr>
          <a:xfrm>
            <a:off x="179512" y="2780928"/>
            <a:ext cx="3094980" cy="2301977"/>
          </a:xfrm>
          <a:prstGeom prst="cloudCallou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Первичные представления об объектах окружающего мира</a:t>
            </a:r>
          </a:p>
        </p:txBody>
      </p:sp>
      <p:sp>
        <p:nvSpPr>
          <p:cNvPr id="4" name="Выноска-облако 3"/>
          <p:cNvSpPr/>
          <p:nvPr/>
        </p:nvSpPr>
        <p:spPr>
          <a:xfrm>
            <a:off x="2915816" y="3717032"/>
            <a:ext cx="3643338" cy="1825057"/>
          </a:xfrm>
          <a:prstGeom prst="cloudCallout">
            <a:avLst/>
          </a:prstGeom>
          <a:solidFill>
            <a:schemeClr val="tx2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Дидактические игры</a:t>
            </a:r>
          </a:p>
        </p:txBody>
      </p:sp>
      <p:sp>
        <p:nvSpPr>
          <p:cNvPr id="5" name="Выноска-облако 4"/>
          <p:cNvSpPr/>
          <p:nvPr/>
        </p:nvSpPr>
        <p:spPr>
          <a:xfrm>
            <a:off x="6732240" y="2492896"/>
            <a:ext cx="2664296" cy="2016223"/>
          </a:xfrm>
          <a:prstGeom prst="cloudCallou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Сенсорное развитие</a:t>
            </a:r>
          </a:p>
        </p:txBody>
      </p:sp>
      <p:sp>
        <p:nvSpPr>
          <p:cNvPr id="7" name="Овал 6"/>
          <p:cNvSpPr/>
          <p:nvPr/>
        </p:nvSpPr>
        <p:spPr>
          <a:xfrm>
            <a:off x="2771800" y="1772816"/>
            <a:ext cx="3929090" cy="1283732"/>
          </a:xfrm>
          <a:prstGeom prst="ellipse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 МЛАДШАЯ ГРУППА</a:t>
            </a:r>
            <a:endParaRPr lang="ru-RU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0" name="Прямая со стрелкой 9"/>
          <p:cNvCxnSpPr>
            <a:stCxn id="7" idx="4"/>
          </p:cNvCxnSpPr>
          <p:nvPr/>
        </p:nvCxnSpPr>
        <p:spPr>
          <a:xfrm flipH="1">
            <a:off x="4716016" y="3056548"/>
            <a:ext cx="20329" cy="66048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>
            <a:stCxn id="7" idx="3"/>
          </p:cNvCxnSpPr>
          <p:nvPr/>
        </p:nvCxnSpPr>
        <p:spPr>
          <a:xfrm rot="5400000">
            <a:off x="3102394" y="2811740"/>
            <a:ext cx="187999" cy="30161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>
            <a:off x="6300192" y="2852936"/>
            <a:ext cx="391248" cy="29088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64189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7463" y="6350"/>
            <a:ext cx="93170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-8732" y="0"/>
            <a:ext cx="92995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4" name="Заголовок 1"/>
          <p:cNvSpPr>
            <a:spLocks noGrp="1"/>
          </p:cNvSpPr>
          <p:nvPr>
            <p:ph type="title"/>
          </p:nvPr>
        </p:nvSpPr>
        <p:spPr>
          <a:xfrm>
            <a:off x="251520" y="12700"/>
            <a:ext cx="6912768" cy="1472084"/>
          </a:xfrm>
        </p:spPr>
        <p:txBody>
          <a:bodyPr rtlCol="0">
            <a:normAutofit fontScale="90000"/>
          </a:bodyPr>
          <a:lstStyle/>
          <a:p>
            <a:pPr algn="just">
              <a:defRPr/>
            </a:pP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3100" b="1" dirty="0" smtClean="0">
                <a:solidFill>
                  <a:srgbClr val="FF0000"/>
                </a:solidFill>
              </a:rPr>
              <a:t/>
            </a:r>
            <a:br>
              <a:rPr lang="ru-RU" sz="3100" b="1" dirty="0" smtClean="0">
                <a:solidFill>
                  <a:srgbClr val="FF0000"/>
                </a:solidFill>
              </a:rPr>
            </a:br>
            <a:r>
              <a:rPr lang="ru-RU" sz="3100" b="1" dirty="0" smtClean="0">
                <a:solidFill>
                  <a:srgbClr val="FF0000"/>
                </a:solidFill>
              </a:rPr>
              <a:t/>
            </a:r>
            <a:br>
              <a:rPr lang="ru-RU" sz="3100" b="1" dirty="0" smtClean="0">
                <a:solidFill>
                  <a:srgbClr val="FF0000"/>
                </a:solidFill>
              </a:rPr>
            </a:br>
            <a:endParaRPr lang="ru-RU" sz="2000" b="1" dirty="0" smtClean="0">
              <a:solidFill>
                <a:srgbClr val="003300"/>
              </a:solidFill>
              <a:latin typeface="Bookman Old Style" pitchFamily="18" charset="0"/>
            </a:endParaRPr>
          </a:p>
        </p:txBody>
      </p:sp>
      <p:sp>
        <p:nvSpPr>
          <p:cNvPr id="5" name="Выноска-облако 4"/>
          <p:cNvSpPr/>
          <p:nvPr/>
        </p:nvSpPr>
        <p:spPr>
          <a:xfrm>
            <a:off x="323528" y="0"/>
            <a:ext cx="6786610" cy="1000132"/>
          </a:xfrm>
          <a:prstGeom prst="cloudCallout">
            <a:avLst>
              <a:gd name="adj1" fmla="val -43653"/>
              <a:gd name="adj2" fmla="val 39849"/>
            </a:avLst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Первичные </a:t>
            </a:r>
            <a:r>
              <a:rPr lang="ru-RU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представления об объектах окружающего мира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67544" y="1071546"/>
            <a:ext cx="6192688" cy="578645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just">
              <a:buBlip>
                <a:blip r:embed="rId4"/>
              </a:buBlip>
            </a:pP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Формировать умение сосредоточивать внимание на предметах и явлениях предметно-пространственной развивающей 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среды;</a:t>
            </a:r>
          </a:p>
          <a:p>
            <a:pPr marL="285750" indent="-285750" algn="just">
              <a:buBlip>
                <a:blip r:embed="rId4"/>
              </a:buBlip>
            </a:pP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Устанавливать 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простейшие связи между предметами и явлениями, делать простейшие обобщения. </a:t>
            </a:r>
            <a:endPara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>
              <a:buBlip>
                <a:blip r:embed="rId4"/>
              </a:buBlip>
            </a:pP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Учить 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определять цвет, величину, форму, вес (легкий, тяжелый) предметов; расположение их по отношению к ребенку (далеко, близко, высоко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 marL="285750" indent="-285750" algn="just">
              <a:buBlip>
                <a:blip r:embed="rId4"/>
              </a:buBlip>
            </a:pP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Знакомить 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 материалами (дерево, бумага, ткань, глина), их свойствами (прочность, твердость, мягкость). </a:t>
            </a:r>
            <a:endPara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>
              <a:buBlip>
                <a:blip r:embed="rId4"/>
              </a:buBlip>
            </a:pP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Поощрять 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исследовательский интерес, проводить простейшие наблюдения. </a:t>
            </a:r>
            <a:endPara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>
              <a:buBlip>
                <a:blip r:embed="rId4"/>
              </a:buBlip>
            </a:pP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Учить 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способам обследования предметов, включая простейшие опыты (тонет — не тонет, рвется — не рвется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 marL="285750" indent="-285750" algn="just">
              <a:buBlip>
                <a:blip r:embed="rId4"/>
              </a:buBlip>
            </a:pP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Учить 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группировать и классифицировать знакомые предметы (обувь — одежда; посуда чайная, столовая, 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кухонная)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67871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7463" y="6350"/>
            <a:ext cx="93170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-8732" y="0"/>
            <a:ext cx="92995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4" name="Заголовок 1"/>
          <p:cNvSpPr>
            <a:spLocks noGrp="1"/>
          </p:cNvSpPr>
          <p:nvPr>
            <p:ph type="title"/>
          </p:nvPr>
        </p:nvSpPr>
        <p:spPr>
          <a:xfrm>
            <a:off x="251520" y="12700"/>
            <a:ext cx="6912768" cy="1472084"/>
          </a:xfrm>
        </p:spPr>
        <p:txBody>
          <a:bodyPr rtlCol="0">
            <a:normAutofit fontScale="90000"/>
          </a:bodyPr>
          <a:lstStyle/>
          <a:p>
            <a:pPr algn="just">
              <a:defRPr/>
            </a:pP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3100" b="1" dirty="0" smtClean="0">
                <a:solidFill>
                  <a:srgbClr val="FF0000"/>
                </a:solidFill>
              </a:rPr>
              <a:t/>
            </a:r>
            <a:br>
              <a:rPr lang="ru-RU" sz="3100" b="1" dirty="0" smtClean="0">
                <a:solidFill>
                  <a:srgbClr val="FF0000"/>
                </a:solidFill>
              </a:rPr>
            </a:br>
            <a:r>
              <a:rPr lang="ru-RU" sz="3100" b="1" dirty="0" smtClean="0">
                <a:solidFill>
                  <a:srgbClr val="FF0000"/>
                </a:solidFill>
              </a:rPr>
              <a:t/>
            </a:r>
            <a:br>
              <a:rPr lang="ru-RU" sz="3100" b="1" dirty="0" smtClean="0">
                <a:solidFill>
                  <a:srgbClr val="FF0000"/>
                </a:solidFill>
              </a:rPr>
            </a:br>
            <a:endParaRPr lang="ru-RU" sz="2000" b="1" dirty="0" smtClean="0">
              <a:solidFill>
                <a:srgbClr val="003300"/>
              </a:solidFill>
              <a:latin typeface="Bookman Old Style" pitchFamily="18" charset="0"/>
            </a:endParaRPr>
          </a:p>
        </p:txBody>
      </p:sp>
      <p:sp>
        <p:nvSpPr>
          <p:cNvPr id="5" name="Выноска-облако 4"/>
          <p:cNvSpPr/>
          <p:nvPr/>
        </p:nvSpPr>
        <p:spPr>
          <a:xfrm>
            <a:off x="428596" y="344167"/>
            <a:ext cx="6500858" cy="1156007"/>
          </a:xfrm>
          <a:prstGeom prst="cloudCallout">
            <a:avLst>
              <a:gd name="adj1" fmla="val -43653"/>
              <a:gd name="adj2" fmla="val 39849"/>
            </a:avLst>
          </a:prstGeom>
          <a:solidFill>
            <a:schemeClr val="tx2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Дидактические </a:t>
            </a:r>
            <a:r>
              <a:rPr lang="ru-RU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игры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755576" y="1700808"/>
            <a:ext cx="5688632" cy="482453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just">
              <a:buBlip>
                <a:blip r:embed="rId4"/>
              </a:buBlip>
            </a:pPr>
            <a:r>
              <a:rPr lang="ru-RU" sz="24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Подбирать предметы по цвету и величине (большие, средние и маленькие; 2–3 цветов</a:t>
            </a: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),</a:t>
            </a:r>
          </a:p>
          <a:p>
            <a:pPr marL="342900" indent="-342900" algn="just">
              <a:buBlip>
                <a:blip r:embed="rId4"/>
              </a:buBlip>
            </a:pP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Собирать </a:t>
            </a:r>
            <a:r>
              <a:rPr lang="ru-RU" sz="24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пирамидку из уменьшающихся по размеру колец, чередуя в определенной последовательности 2–3 </a:t>
            </a: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цвета;</a:t>
            </a:r>
          </a:p>
          <a:p>
            <a:pPr marL="342900" indent="-342900" algn="just">
              <a:buBlip>
                <a:blip r:embed="rId4"/>
              </a:buBlip>
            </a:pP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Собирать </a:t>
            </a:r>
            <a:r>
              <a:rPr lang="ru-RU" sz="24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картинку из 4–6 </a:t>
            </a: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частей.</a:t>
            </a:r>
          </a:p>
          <a:p>
            <a:pPr marL="342900" indent="-342900" algn="just">
              <a:buBlip>
                <a:blip r:embed="rId4"/>
              </a:buBlip>
            </a:pP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4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совместных дидактических играх учить детей выполнять постепенно усложняющиеся правила.</a:t>
            </a:r>
          </a:p>
        </p:txBody>
      </p:sp>
    </p:spTree>
    <p:extLst>
      <p:ext uri="{BB962C8B-B14F-4D97-AF65-F5344CB8AC3E}">
        <p14:creationId xmlns:p14="http://schemas.microsoft.com/office/powerpoint/2010/main" xmlns="" val="3185821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90" y="6350"/>
            <a:ext cx="93170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0" y="0"/>
            <a:ext cx="93170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4" name="Заголовок 1"/>
          <p:cNvSpPr>
            <a:spLocks noGrp="1"/>
          </p:cNvSpPr>
          <p:nvPr>
            <p:ph type="title"/>
          </p:nvPr>
        </p:nvSpPr>
        <p:spPr>
          <a:xfrm>
            <a:off x="251520" y="12700"/>
            <a:ext cx="6912768" cy="1472084"/>
          </a:xfrm>
        </p:spPr>
        <p:txBody>
          <a:bodyPr rtlCol="0">
            <a:normAutofit fontScale="90000"/>
          </a:bodyPr>
          <a:lstStyle/>
          <a:p>
            <a:pPr algn="just">
              <a:defRPr/>
            </a:pP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3100" b="1" dirty="0" smtClean="0">
                <a:solidFill>
                  <a:srgbClr val="FF0000"/>
                </a:solidFill>
              </a:rPr>
              <a:t/>
            </a:r>
            <a:br>
              <a:rPr lang="ru-RU" sz="3100" b="1" dirty="0" smtClean="0">
                <a:solidFill>
                  <a:srgbClr val="FF0000"/>
                </a:solidFill>
              </a:rPr>
            </a:br>
            <a:r>
              <a:rPr lang="ru-RU" sz="3100" b="1" dirty="0" smtClean="0">
                <a:solidFill>
                  <a:srgbClr val="FF0000"/>
                </a:solidFill>
              </a:rPr>
              <a:t/>
            </a:r>
            <a:br>
              <a:rPr lang="ru-RU" sz="3100" b="1" dirty="0" smtClean="0">
                <a:solidFill>
                  <a:srgbClr val="FF0000"/>
                </a:solidFill>
              </a:rPr>
            </a:br>
            <a:endParaRPr lang="ru-RU" sz="2000" b="1" dirty="0" smtClean="0">
              <a:solidFill>
                <a:srgbClr val="003300"/>
              </a:solidFill>
              <a:latin typeface="Bookman Old Style" pitchFamily="18" charset="0"/>
            </a:endParaRPr>
          </a:p>
        </p:txBody>
      </p:sp>
      <p:sp>
        <p:nvSpPr>
          <p:cNvPr id="5" name="Выноска-облако 4"/>
          <p:cNvSpPr/>
          <p:nvPr/>
        </p:nvSpPr>
        <p:spPr>
          <a:xfrm>
            <a:off x="571472" y="116632"/>
            <a:ext cx="6143668" cy="819521"/>
          </a:xfrm>
          <a:prstGeom prst="cloudCallout">
            <a:avLst>
              <a:gd name="adj1" fmla="val -43653"/>
              <a:gd name="adj2" fmla="val 39849"/>
            </a:avLst>
          </a:prstGeom>
          <a:solidFill>
            <a:schemeClr val="accent2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Сенсорное развитие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0" y="928671"/>
            <a:ext cx="6948264" cy="5812698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just">
              <a:buBlip>
                <a:blip r:embed="rId4"/>
              </a:buBlip>
            </a:pP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Обогащать чувственный опыт детей, развивать умение фиксировать его в 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речи.</a:t>
            </a:r>
          </a:p>
          <a:p>
            <a:pPr marL="285750" indent="-285750" algn="just">
              <a:buBlip>
                <a:blip r:embed="rId4"/>
              </a:buBlip>
            </a:pP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Совершенствовать 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восприятие (активно включая все органы чувств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 marL="285750" indent="-285750" algn="just">
              <a:buBlip>
                <a:blip r:embed="rId4"/>
              </a:buBlip>
            </a:pP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Развивать 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образные представления (используя при характеристике предметов эпитеты и сравнения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 marL="285750" indent="-285750" algn="just">
              <a:buBlip>
                <a:blip r:embed="rId4"/>
              </a:buBlip>
            </a:pP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Создавать 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условия для ознакомления детей с цветом, формой, 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величиной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осязаемыми свойствами предметов (теплый, холодный, твердый, мягкий, пушистый и т. п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.);</a:t>
            </a:r>
          </a:p>
          <a:p>
            <a:pPr marL="285750" indent="-285750" algn="just">
              <a:buBlip>
                <a:blip r:embed="rId4"/>
              </a:buBlip>
            </a:pP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Развивать 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умение воспринимать звучание 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различных 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музыкальных инструментов, родной 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речи.</a:t>
            </a:r>
          </a:p>
          <a:p>
            <a:pPr marL="285750" indent="-285750" algn="just">
              <a:buBlip>
                <a:blip r:embed="rId4"/>
              </a:buBlip>
            </a:pP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Закреплять 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умение выделять цвет, форму, величину как особые свойства 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предметов;</a:t>
            </a:r>
          </a:p>
          <a:p>
            <a:pPr marL="285750" indent="-285750" algn="just">
              <a:buBlip>
                <a:blip r:embed="rId4"/>
              </a:buBlip>
            </a:pP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Группировать 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однородные предметы по нескольким сенсорным признакам: величине, форме, 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цвету.</a:t>
            </a:r>
          </a:p>
          <a:p>
            <a:pPr marL="285750" indent="-285750" algn="just">
              <a:buBlip>
                <a:blip r:embed="rId4"/>
              </a:buBlip>
            </a:pP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Совершенствовать 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навыки установления тождества и различия предметов по их свойствам: величине, форме, 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цвету.</a:t>
            </a:r>
          </a:p>
          <a:p>
            <a:pPr marL="285750" indent="-285750" algn="just">
              <a:buBlip>
                <a:blip r:embed="rId4"/>
              </a:buBlip>
            </a:pP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Подсказывать 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детям название форм (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круглая, треугольная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прямо- угольная и квадратная)</a:t>
            </a:r>
          </a:p>
        </p:txBody>
      </p:sp>
    </p:spTree>
    <p:extLst>
      <p:ext uri="{BB962C8B-B14F-4D97-AF65-F5344CB8AC3E}">
        <p14:creationId xmlns:p14="http://schemas.microsoft.com/office/powerpoint/2010/main" xmlns="" val="3004127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3170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0" y="0"/>
            <a:ext cx="946854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3" name="Заголовок 1"/>
          <p:cNvSpPr>
            <a:spLocks noGrp="1"/>
          </p:cNvSpPr>
          <p:nvPr>
            <p:ph type="title"/>
          </p:nvPr>
        </p:nvSpPr>
        <p:spPr>
          <a:xfrm>
            <a:off x="0" y="1844824"/>
            <a:ext cx="9252520" cy="648072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724" name="Прямоугольник 1"/>
          <p:cNvSpPr>
            <a:spLocks noChangeArrowheads="1"/>
          </p:cNvSpPr>
          <p:nvPr/>
        </p:nvSpPr>
        <p:spPr bwMode="auto">
          <a:xfrm>
            <a:off x="411928" y="3645024"/>
            <a:ext cx="748908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dirty="0">
                <a:latin typeface="Calibri" pitchFamily="34" charset="0"/>
              </a:rPr>
              <a:t>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9468544" y="83671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5" name="Овал 4"/>
          <p:cNvSpPr/>
          <p:nvPr/>
        </p:nvSpPr>
        <p:spPr>
          <a:xfrm>
            <a:off x="2143108" y="1916832"/>
            <a:ext cx="4714908" cy="1202432"/>
          </a:xfrm>
          <a:prstGeom prst="ellipse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СОДЕРЖАНИЕ ОБРАЗОВАТЕЛЬНОЙ ДЕЯТЕЛЬНОСТИ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353344" y="4845391"/>
            <a:ext cx="3002632" cy="1298253"/>
          </a:xfrm>
          <a:prstGeom prst="roundRect">
            <a:avLst/>
          </a:prstGeom>
          <a:solidFill>
            <a:srgbClr val="FF0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РЕБЕНОК ОТКРЫВАЕТ МИР ПРИРОДЫ</a:t>
            </a:r>
            <a:endParaRPr lang="ru-RU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5543632" y="3286124"/>
            <a:ext cx="3600400" cy="1285884"/>
          </a:xfrm>
          <a:prstGeom prst="round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ФОРМИРОВАНИЕ ПЕРВИЧНЫХ ПРЕДСТАВЛЕНИЙ О СЕБЕ И</a:t>
            </a:r>
            <a:r>
              <a:rPr lang="ru-RU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ДРУГИХ ЛЮДЕЙ</a:t>
            </a:r>
            <a:endParaRPr lang="ru-RU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644008" y="4827912"/>
            <a:ext cx="3285578" cy="1315732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ПЕРВЫЕ ШАГИ В МАТЕМАТИКУ. ИССЛЕДУЕМ И ЭКСПЕРИМЕНТИРУЕМ</a:t>
            </a:r>
            <a:endParaRPr lang="ru-RU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23528" y="3318892"/>
            <a:ext cx="3024336" cy="1253116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РАЗВИТИЕ СЕНСОРНОЙ КУЛЬТУРЫ</a:t>
            </a:r>
            <a:endParaRPr lang="ru-RU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Стрелка вниз 9"/>
          <p:cNvSpPr/>
          <p:nvPr/>
        </p:nvSpPr>
        <p:spPr>
          <a:xfrm rot="2466985">
            <a:off x="2297778" y="2775164"/>
            <a:ext cx="71291" cy="55609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низ 10"/>
          <p:cNvSpPr/>
          <p:nvPr/>
        </p:nvSpPr>
        <p:spPr>
          <a:xfrm rot="18782603">
            <a:off x="6853837" y="2691380"/>
            <a:ext cx="76355" cy="67378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низ 11"/>
          <p:cNvSpPr/>
          <p:nvPr/>
        </p:nvSpPr>
        <p:spPr>
          <a:xfrm rot="666115" flipH="1">
            <a:off x="3845243" y="3131174"/>
            <a:ext cx="45719" cy="167727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низ 12"/>
          <p:cNvSpPr/>
          <p:nvPr/>
        </p:nvSpPr>
        <p:spPr>
          <a:xfrm rot="20700795" flipH="1">
            <a:off x="5092413" y="3115159"/>
            <a:ext cx="45719" cy="170508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52053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3170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70644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3" name="Заголовок 1"/>
          <p:cNvSpPr>
            <a:spLocks noGrp="1"/>
          </p:cNvSpPr>
          <p:nvPr>
            <p:ph type="title"/>
          </p:nvPr>
        </p:nvSpPr>
        <p:spPr>
          <a:xfrm>
            <a:off x="827583" y="404664"/>
            <a:ext cx="7056785" cy="5976664"/>
          </a:xfrm>
        </p:spPr>
        <p:txBody>
          <a:bodyPr>
            <a:noAutofit/>
          </a:bodyPr>
          <a:lstStyle/>
          <a:p>
            <a:pPr algn="ctr"/>
            <a:r>
              <a:rPr lang="ru-RU" sz="3200" b="1" i="1" dirty="0" smtClean="0">
                <a:latin typeface="Monotype Corsiva" pitchFamily="66" charset="0"/>
              </a:rPr>
              <a:t>«</a:t>
            </a:r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Мир </a:t>
            </a:r>
            <a:r>
              <a:rPr lang="ru-RU" sz="3200" b="1" i="1" dirty="0">
                <a:latin typeface="Times New Roman" pitchFamily="18" charset="0"/>
                <a:cs typeface="Times New Roman" pitchFamily="18" charset="0"/>
              </a:rPr>
              <a:t>входит в сознание человека лишь через дверь органов внешних чувств. Если она закрыта, то он не может </a:t>
            </a:r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 войти </a:t>
            </a:r>
            <a:r>
              <a:rPr lang="ru-RU" sz="3200" b="1" i="1" dirty="0">
                <a:latin typeface="Times New Roman" pitchFamily="18" charset="0"/>
                <a:cs typeface="Times New Roman" pitchFamily="18" charset="0"/>
              </a:rPr>
              <a:t>в него, не может вступить с ним в связь. Мир тогда не существует для </a:t>
            </a:r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сознания»      </a:t>
            </a:r>
            <a:b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(Т. В. </a:t>
            </a:r>
            <a:r>
              <a:rPr lang="ru-RU" sz="3200" b="1" i="1" dirty="0" err="1" smtClean="0">
                <a:latin typeface="Times New Roman" pitchFamily="18" charset="0"/>
                <a:cs typeface="Times New Roman" pitchFamily="18" charset="0"/>
              </a:rPr>
              <a:t>Прейер</a:t>
            </a:r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3200" b="1" i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i="1" dirty="0">
                <a:latin typeface="Times New Roman" pitchFamily="18" charset="0"/>
                <a:cs typeface="Times New Roman" pitchFamily="18" charset="0"/>
              </a:rPr>
            </a:br>
            <a:endParaRPr lang="ru-RU" sz="3200" b="1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724" name="Прямоугольник 1"/>
          <p:cNvSpPr>
            <a:spLocks noChangeArrowheads="1"/>
          </p:cNvSpPr>
          <p:nvPr/>
        </p:nvSpPr>
        <p:spPr bwMode="auto">
          <a:xfrm>
            <a:off x="395289" y="3645024"/>
            <a:ext cx="748908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dirty="0">
                <a:latin typeface="Calibri" pitchFamily="34" charset="0"/>
              </a:rPr>
              <a:t> 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827584" y="3645024"/>
            <a:ext cx="763284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sz="2000" i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73817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7463" y="6350"/>
            <a:ext cx="93170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0" y="0"/>
            <a:ext cx="9396536" cy="6885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4" name="Заголовок 1"/>
          <p:cNvSpPr>
            <a:spLocks noGrp="1"/>
          </p:cNvSpPr>
          <p:nvPr>
            <p:ph type="title"/>
          </p:nvPr>
        </p:nvSpPr>
        <p:spPr>
          <a:xfrm>
            <a:off x="251520" y="12700"/>
            <a:ext cx="6912768" cy="1472084"/>
          </a:xfrm>
        </p:spPr>
        <p:txBody>
          <a:bodyPr rtlCol="0">
            <a:normAutofit fontScale="90000"/>
          </a:bodyPr>
          <a:lstStyle/>
          <a:p>
            <a:pPr algn="just">
              <a:defRPr/>
            </a:pP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3100" b="1" dirty="0" smtClean="0">
                <a:solidFill>
                  <a:srgbClr val="FF0000"/>
                </a:solidFill>
              </a:rPr>
              <a:t/>
            </a:r>
            <a:br>
              <a:rPr lang="ru-RU" sz="3100" b="1" dirty="0" smtClean="0">
                <a:solidFill>
                  <a:srgbClr val="FF0000"/>
                </a:solidFill>
              </a:rPr>
            </a:br>
            <a:r>
              <a:rPr lang="ru-RU" sz="3100" b="1" dirty="0" smtClean="0">
                <a:solidFill>
                  <a:srgbClr val="FF0000"/>
                </a:solidFill>
              </a:rPr>
              <a:t/>
            </a:r>
            <a:br>
              <a:rPr lang="ru-RU" sz="3100" b="1" dirty="0" smtClean="0">
                <a:solidFill>
                  <a:srgbClr val="FF0000"/>
                </a:solidFill>
              </a:rPr>
            </a:br>
            <a:endParaRPr lang="ru-RU" sz="2000" b="1" dirty="0" smtClean="0">
              <a:solidFill>
                <a:srgbClr val="003300"/>
              </a:solidFill>
              <a:latin typeface="Bookman Old Style" pitchFamily="18" charset="0"/>
            </a:endParaRPr>
          </a:p>
        </p:txBody>
      </p:sp>
      <p:sp>
        <p:nvSpPr>
          <p:cNvPr id="17" name="Облако 16"/>
          <p:cNvSpPr/>
          <p:nvPr/>
        </p:nvSpPr>
        <p:spPr>
          <a:xfrm>
            <a:off x="4032366" y="294410"/>
            <a:ext cx="3167498" cy="1859098"/>
          </a:xfrm>
          <a:prstGeom prst="cloud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РАЗЛИЧЕНИЕ ЦВЕТОВ СПЕКТРА</a:t>
            </a:r>
            <a:endParaRPr lang="ru-RU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Облако 17"/>
          <p:cNvSpPr/>
          <p:nvPr/>
        </p:nvSpPr>
        <p:spPr>
          <a:xfrm>
            <a:off x="2195735" y="5009552"/>
            <a:ext cx="4680521" cy="1731815"/>
          </a:xfrm>
          <a:prstGeom prst="cloud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НАЗВАНИЕ ГЕОМЕТРИЧЕСКИХ ФИГУР</a:t>
            </a:r>
            <a:endParaRPr lang="ru-RU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Облако 18"/>
          <p:cNvSpPr/>
          <p:nvPr/>
        </p:nvSpPr>
        <p:spPr>
          <a:xfrm>
            <a:off x="179511" y="188640"/>
            <a:ext cx="3528392" cy="1643074"/>
          </a:xfrm>
          <a:prstGeom prst="cloud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СРАВНЕНИЕ ПРЕДМЕТОВ</a:t>
            </a:r>
            <a:endParaRPr lang="ru-RU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Овал 1"/>
          <p:cNvSpPr/>
          <p:nvPr/>
        </p:nvSpPr>
        <p:spPr>
          <a:xfrm>
            <a:off x="35496" y="2204864"/>
            <a:ext cx="3600399" cy="2804689"/>
          </a:xfrm>
          <a:prstGeom prst="ellipse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РАЗВИТИЕ СЕНСОРНОЙ КУЛЬТУРЫ</a:t>
            </a:r>
          </a:p>
        </p:txBody>
      </p:sp>
      <p:cxnSp>
        <p:nvCxnSpPr>
          <p:cNvPr id="4" name="Прямая со стрелкой 3"/>
          <p:cNvCxnSpPr/>
          <p:nvPr/>
        </p:nvCxnSpPr>
        <p:spPr>
          <a:xfrm flipV="1">
            <a:off x="2123728" y="1680156"/>
            <a:ext cx="720080" cy="52470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 flipV="1">
            <a:off x="3372262" y="2153508"/>
            <a:ext cx="1559778" cy="69942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>
            <a:stCxn id="2" idx="5"/>
          </p:cNvCxnSpPr>
          <p:nvPr/>
        </p:nvCxnSpPr>
        <p:spPr>
          <a:xfrm>
            <a:off x="3108629" y="4598816"/>
            <a:ext cx="527266" cy="50134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2" name="Picture 3" descr="C:\Documents and Settings\1\Рабочий стол\фото презентация2\IMG_987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67944" y="2852936"/>
            <a:ext cx="2805480" cy="1872208"/>
          </a:xfrm>
          <a:prstGeom prst="roundRect">
            <a:avLst/>
          </a:prstGeom>
          <a:noFill/>
          <a:scene3d>
            <a:camera prst="orthographicFront"/>
            <a:lightRig rig="threePt" dir="t"/>
          </a:scene3d>
          <a:sp3d>
            <a:bevelT prst="angle"/>
          </a:sp3d>
        </p:spPr>
      </p:pic>
      <p:pic>
        <p:nvPicPr>
          <p:cNvPr id="44" name="Рисунок 43" descr="1a2c279aab6e016866dc6cbc7f3ea967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97544" y="5373216"/>
            <a:ext cx="2026184" cy="1277577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relaxedInset"/>
          </a:sp3d>
        </p:spPr>
      </p:pic>
    </p:spTree>
    <p:extLst>
      <p:ext uri="{BB962C8B-B14F-4D97-AF65-F5344CB8AC3E}">
        <p14:creationId xmlns:p14="http://schemas.microsoft.com/office/powerpoint/2010/main" xmlns="" val="3185821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7463" y="6350"/>
            <a:ext cx="93170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-8732" y="0"/>
            <a:ext cx="9299575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4" name="Заголовок 1"/>
          <p:cNvSpPr>
            <a:spLocks noGrp="1"/>
          </p:cNvSpPr>
          <p:nvPr>
            <p:ph type="title"/>
          </p:nvPr>
        </p:nvSpPr>
        <p:spPr>
          <a:xfrm>
            <a:off x="251520" y="12700"/>
            <a:ext cx="6912768" cy="1472084"/>
          </a:xfrm>
        </p:spPr>
        <p:txBody>
          <a:bodyPr rtlCol="0">
            <a:normAutofit fontScale="90000"/>
          </a:bodyPr>
          <a:lstStyle/>
          <a:p>
            <a:pPr algn="just">
              <a:defRPr/>
            </a:pP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3100" b="1" dirty="0" smtClean="0">
                <a:solidFill>
                  <a:srgbClr val="FF0000"/>
                </a:solidFill>
              </a:rPr>
              <a:t/>
            </a:r>
            <a:br>
              <a:rPr lang="ru-RU" sz="3100" b="1" dirty="0" smtClean="0">
                <a:solidFill>
                  <a:srgbClr val="FF0000"/>
                </a:solidFill>
              </a:rPr>
            </a:br>
            <a:r>
              <a:rPr lang="ru-RU" sz="3100" b="1" dirty="0" smtClean="0">
                <a:solidFill>
                  <a:srgbClr val="FF0000"/>
                </a:solidFill>
              </a:rPr>
              <a:t/>
            </a:r>
            <a:br>
              <a:rPr lang="ru-RU" sz="3100" b="1" dirty="0" smtClean="0">
                <a:solidFill>
                  <a:srgbClr val="FF0000"/>
                </a:solidFill>
              </a:rPr>
            </a:br>
            <a:endParaRPr lang="ru-RU" sz="2000" b="1" dirty="0" smtClean="0">
              <a:solidFill>
                <a:srgbClr val="003300"/>
              </a:solidFill>
              <a:latin typeface="Bookman Old Style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581294" y="129172"/>
            <a:ext cx="4214842" cy="1571636"/>
          </a:xfrm>
          <a:prstGeom prst="round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ФОРМИРОВАНИЕ ПЕРВИЧНЫХ ПРЕДСТАВЛЕНИЙ О СЕБЕ И ДРУГИХ ЛЮДЕЙ</a:t>
            </a:r>
            <a:endParaRPr lang="ru-RU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Облако 5"/>
          <p:cNvSpPr/>
          <p:nvPr/>
        </p:nvSpPr>
        <p:spPr>
          <a:xfrm>
            <a:off x="179512" y="2852936"/>
            <a:ext cx="3000396" cy="2143140"/>
          </a:xfrm>
          <a:prstGeom prst="cloud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ЛЮДИ</a:t>
            </a:r>
          </a:p>
          <a:p>
            <a:pPr algn="ctr"/>
            <a:r>
              <a:rPr lang="ru-RU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(ВЗРОСЛЫЕ И ДЕТИ)</a:t>
            </a:r>
            <a:endParaRPr lang="ru-RU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Облако 6"/>
          <p:cNvSpPr/>
          <p:nvPr/>
        </p:nvSpPr>
        <p:spPr>
          <a:xfrm>
            <a:off x="2699792" y="4221088"/>
            <a:ext cx="3857652" cy="2571768"/>
          </a:xfrm>
          <a:prstGeom prst="cloud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ОСВОЕНИЕ ПРЕДСТАВЛЕНИЙ  РЕБЕНКА  О СЕБЕ И О СВОЕЙ СЕМЬЕ</a:t>
            </a:r>
            <a:endParaRPr lang="ru-RU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4" name="Прямая со стрелкой 3"/>
          <p:cNvCxnSpPr/>
          <p:nvPr/>
        </p:nvCxnSpPr>
        <p:spPr>
          <a:xfrm flipH="1">
            <a:off x="2411760" y="1700808"/>
            <a:ext cx="504056" cy="115212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>
            <a:off x="3688715" y="1700808"/>
            <a:ext cx="307221" cy="273630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Picture 5" descr="ltnb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4499992" y="2132856"/>
            <a:ext cx="2451225" cy="180020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</a:sp3d>
        </p:spPr>
      </p:pic>
    </p:spTree>
    <p:extLst>
      <p:ext uri="{BB962C8B-B14F-4D97-AF65-F5344CB8AC3E}">
        <p14:creationId xmlns:p14="http://schemas.microsoft.com/office/powerpoint/2010/main" xmlns="" val="3185821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3170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0" y="0"/>
            <a:ext cx="939653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3" name="Заголовок 1"/>
          <p:cNvSpPr>
            <a:spLocks noGrp="1"/>
          </p:cNvSpPr>
          <p:nvPr>
            <p:ph type="title"/>
          </p:nvPr>
        </p:nvSpPr>
        <p:spPr>
          <a:xfrm>
            <a:off x="2339752" y="692696"/>
            <a:ext cx="4752528" cy="4104456"/>
          </a:xfrm>
        </p:spPr>
        <p:txBody>
          <a:bodyPr>
            <a:noAutofit/>
          </a:bodyPr>
          <a:lstStyle/>
          <a:p>
            <a:pPr algn="just"/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«Кто 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с детских лет занимается математикой, тот развивает внимание, тренирует свой мозг, свою волю, воспитывает настойчивость и упорство в 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достижении цели.» 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(</a:t>
            </a:r>
            <a:r>
              <a:rPr lang="ru-RU" sz="2000" b="1" i="1" dirty="0" err="1" smtClean="0">
                <a:latin typeface="Times New Roman" pitchFamily="18" charset="0"/>
                <a:cs typeface="Times New Roman" pitchFamily="18" charset="0"/>
              </a:rPr>
              <a:t>А.Маркушевич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3200" b="1" i="1" dirty="0" smtClean="0">
                <a:latin typeface="Monotype Corsiva" pitchFamily="66" charset="0"/>
              </a:rPr>
              <a:t/>
            </a:r>
            <a:br>
              <a:rPr lang="ru-RU" sz="3200" b="1" i="1" dirty="0" smtClean="0">
                <a:latin typeface="Monotype Corsiva" pitchFamily="66" charset="0"/>
              </a:rPr>
            </a:br>
            <a:r>
              <a:rPr lang="ru-RU" sz="3200" b="1" dirty="0">
                <a:latin typeface="Monotype Corsiva" pitchFamily="66" charset="0"/>
              </a:rPr>
              <a:t/>
            </a:r>
            <a:br>
              <a:rPr lang="ru-RU" sz="3200" b="1" dirty="0">
                <a:latin typeface="Monotype Corsiva" pitchFamily="66" charset="0"/>
              </a:rPr>
            </a:br>
            <a:endParaRPr lang="ru-RU" sz="3200" b="1" dirty="0" smtClean="0">
              <a:solidFill>
                <a:srgbClr val="FF0000"/>
              </a:solidFill>
              <a:latin typeface="Bookman Old Style" pitchFamily="18" charset="0"/>
            </a:endParaRPr>
          </a:p>
        </p:txBody>
      </p:sp>
      <p:sp>
        <p:nvSpPr>
          <p:cNvPr id="30724" name="Прямоугольник 1"/>
          <p:cNvSpPr>
            <a:spLocks noChangeArrowheads="1"/>
          </p:cNvSpPr>
          <p:nvPr/>
        </p:nvSpPr>
        <p:spPr bwMode="auto">
          <a:xfrm>
            <a:off x="395289" y="3645024"/>
            <a:ext cx="748908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dirty="0">
                <a:latin typeface="Calibri" pitchFamily="34" charset="0"/>
              </a:rPr>
              <a:t> 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827584" y="3645024"/>
            <a:ext cx="763284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sz="2000" i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99420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7463" y="6350"/>
            <a:ext cx="93170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0" y="6350"/>
            <a:ext cx="9396535" cy="685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4" name="Заголовок 1"/>
          <p:cNvSpPr>
            <a:spLocks noGrp="1"/>
          </p:cNvSpPr>
          <p:nvPr>
            <p:ph type="title"/>
          </p:nvPr>
        </p:nvSpPr>
        <p:spPr>
          <a:xfrm>
            <a:off x="251520" y="12700"/>
            <a:ext cx="6912768" cy="1472084"/>
          </a:xfrm>
        </p:spPr>
        <p:txBody>
          <a:bodyPr rtlCol="0">
            <a:normAutofit fontScale="90000"/>
          </a:bodyPr>
          <a:lstStyle/>
          <a:p>
            <a:pPr algn="just">
              <a:defRPr/>
            </a:pP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3100" b="1" dirty="0" smtClean="0">
                <a:solidFill>
                  <a:srgbClr val="FF0000"/>
                </a:solidFill>
              </a:rPr>
              <a:t/>
            </a:r>
            <a:br>
              <a:rPr lang="ru-RU" sz="3100" b="1" dirty="0" smtClean="0">
                <a:solidFill>
                  <a:srgbClr val="FF0000"/>
                </a:solidFill>
              </a:rPr>
            </a:br>
            <a:r>
              <a:rPr lang="ru-RU" sz="3100" b="1" dirty="0" smtClean="0">
                <a:solidFill>
                  <a:srgbClr val="FF0000"/>
                </a:solidFill>
              </a:rPr>
              <a:t/>
            </a:r>
            <a:br>
              <a:rPr lang="ru-RU" sz="3100" b="1" dirty="0" smtClean="0">
                <a:solidFill>
                  <a:srgbClr val="FF0000"/>
                </a:solidFill>
              </a:rPr>
            </a:br>
            <a:endParaRPr lang="ru-RU" sz="2000" b="1" dirty="0" smtClean="0">
              <a:solidFill>
                <a:srgbClr val="003300"/>
              </a:solidFill>
              <a:latin typeface="Bookman Old Style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51520" y="44624"/>
            <a:ext cx="4786346" cy="150019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ПЕРВЫЕ ШАГИ В МАТЕМАТИКУ. ИССЛЕДУЕМ И ЭКСПЕРИМЕНТИРУЕМ</a:t>
            </a:r>
            <a:endParaRPr lang="ru-RU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Облако 6"/>
          <p:cNvSpPr/>
          <p:nvPr/>
        </p:nvSpPr>
        <p:spPr>
          <a:xfrm>
            <a:off x="107504" y="2214554"/>
            <a:ext cx="2643206" cy="1571636"/>
          </a:xfrm>
          <a:prstGeom prst="cloud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УМЕНИЕ ОБОБЩАТЬ ГРУППУ ПРЕДМЕТОВ</a:t>
            </a:r>
            <a:endParaRPr lang="ru-RU" sz="2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Облако 7"/>
          <p:cNvSpPr/>
          <p:nvPr/>
        </p:nvSpPr>
        <p:spPr>
          <a:xfrm>
            <a:off x="4377636" y="1412776"/>
            <a:ext cx="2714644" cy="1557342"/>
          </a:xfrm>
          <a:prstGeom prst="cloud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ОСВОЕНИЕ ПРОСТЫХ СВЯЗЕЙ И ОТНОШЕНИЙ</a:t>
            </a:r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Облако 8"/>
          <p:cNvSpPr/>
          <p:nvPr/>
        </p:nvSpPr>
        <p:spPr>
          <a:xfrm>
            <a:off x="3286116" y="5026856"/>
            <a:ext cx="3786214" cy="1714512"/>
          </a:xfrm>
          <a:prstGeom prst="cloud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УМЕНИЕ ОРИЕНТИРОВАТЬСЯ В НЕБОЛЬШОМ ПРОСТРАНСТВЕ</a:t>
            </a:r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Облако 9"/>
          <p:cNvSpPr/>
          <p:nvPr/>
        </p:nvSpPr>
        <p:spPr>
          <a:xfrm>
            <a:off x="274890" y="4221088"/>
            <a:ext cx="2928958" cy="1557342"/>
          </a:xfrm>
          <a:prstGeom prst="cloud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ОСВОЕНИЕ ПРИЕМОВ НАЛОЖЕНИЯ И ПРИЛОЖЕНИЯ</a:t>
            </a:r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2" name="Прямая со стрелкой 11"/>
          <p:cNvCxnSpPr/>
          <p:nvPr/>
        </p:nvCxnSpPr>
        <p:spPr>
          <a:xfrm>
            <a:off x="3635896" y="1570288"/>
            <a:ext cx="741740" cy="69316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 flipH="1">
            <a:off x="1151620" y="1544822"/>
            <a:ext cx="468052" cy="71863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 flipH="1">
            <a:off x="2644693" y="1544822"/>
            <a:ext cx="335986" cy="267626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67944" y="3116125"/>
            <a:ext cx="2324057" cy="1739592"/>
          </a:xfrm>
          <a:prstGeom prst="roundRect">
            <a:avLst/>
          </a:prstGeom>
          <a:noFill/>
          <a:ln w="9525">
            <a:solidFill>
              <a:schemeClr val="accent1">
                <a:lumMod val="50000"/>
              </a:schemeClr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</a:sp3d>
        </p:spPr>
      </p:pic>
      <p:cxnSp>
        <p:nvCxnSpPr>
          <p:cNvPr id="24" name="Прямая со стрелкой 23"/>
          <p:cNvCxnSpPr/>
          <p:nvPr/>
        </p:nvCxnSpPr>
        <p:spPr>
          <a:xfrm>
            <a:off x="3214108" y="1544822"/>
            <a:ext cx="493796" cy="375638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185821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3170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3" name="Заголовок 1"/>
          <p:cNvSpPr>
            <a:spLocks noGrp="1"/>
          </p:cNvSpPr>
          <p:nvPr>
            <p:ph type="title"/>
          </p:nvPr>
        </p:nvSpPr>
        <p:spPr>
          <a:xfrm>
            <a:off x="827584" y="2276872"/>
            <a:ext cx="7632848" cy="4104456"/>
          </a:xfrm>
        </p:spPr>
        <p:txBody>
          <a:bodyPr>
            <a:noAutofit/>
          </a:bodyPr>
          <a:lstStyle/>
          <a:p>
            <a:pPr algn="just"/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b="1" i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i="1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».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       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800" b="1" i="1" dirty="0" err="1" smtClean="0">
                <a:latin typeface="Times New Roman" pitchFamily="18" charset="0"/>
                <a:cs typeface="Times New Roman" pitchFamily="18" charset="0"/>
              </a:rPr>
              <a:t>В.Н.Сухомлинский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>
                <a:latin typeface="Times New Roman" pitchFamily="18" charset="0"/>
                <a:cs typeface="Times New Roman" pitchFamily="18" charset="0"/>
              </a:rPr>
            </a:br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</a:br>
            <a:endParaRPr lang="ru-RU" sz="3200" b="1" dirty="0" smtClean="0">
              <a:solidFill>
                <a:srgbClr val="FF0000"/>
              </a:solidFill>
              <a:latin typeface="Bookman Old Style" pitchFamily="18" charset="0"/>
            </a:endParaRPr>
          </a:p>
        </p:txBody>
      </p:sp>
      <p:sp>
        <p:nvSpPr>
          <p:cNvPr id="30724" name="Прямоугольник 1"/>
          <p:cNvSpPr>
            <a:spLocks noChangeArrowheads="1"/>
          </p:cNvSpPr>
          <p:nvPr/>
        </p:nvSpPr>
        <p:spPr bwMode="auto">
          <a:xfrm>
            <a:off x="395289" y="3645024"/>
            <a:ext cx="748908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dirty="0">
                <a:latin typeface="Calibri" pitchFamily="34" charset="0"/>
              </a:rPr>
              <a:t> 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827584" y="3645024"/>
            <a:ext cx="763284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sz="2000" i="1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218" name="Picture 2" descr="http://present5.com/presentforday2/20170210/754545_images/754545_3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324528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677778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7463" y="6350"/>
            <a:ext cx="93170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-8732" y="0"/>
            <a:ext cx="9299575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4" name="Заголовок 1"/>
          <p:cNvSpPr>
            <a:spLocks noGrp="1"/>
          </p:cNvSpPr>
          <p:nvPr>
            <p:ph type="title"/>
          </p:nvPr>
        </p:nvSpPr>
        <p:spPr>
          <a:xfrm>
            <a:off x="251520" y="12700"/>
            <a:ext cx="6912768" cy="1472084"/>
          </a:xfrm>
        </p:spPr>
        <p:txBody>
          <a:bodyPr rtlCol="0">
            <a:normAutofit fontScale="90000"/>
          </a:bodyPr>
          <a:lstStyle/>
          <a:p>
            <a:pPr algn="just">
              <a:defRPr/>
            </a:pP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3100" b="1" dirty="0" smtClean="0">
                <a:solidFill>
                  <a:srgbClr val="FF0000"/>
                </a:solidFill>
              </a:rPr>
              <a:t/>
            </a:r>
            <a:br>
              <a:rPr lang="ru-RU" sz="3100" b="1" dirty="0" smtClean="0">
                <a:solidFill>
                  <a:srgbClr val="FF0000"/>
                </a:solidFill>
              </a:rPr>
            </a:br>
            <a:r>
              <a:rPr lang="ru-RU" sz="3100" b="1" dirty="0" smtClean="0">
                <a:solidFill>
                  <a:srgbClr val="FF0000"/>
                </a:solidFill>
              </a:rPr>
              <a:t/>
            </a:r>
            <a:br>
              <a:rPr lang="ru-RU" sz="3100" b="1" dirty="0" smtClean="0">
                <a:solidFill>
                  <a:srgbClr val="FF0000"/>
                </a:solidFill>
              </a:rPr>
            </a:br>
            <a:endParaRPr lang="ru-RU" sz="2000" b="1" dirty="0" smtClean="0">
              <a:solidFill>
                <a:srgbClr val="003300"/>
              </a:solidFill>
              <a:latin typeface="Bookman Old Style" pitchFamily="18" charset="0"/>
            </a:endParaRPr>
          </a:p>
        </p:txBody>
      </p:sp>
      <p:sp>
        <p:nvSpPr>
          <p:cNvPr id="10" name="Облако 9"/>
          <p:cNvSpPr/>
          <p:nvPr/>
        </p:nvSpPr>
        <p:spPr>
          <a:xfrm>
            <a:off x="251520" y="188640"/>
            <a:ext cx="2703244" cy="1944216"/>
          </a:xfrm>
          <a:prstGeom prst="cloud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ОСВОЕНИЕ ОБЪЕКТОВ И  ЯВЛЕНИЙ НЕЖИВОЙ ПРИРОДЫ</a:t>
            </a:r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Облако 10"/>
          <p:cNvSpPr/>
          <p:nvPr/>
        </p:nvSpPr>
        <p:spPr>
          <a:xfrm>
            <a:off x="179512" y="4896564"/>
            <a:ext cx="2843226" cy="1628780"/>
          </a:xfrm>
          <a:prstGeom prst="cloud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СЕЗОННЫЕ ИЗМЕНЕНИЯ ПРИРОДЫ</a:t>
            </a:r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Облако 11"/>
          <p:cNvSpPr/>
          <p:nvPr/>
        </p:nvSpPr>
        <p:spPr>
          <a:xfrm>
            <a:off x="3944448" y="503506"/>
            <a:ext cx="3075824" cy="1557342"/>
          </a:xfrm>
          <a:prstGeom prst="cloud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ПОНИМАНИЕ ОБ УХОДЕ ЗА ЖИВОТНЫМИ И РАСТЕНИЯМИ</a:t>
            </a:r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Облако 12"/>
          <p:cNvSpPr/>
          <p:nvPr/>
        </p:nvSpPr>
        <p:spPr>
          <a:xfrm>
            <a:off x="3347864" y="4610242"/>
            <a:ext cx="4824536" cy="1843094"/>
          </a:xfrm>
          <a:prstGeom prst="cloud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ОСВОЕНИЕ ПРОСТЕЙШИХ СПОСОБОВ ЭКСПЕРИМЕНТИРОВАНИЯ</a:t>
            </a:r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Овал 1"/>
          <p:cNvSpPr/>
          <p:nvPr/>
        </p:nvSpPr>
        <p:spPr>
          <a:xfrm>
            <a:off x="2771800" y="2301149"/>
            <a:ext cx="3168352" cy="2107957"/>
          </a:xfrm>
          <a:prstGeom prst="ellipse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РЕБЕНОК ОТКРЫВАЕТ МИР ПРИРОДЫ</a:t>
            </a:r>
          </a:p>
        </p:txBody>
      </p:sp>
      <p:cxnSp>
        <p:nvCxnSpPr>
          <p:cNvPr id="6" name="Прямая со стрелкой 5"/>
          <p:cNvCxnSpPr>
            <a:stCxn id="2" idx="1"/>
          </p:cNvCxnSpPr>
          <p:nvPr/>
        </p:nvCxnSpPr>
        <p:spPr>
          <a:xfrm flipH="1" flipV="1">
            <a:off x="2627784" y="1628800"/>
            <a:ext cx="608010" cy="98105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flipV="1">
            <a:off x="5364088" y="1857364"/>
            <a:ext cx="648072" cy="69302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 flipH="1">
            <a:off x="2771801" y="4293096"/>
            <a:ext cx="864095" cy="7920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16" name="Прямая со стрелкой 13315"/>
          <p:cNvCxnSpPr>
            <a:stCxn id="2" idx="5"/>
          </p:cNvCxnSpPr>
          <p:nvPr/>
        </p:nvCxnSpPr>
        <p:spPr>
          <a:xfrm>
            <a:off x="5476158" y="4100403"/>
            <a:ext cx="536002" cy="62474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5" name="Рисунок 44" descr="sova.jpg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420760" y="2384884"/>
            <a:ext cx="1728192" cy="2283687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  <a:scene3d>
            <a:camera prst="orthographicFront"/>
            <a:lightRig rig="threePt" dir="t"/>
          </a:scene3d>
          <a:sp3d contourW="12700">
            <a:bevelT w="165100" prst="coolSlant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868714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3170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34878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3" name="Заголовок 1"/>
          <p:cNvSpPr>
            <a:spLocks noGrp="1"/>
          </p:cNvSpPr>
          <p:nvPr>
            <p:ph type="title"/>
          </p:nvPr>
        </p:nvSpPr>
        <p:spPr>
          <a:xfrm>
            <a:off x="358329" y="2000240"/>
            <a:ext cx="8785671" cy="4381088"/>
          </a:xfrm>
        </p:spPr>
        <p:txBody>
          <a:bodyPr>
            <a:noAutofit/>
          </a:bodyPr>
          <a:lstStyle/>
          <a:p>
            <a:pPr algn="just"/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b="1" i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i="1" dirty="0">
                <a:latin typeface="Times New Roman" pitchFamily="18" charset="0"/>
                <a:cs typeface="Times New Roman" pitchFamily="18" charset="0"/>
              </a:rPr>
            </a:br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</a:br>
            <a:endParaRPr lang="ru-RU" sz="3200" b="1" dirty="0" smtClean="0">
              <a:solidFill>
                <a:srgbClr val="FF0000"/>
              </a:solidFill>
              <a:latin typeface="Bookman Old Style" pitchFamily="18" charset="0"/>
            </a:endParaRPr>
          </a:p>
        </p:txBody>
      </p:sp>
      <p:sp>
        <p:nvSpPr>
          <p:cNvPr id="30724" name="Прямоугольник 1"/>
          <p:cNvSpPr>
            <a:spLocks noChangeArrowheads="1"/>
          </p:cNvSpPr>
          <p:nvPr/>
        </p:nvSpPr>
        <p:spPr bwMode="auto">
          <a:xfrm>
            <a:off x="395289" y="3645024"/>
            <a:ext cx="748908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dirty="0">
                <a:latin typeface="Calibri" pitchFamily="34" charset="0"/>
              </a:rPr>
              <a:t> 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827584" y="3645024"/>
            <a:ext cx="763284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sz="2000" i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2143116"/>
            <a:ext cx="91271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ПРЕДМЕТНО – РАЗВИВАЮЩАЯ СРЕДА 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Рисунок 9" descr="0Jreynm1eV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3645024"/>
            <a:ext cx="3563888" cy="273630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1" name="Рисунок 10" descr="UkJLZNqLS4k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724128" y="3645024"/>
            <a:ext cx="3419872" cy="273630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cxnSp>
        <p:nvCxnSpPr>
          <p:cNvPr id="13" name="Прямая со стрелкой 12"/>
          <p:cNvCxnSpPr/>
          <p:nvPr/>
        </p:nvCxnSpPr>
        <p:spPr>
          <a:xfrm flipH="1">
            <a:off x="1547664" y="2708920"/>
            <a:ext cx="648072" cy="6480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>
            <a:off x="6084168" y="2636912"/>
            <a:ext cx="360040" cy="6480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677778569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3170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0" y="0"/>
            <a:ext cx="9348788" cy="702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3" name="Заголовок 1"/>
          <p:cNvSpPr>
            <a:spLocks noGrp="1"/>
          </p:cNvSpPr>
          <p:nvPr>
            <p:ph type="title"/>
          </p:nvPr>
        </p:nvSpPr>
        <p:spPr>
          <a:xfrm>
            <a:off x="2339752" y="1340768"/>
            <a:ext cx="6804248" cy="4032448"/>
          </a:xfrm>
        </p:spPr>
        <p:txBody>
          <a:bodyPr>
            <a:noAutofit/>
          </a:bodyPr>
          <a:lstStyle/>
          <a:p>
            <a:pPr algn="just"/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Развитие 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ребенка - невероятное путешествие, которое начинается еще до рождения! И это трудный путь, который проходит через горы образовательной информации, социального и эмоционального развития ребенка</a:t>
            </a:r>
            <a:r>
              <a:rPr lang="ru-RU" sz="3200" b="1" i="1" dirty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b="1" i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i="1" dirty="0">
                <a:latin typeface="Times New Roman" pitchFamily="18" charset="0"/>
                <a:cs typeface="Times New Roman" pitchFamily="18" charset="0"/>
              </a:rPr>
            </a:br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</a:br>
            <a:endParaRPr lang="ru-RU" sz="3200" b="1" dirty="0" smtClean="0">
              <a:solidFill>
                <a:srgbClr val="FF0000"/>
              </a:solidFill>
              <a:latin typeface="Bookman Old Style" pitchFamily="18" charset="0"/>
            </a:endParaRPr>
          </a:p>
        </p:txBody>
      </p:sp>
      <p:sp>
        <p:nvSpPr>
          <p:cNvPr id="30724" name="Прямоугольник 1"/>
          <p:cNvSpPr>
            <a:spLocks noChangeArrowheads="1"/>
          </p:cNvSpPr>
          <p:nvPr/>
        </p:nvSpPr>
        <p:spPr bwMode="auto">
          <a:xfrm>
            <a:off x="395289" y="3645024"/>
            <a:ext cx="748908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dirty="0">
                <a:latin typeface="Calibri" pitchFamily="34" charset="0"/>
              </a:rPr>
              <a:t> 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827584" y="3645024"/>
            <a:ext cx="763284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sz="2000" i="1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https://ds04.infourok.ru/uploads/ex/0f0e/00103bad-12cdd0ff/img1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396536" cy="710140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504110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7463" y="6350"/>
            <a:ext cx="93170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0" y="12700"/>
            <a:ext cx="9324527" cy="685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4" name="Заголовок 1"/>
          <p:cNvSpPr>
            <a:spLocks noGrp="1"/>
          </p:cNvSpPr>
          <p:nvPr>
            <p:ph type="title"/>
          </p:nvPr>
        </p:nvSpPr>
        <p:spPr>
          <a:xfrm>
            <a:off x="1259632" y="1983209"/>
            <a:ext cx="6336704" cy="3101975"/>
          </a:xfrm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rtlCol="0">
            <a:normAutofit fontScale="90000"/>
          </a:bodyPr>
          <a:lstStyle/>
          <a:p>
            <a:pPr>
              <a:defRPr/>
            </a:pP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73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br>
              <a:rPr lang="ru-RU" sz="73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67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67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100" b="1" dirty="0" smtClean="0">
                <a:solidFill>
                  <a:srgbClr val="FF0000"/>
                </a:solidFill>
              </a:rPr>
              <a:t/>
            </a:r>
            <a:br>
              <a:rPr lang="ru-RU" sz="3100" b="1" dirty="0" smtClean="0">
                <a:solidFill>
                  <a:srgbClr val="FF0000"/>
                </a:solidFill>
              </a:rPr>
            </a:br>
            <a:r>
              <a:rPr lang="ru-RU" sz="3100" b="1" dirty="0" smtClean="0">
                <a:solidFill>
                  <a:srgbClr val="FF0000"/>
                </a:solidFill>
              </a:rPr>
              <a:t/>
            </a:r>
            <a:br>
              <a:rPr lang="ru-RU" sz="3100" b="1" dirty="0" smtClean="0">
                <a:solidFill>
                  <a:srgbClr val="FF0000"/>
                </a:solidFill>
              </a:rPr>
            </a:br>
            <a:r>
              <a:rPr lang="ru-RU" sz="3100" b="1" dirty="0" smtClean="0">
                <a:solidFill>
                  <a:srgbClr val="FF0000"/>
                </a:solidFill>
              </a:rPr>
              <a:t/>
            </a:r>
            <a:br>
              <a:rPr lang="ru-RU" sz="3100" b="1" dirty="0" smtClean="0">
                <a:solidFill>
                  <a:srgbClr val="FF0000"/>
                </a:solidFill>
              </a:rPr>
            </a:br>
            <a:endParaRPr lang="ru-RU" sz="2000" b="1" dirty="0" smtClean="0">
              <a:solidFill>
                <a:srgbClr val="003300"/>
              </a:solidFill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95091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бычная">
  <a:themeElements>
    <a:clrScheme name="Обычная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Обычная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Обычная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3615</TotalTime>
  <Words>1098</Words>
  <Application>Microsoft Office PowerPoint</Application>
  <PresentationFormat>Экран (4:3)</PresentationFormat>
  <Paragraphs>151</Paragraphs>
  <Slides>32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33" baseType="lpstr">
      <vt:lpstr>Обычная</vt:lpstr>
      <vt:lpstr>  Муниципальное бюджетное  дошкольное образовательное учреждение (ясли-сад) №11 «Жемчужинка»      </vt:lpstr>
      <vt:lpstr>Актуальность познавательного развития детей посредством образовательной организованной деятельности во второй младшей группе</vt:lpstr>
      <vt:lpstr>  </vt:lpstr>
      <vt:lpstr>      «Познание» - это процесс получения человеком нового знания, открытие неизвестного ранее.       </vt:lpstr>
      <vt:lpstr>     Познавательное развитие ребенка     </vt:lpstr>
      <vt:lpstr>Малыш – природный исследователь окружающего мира. Мир открывается ребёнку через опыт его личных ощущений, действий, переживаний.</vt:lpstr>
      <vt:lpstr>      </vt:lpstr>
      <vt:lpstr>    ПОЗНАВАТЕЛЬНОЕ РАЗВИТИЕ - развитие интересов детей, любознательности и познавательной мотивации; - формирование познавательных действий, становление сознания; - развитие воображения и творческой активности; - формирование первичных представлений о себе, других людях, объектах окружающего мира,  - о свойствах и отношениях объектов окружающего мира (форме, цвете, размере, материале, звучании, ритме, темпе, количестве, числе, части и целом, пространстве и времени, движении и покое, причинах и следствиях и др.),  - о малой родине и Отечестве, представлений о социокультурных ценностях нашего народа, об отечественных традициях и праздниках,  - о планете Земля как общем доме людей, об особенностях ее природы, многообразии стран и народов мира.     </vt:lpstr>
      <vt:lpstr>Слайд 9</vt:lpstr>
      <vt:lpstr>Слайд 10</vt:lpstr>
      <vt:lpstr>    МЫШЛЕНИЕ ДОШКОЛЬНИКА     </vt:lpstr>
      <vt:lpstr>         </vt:lpstr>
      <vt:lpstr>Слайд 13</vt:lpstr>
      <vt:lpstr>         В примерной общеобразовательной программе дошкольного образования  ОТ РОЖДЕНИЯ ДО ШКОЛЫ под ред. Н. Е. Вераксы, Т. С. Комаровой, М. А. Васильевой большое место определено познавательному развитию детей.        </vt:lpstr>
      <vt:lpstr>Слайд 15</vt:lpstr>
      <vt:lpstr>             </vt:lpstr>
      <vt:lpstr>             </vt:lpstr>
      <vt:lpstr> СОДЕРЖАНИЕ ПОЗНАВАТЕЛЬНО - ИССЛЕДОВАТЕЛЬСКОЙ ДЕЯТЕЛЬНОСТИ</vt:lpstr>
      <vt:lpstr>           </vt:lpstr>
      <vt:lpstr>           </vt:lpstr>
      <vt:lpstr>           </vt:lpstr>
      <vt:lpstr> </vt:lpstr>
      <vt:lpstr>«Мир входит в сознание человека лишь через дверь органов внешних чувств. Если она закрыта, то он не может  войти в него, не может вступить с ним в связь. Мир тогда не существует для сознания»                                                                                (Т. В. Прейер) </vt:lpstr>
      <vt:lpstr>           </vt:lpstr>
      <vt:lpstr>           </vt:lpstr>
      <vt:lpstr> «Кто с детских лет занимается математикой, тот развивает внимание, тренирует свой мозг, свою волю, воспитывает настойчивость и упорство в достижении цели.»                                                        (А.Маркушевич)  </vt:lpstr>
      <vt:lpstr>           </vt:lpstr>
      <vt:lpstr>  ».                                                                                                              (В.Н.Сухомлинский)   </vt:lpstr>
      <vt:lpstr>           </vt:lpstr>
      <vt:lpstr>   </vt:lpstr>
      <vt:lpstr>Развитие ребенка - невероятное путешествие, которое начинается еще до рождения! И это трудный путь, который проходит через горы образовательной информации, социального и эмоционального развития ребенка.   </vt:lpstr>
      <vt:lpstr>     СПАСИБО ЗА ВНИМАНИЕ!   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«Познавательное развитие»</dc:title>
  <dc:creator>Алёша</dc:creator>
  <cp:lastModifiedBy>Анастасия</cp:lastModifiedBy>
  <cp:revision>262</cp:revision>
  <dcterms:created xsi:type="dcterms:W3CDTF">2015-01-04T12:08:21Z</dcterms:created>
  <dcterms:modified xsi:type="dcterms:W3CDTF">2018-11-27T21:15:18Z</dcterms:modified>
</cp:coreProperties>
</file>