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2" r:id="rId2"/>
    <p:sldId id="543" r:id="rId3"/>
    <p:sldId id="593" r:id="rId4"/>
    <p:sldId id="594" r:id="rId5"/>
    <p:sldId id="595" r:id="rId6"/>
    <p:sldId id="596" r:id="rId7"/>
    <p:sldId id="597" r:id="rId8"/>
    <p:sldId id="600" r:id="rId9"/>
    <p:sldId id="610" r:id="rId10"/>
    <p:sldId id="599" r:id="rId11"/>
    <p:sldId id="601" r:id="rId12"/>
    <p:sldId id="602" r:id="rId13"/>
    <p:sldId id="604" r:id="rId14"/>
    <p:sldId id="603" r:id="rId15"/>
    <p:sldId id="605" r:id="rId16"/>
    <p:sldId id="553" r:id="rId17"/>
    <p:sldId id="606" r:id="rId18"/>
    <p:sldId id="607" r:id="rId19"/>
    <p:sldId id="608" r:id="rId20"/>
    <p:sldId id="609" r:id="rId21"/>
    <p:sldId id="546" r:id="rId22"/>
    <p:sldId id="611" r:id="rId23"/>
    <p:sldId id="573" r:id="rId24"/>
    <p:sldId id="555" r:id="rId25"/>
    <p:sldId id="547" r:id="rId26"/>
    <p:sldId id="612" r:id="rId27"/>
    <p:sldId id="613" r:id="rId28"/>
    <p:sldId id="548" r:id="rId29"/>
    <p:sldId id="556" r:id="rId30"/>
    <p:sldId id="570" r:id="rId31"/>
    <p:sldId id="61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3300"/>
    <a:srgbClr val="FF4F25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0" autoAdjust="0"/>
    <p:restoredTop sz="94686" autoAdjust="0"/>
  </p:normalViewPr>
  <p:slideViewPr>
    <p:cSldViewPr>
      <p:cViewPr varScale="1">
        <p:scale>
          <a:sx n="80" d="100"/>
          <a:sy n="80" d="100"/>
        </p:scale>
        <p:origin x="-144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F840C-2BC6-4CA2-9F22-706B4FED3D64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C71D5-DA14-4367-9D69-B736623D88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F8F86-FF82-4C9E-B1CF-6BB089333AC7}" type="datetimeFigureOut">
              <a:rPr lang="ru-RU" smtClean="0"/>
              <a:pPr/>
              <a:t>21.10.2018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04D0B-02D6-463B-8B89-24613D6184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 обучения грамоте по УМК «Школа России»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54395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ТЕМА: «Согласные звуки </a:t>
            </a:r>
            <a:r>
              <a:rPr lang="ru-RU" dirty="0" smtClean="0">
                <a:latin typeface="Calibri"/>
                <a:cs typeface="Calibri"/>
              </a:rPr>
              <a:t>[л</a:t>
            </a:r>
            <a:r>
              <a:rPr lang="ru-RU" dirty="0" smtClean="0">
                <a:cs typeface="Calibri"/>
              </a:rPr>
              <a:t>], [л</a:t>
            </a:r>
            <a:r>
              <a:rPr lang="ru-RU" dirty="0" smtClean="0">
                <a:latin typeface="Calibri"/>
                <a:cs typeface="Calibri"/>
              </a:rPr>
              <a:t>'</a:t>
            </a:r>
            <a:r>
              <a:rPr lang="ru-RU" dirty="0" smtClean="0">
                <a:cs typeface="Calibri"/>
              </a:rPr>
              <a:t>]. </a:t>
            </a:r>
            <a:r>
              <a:rPr lang="ru-RU" dirty="0" smtClean="0">
                <a:latin typeface="Calibri"/>
                <a:cs typeface="Calibri"/>
              </a:rPr>
              <a:t>Буква Л л</a:t>
            </a:r>
            <a:r>
              <a:rPr lang="ru-RU" dirty="0" smtClean="0"/>
              <a:t>»</a:t>
            </a:r>
          </a:p>
          <a:p>
            <a:pPr>
              <a:buNone/>
            </a:pPr>
            <a:endParaRPr lang="ru-RU" dirty="0"/>
          </a:p>
          <a:p>
            <a:pPr algn="r">
              <a:buNone/>
            </a:pPr>
            <a:r>
              <a:rPr lang="ru-RU" sz="2400" b="1" dirty="0" smtClean="0"/>
              <a:t>Автор разработки:</a:t>
            </a:r>
          </a:p>
          <a:p>
            <a:pPr algn="r">
              <a:buNone/>
            </a:pPr>
            <a:r>
              <a:rPr lang="ru-RU" sz="2400" b="1" dirty="0" smtClean="0"/>
              <a:t>Митрофанова Марина Владимировна</a:t>
            </a:r>
          </a:p>
          <a:p>
            <a:pPr algn="r">
              <a:buNone/>
            </a:pPr>
            <a:r>
              <a:rPr lang="ru-RU" sz="2400" b="1" dirty="0" smtClean="0"/>
              <a:t>учитель начальных классов</a:t>
            </a:r>
          </a:p>
          <a:p>
            <a:pPr algn="r">
              <a:buNone/>
            </a:pPr>
            <a:r>
              <a:rPr lang="ru-RU" sz="2400" b="1" dirty="0" smtClean="0"/>
              <a:t>МБОУ «Лицей №1» р.п. Чамзинка</a:t>
            </a:r>
          </a:p>
          <a:p>
            <a:pPr algn="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714620"/>
            <a:ext cx="2639311" cy="347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 smtClean="0"/>
              <a:t>Дать характеристику изученным согласным звукам.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2102620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14546" y="1602554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857356" y="2102620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[н']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1602554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1571604" y="602422"/>
            <a:ext cx="1071570" cy="108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Прямоугольник 13"/>
          <p:cNvSpPr/>
          <p:nvPr/>
        </p:nvSpPr>
        <p:spPr>
          <a:xfrm>
            <a:off x="1745422" y="2888438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786050" y="2071678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71934" y="157161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14744" y="207167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[с']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86116" y="1571612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3500430" y="642918"/>
            <a:ext cx="1074685" cy="1071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3643306" y="2857496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643438" y="2071678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[к]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929322" y="1602554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643570" y="207167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[к']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143504" y="1602554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500694" y="2857496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 l="3246" t="3242" b="3242"/>
          <a:stretch>
            <a:fillRect/>
          </a:stretch>
        </p:blipFill>
        <p:spPr bwMode="auto">
          <a:xfrm>
            <a:off x="5286380" y="642918"/>
            <a:ext cx="1095159" cy="110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Прямоугольник 25"/>
          <p:cNvSpPr/>
          <p:nvPr/>
        </p:nvSpPr>
        <p:spPr>
          <a:xfrm>
            <a:off x="6429388" y="2071678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[т]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43834" y="157161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358082" y="207167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[т']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858016" y="1571612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7286644" y="2857496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Picture 1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 l="2506" t="1923" r="2506" b="3846"/>
          <a:stretch>
            <a:fillRect/>
          </a:stretch>
        </p:blipFill>
        <p:spPr bwMode="auto">
          <a:xfrm>
            <a:off x="7072330" y="642918"/>
            <a:ext cx="1017627" cy="10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Отгадайте загадку</a:t>
            </a:r>
          </a:p>
          <a:p>
            <a:pPr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Сидит дед во сто шуб одет,</a:t>
            </a:r>
            <a:br>
              <a:rPr lang="ru-RU" b="1" dirty="0" smtClean="0"/>
            </a:br>
            <a:r>
              <a:rPr lang="ru-RU" b="1" dirty="0" smtClean="0"/>
              <a:t>Кто его раздевает,</a:t>
            </a:r>
            <a:br>
              <a:rPr lang="ru-RU" b="1" dirty="0" smtClean="0"/>
            </a:br>
            <a:r>
              <a:rPr lang="ru-RU" b="1" dirty="0" smtClean="0"/>
              <a:t>Тот слезы проливает. </a:t>
            </a:r>
            <a:br>
              <a:rPr lang="ru-RU" b="1" dirty="0" smtClean="0"/>
            </a:b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Выделим первый звук. </a:t>
            </a:r>
          </a:p>
          <a:p>
            <a:pPr>
              <a:buNone/>
            </a:pPr>
            <a:r>
              <a:rPr lang="ru-RU" b="1" dirty="0" smtClean="0"/>
              <a:t>Охарактеризуем его. </a:t>
            </a:r>
          </a:p>
          <a:p>
            <a:pPr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6143636" y="3566512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57950" y="3000372"/>
            <a:ext cx="1857388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357950" y="2995008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6680215" y="3321049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7321569" y="3315685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4" name="AutoShape 2" descr="https://regnum.ru/uploads/pictures/news/2016/01/13/regnum_picture_1452716625215525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429388" y="4495206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к\Desktop\КАРТИНКИ\20176_html_m25628ff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285728"/>
            <a:ext cx="3390901" cy="2539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Отгадайте загадку</a:t>
            </a:r>
          </a:p>
          <a:p>
            <a:pPr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Ты рукой его не тронь!</a:t>
            </a:r>
            <a:br>
              <a:rPr lang="ru-RU" b="1" dirty="0" smtClean="0"/>
            </a:br>
            <a:r>
              <a:rPr lang="ru-RU" b="1" dirty="0" smtClean="0"/>
              <a:t>Грива есть, но он не конь.</a:t>
            </a:r>
            <a:br>
              <a:rPr lang="ru-RU" b="1" dirty="0" smtClean="0"/>
            </a:br>
            <a:r>
              <a:rPr lang="ru-RU" b="1" dirty="0" smtClean="0"/>
              <a:t>Нет копыт, а есть клыки</a:t>
            </a:r>
            <a:br>
              <a:rPr lang="ru-RU" b="1" dirty="0" smtClean="0"/>
            </a:br>
            <a:r>
              <a:rPr lang="ru-RU" b="1" dirty="0" smtClean="0"/>
              <a:t>И на лапах коготки.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Выделим первый звук. </a:t>
            </a:r>
          </a:p>
          <a:p>
            <a:pPr>
              <a:buNone/>
            </a:pPr>
            <a:r>
              <a:rPr lang="ru-RU" b="1" dirty="0" smtClean="0"/>
              <a:t>Охарактеризуем его. </a:t>
            </a:r>
          </a:p>
          <a:p>
            <a:pPr>
              <a:buNone/>
            </a:pPr>
            <a:endParaRPr lang="ru-RU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928670"/>
            <a:ext cx="15001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388" y="36253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429388" y="35716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rot="5400000">
            <a:off x="6751653" y="68320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5400000">
            <a:off x="7393007" y="67784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34" name="AutoShape 2" descr="https://regnum.ru/uploads/pictures/news/2016/01/13/regnum_picture_1452716625215525_norma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500826" y="1857364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170" name="Picture 2" descr="http://pngimg.com/uploads/lion/lion_PNG23268.pn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857620" y="2428868"/>
            <a:ext cx="5134582" cy="373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Вспомните с какого звука начиналось первое слово? А с какого второе? Послушайте эти звуки.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Эти звуки обозначаются в русском языке буквой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86116" y="2285992"/>
            <a:ext cx="150016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643306" y="179129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3643306" y="1785926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rot="5400000">
            <a:off x="3965571" y="211196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4606925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357158" y="2357430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71472" y="1791290"/>
            <a:ext cx="1928826" cy="6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71472" y="178592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5400000">
            <a:off x="893737" y="2111967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1535091" y="2106603"/>
            <a:ext cx="642942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 descr="http://pngimg.com/uploads/lion/lion_PNG23268.pn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357554" y="3143248"/>
            <a:ext cx="3562639" cy="2590504"/>
          </a:xfrm>
          <a:prstGeom prst="rect">
            <a:avLst/>
          </a:prstGeom>
          <a:noFill/>
        </p:spPr>
      </p:pic>
      <p:pic>
        <p:nvPicPr>
          <p:cNvPr id="34" name="Picture 2" descr="C:\Users\к\Desktop\КАРТИНКИ\20176_html_m25628ff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143248"/>
            <a:ext cx="2500298" cy="1872168"/>
          </a:xfrm>
          <a:prstGeom prst="rect">
            <a:avLst/>
          </a:prstGeom>
          <a:noFill/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6283148" y="1571612"/>
            <a:ext cx="2860852" cy="294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Какие звуки обозначаем буквой Л л («эль</a:t>
            </a:r>
            <a:r>
              <a:rPr lang="ru-RU" b="1" i="1" dirty="0" smtClean="0"/>
              <a:t>»)</a:t>
            </a:r>
            <a:r>
              <a:rPr lang="ru-RU" b="1" dirty="0" smtClean="0"/>
              <a:t>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1285860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228599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207167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142873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58016" y="1785926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714480" y="785794"/>
            <a:ext cx="2860852" cy="294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21507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На что похожа буква Л л («эль»)?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Алфавит продолжит наш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Буква Л – лесной шалаш.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(Владимир Степанов)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283148" y="0"/>
            <a:ext cx="2860852" cy="294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https://ds03.infourok.ru/uploads/ex/1273/00054292-cd6f10fc/hello_html_10a2f906.jpg"/>
          <p:cNvPicPr>
            <a:picLocks noChangeAspect="1" noChangeArrowheads="1"/>
          </p:cNvPicPr>
          <p:nvPr/>
        </p:nvPicPr>
        <p:blipFill>
          <a:blip r:embed="rId3">
            <a:lum bright="-20000" contrast="20000"/>
          </a:blip>
          <a:srcRect l="4688" t="33334" r="51562" b="20833"/>
          <a:stretch>
            <a:fillRect/>
          </a:stretch>
        </p:blipFill>
        <p:spPr bwMode="auto">
          <a:xfrm>
            <a:off x="4286248" y="3000372"/>
            <a:ext cx="4000528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6215074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На что похожа буква Л л («эль»)?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Люди, видите слона?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Хобот есть. Нога видна.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(Григорий  Виеру)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6283148" y="0"/>
            <a:ext cx="2860852" cy="294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490" name="Picture 2" descr="http://cdn01.ru/files/users/images/54/20/542070b9f8cd6d136ad72d300e7b07cc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 l="31717" r="34701"/>
          <a:stretch>
            <a:fillRect/>
          </a:stretch>
        </p:blipFill>
        <p:spPr bwMode="auto">
          <a:xfrm>
            <a:off x="5072066" y="2357430"/>
            <a:ext cx="4071934" cy="43132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слоги и слова.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6600" b="1" dirty="0" smtClean="0">
                <a:latin typeface="Calibri"/>
                <a:cs typeface="Calibri"/>
              </a:rPr>
              <a:t>ло   ла   лы   ли   лу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6600" b="1" dirty="0" smtClean="0">
                <a:latin typeface="Calibri"/>
                <a:cs typeface="Calibri"/>
              </a:rPr>
              <a:t>оло   или	улу	олы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8572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Откройте Азбуку, переверните страницу (с.58) </a:t>
            </a:r>
            <a:endParaRPr lang="ru-RU" sz="3200" b="1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500166" y="1142984"/>
            <a:ext cx="5927740" cy="430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Какое произведение Корнея Чуковского проиллюстрировал художник?</a:t>
            </a:r>
            <a:endParaRPr lang="ru-RU" sz="3200" b="1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500166" y="1142984"/>
            <a:ext cx="5927740" cy="430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Корней Чуковский «Тараканище»</a:t>
            </a:r>
          </a:p>
          <a:p>
            <a:pPr algn="ctr"/>
            <a:endParaRPr lang="ru-RU" sz="4000" b="1" dirty="0" smtClean="0"/>
          </a:p>
          <a:p>
            <a:pPr algn="ctr"/>
            <a:endParaRPr lang="ru-RU" sz="4000" b="1" dirty="0" smtClean="0"/>
          </a:p>
          <a:p>
            <a:pPr algn="ctr"/>
            <a:endParaRPr lang="ru-RU" sz="4000" b="1" dirty="0" smtClean="0"/>
          </a:p>
          <a:p>
            <a:pPr algn="ctr"/>
            <a:endParaRPr lang="ru-RU" sz="4000" b="1" dirty="0" smtClean="0"/>
          </a:p>
          <a:p>
            <a:pPr algn="ctr"/>
            <a:endParaRPr lang="ru-RU" sz="4000" b="1" dirty="0" smtClean="0"/>
          </a:p>
          <a:p>
            <a:pPr algn="ctr"/>
            <a:endParaRPr lang="ru-RU" sz="4000" b="1" dirty="0" smtClean="0"/>
          </a:p>
          <a:p>
            <a:pPr algn="ctr"/>
            <a:endParaRPr lang="ru-RU" sz="40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Вспомните, как начинается сказка.</a:t>
            </a:r>
          </a:p>
          <a:p>
            <a:pPr algn="ctr"/>
            <a:endParaRPr lang="ru-RU" sz="4000" b="1" dirty="0"/>
          </a:p>
        </p:txBody>
      </p:sp>
      <p:pic>
        <p:nvPicPr>
          <p:cNvPr id="61444" name="Picture 4" descr="https://avatars.mds.yandex.net/get-zen_doc/147743/pub_5b16d13e83090530bc94c37a_5b16d1ec3dceb77c728481c6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714356"/>
            <a:ext cx="6480000" cy="4320000"/>
          </a:xfrm>
          <a:prstGeom prst="rect">
            <a:avLst/>
          </a:prstGeom>
          <a:noFill/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857884" y="3286124"/>
            <a:ext cx="2953288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500694" cy="6858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Ехали медведи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На велосипеде.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А за ними кот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Задом наперёд.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А за ним комарики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На воздушном шарике.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А за ними раки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На хромой собаке.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Волки на кобыле.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Львы в автомобиле.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Зайчики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В трамвайчике.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Жаба на метле...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Едут и смеются,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Пряники жуют.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Вдруг из подворотни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Страшный великан,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Рыжий и усатый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Та-ра-кан! Таракан,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Таракан, </a:t>
            </a:r>
          </a:p>
          <a:p>
            <a:pPr>
              <a:buNone/>
            </a:pPr>
            <a:r>
              <a:rPr lang="ru-RU" b="1" dirty="0" smtClean="0">
                <a:solidFill>
                  <a:srgbClr val="212529"/>
                </a:solidFill>
                <a:latin typeface="-apple-system"/>
              </a:rPr>
              <a:t>Тараканище!</a:t>
            </a:r>
            <a:endParaRPr lang="ru-RU" b="1" dirty="0"/>
          </a:p>
        </p:txBody>
      </p:sp>
      <p:pic>
        <p:nvPicPr>
          <p:cNvPr id="64514" name="Picture 2" descr="http://bookscafe.net/books/190/190766/img/26.pn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5929322" y="142852"/>
            <a:ext cx="3076917" cy="3571900"/>
          </a:xfrm>
          <a:prstGeom prst="rect">
            <a:avLst/>
          </a:prstGeom>
          <a:noFill/>
        </p:spPr>
      </p:pic>
      <p:pic>
        <p:nvPicPr>
          <p:cNvPr id="64516" name="Picture 4" descr="http://bookscafe.net/books/190/190766/img/27.pn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3071802" y="214290"/>
            <a:ext cx="4143375" cy="5895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Корней Чуковский «Тараканище»</a:t>
            </a:r>
          </a:p>
          <a:p>
            <a:r>
              <a:rPr lang="ru-RU" sz="3200" b="1" dirty="0" smtClean="0"/>
              <a:t>Прочитаем отрывок в Азбуке.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Автор называет слониху щеголихой. А вы знаете кто такой щёголь? Тот, кто нарядно одевается. </a:t>
            </a:r>
          </a:p>
          <a:p>
            <a:r>
              <a:rPr lang="ru-RU" sz="3200" b="1" dirty="0" smtClean="0"/>
              <a:t>Как отплясывает слониха? Замените другим словом близким по смыслу.  </a:t>
            </a:r>
            <a:endParaRPr lang="ru-RU" sz="3200" b="1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142844" y="1142984"/>
            <a:ext cx="3445508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3660542" y="989592"/>
            <a:ext cx="5340614" cy="293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Корней Чуковский «Тараканище»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А какая луна? Румяная – значит, золотистая. Кубарем упала луна. Это как – кубарем?  </a:t>
            </a:r>
          </a:p>
          <a:p>
            <a:r>
              <a:rPr lang="ru-RU" sz="3200" b="1" dirty="0" smtClean="0"/>
              <a:t>Кубарем – переворачиваясь через голову, кувырком.</a:t>
            </a:r>
            <a:endParaRPr lang="ru-RU" sz="3200" b="1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0" y="571480"/>
            <a:ext cx="3445508" cy="250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41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3643306" y="500042"/>
            <a:ext cx="5340614" cy="293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Прочитайте и сравните слова.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Сколько слогов? Чем слова отличаются?</a:t>
            </a:r>
          </a:p>
          <a:p>
            <a:endParaRPr lang="ru-RU" sz="3200" b="1" dirty="0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571736" y="714356"/>
            <a:ext cx="26003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4429124" y="785794"/>
            <a:ext cx="500066" cy="571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429124" y="1500174"/>
            <a:ext cx="500066" cy="5715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Прочитайте и сравните слова.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Сколько слогов в каждом слове? Кому можно сказать </a:t>
            </a:r>
            <a:r>
              <a:rPr lang="ru-RU" sz="3200" b="1" i="1" dirty="0" smtClean="0"/>
              <a:t>катала</a:t>
            </a:r>
            <a:r>
              <a:rPr lang="ru-RU" sz="3200" b="1" dirty="0" smtClean="0"/>
              <a:t> - мальчику или девочке? А катал? Значит катала – она, а катал – он.</a:t>
            </a:r>
            <a:endParaRPr lang="ru-RU" sz="3200" b="1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786050" y="785794"/>
            <a:ext cx="3226894" cy="1585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Прочитайте и сравните слова.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Сколько слогов в каждом слове? Подберите местоимение к слову уснули. Слово уснули стоит в форме единственного или в форме множественного числа? А слово уснул? Подберите местоимение.</a:t>
            </a:r>
            <a:endParaRPr lang="ru-RU" sz="3200" b="1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928926" y="785794"/>
            <a:ext cx="3674812" cy="1905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Прочитайте и сравните слова.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Сколько слогов в каждом слове? </a:t>
            </a:r>
            <a:r>
              <a:rPr lang="ru-RU" sz="3200" b="1" dirty="0" smtClean="0"/>
              <a:t>Как слово </a:t>
            </a:r>
            <a:r>
              <a:rPr lang="ru-RU" sz="3200" b="1" i="1" dirty="0" smtClean="0"/>
              <a:t>стол</a:t>
            </a:r>
            <a:r>
              <a:rPr lang="ru-RU" sz="3200" b="1" dirty="0" smtClean="0"/>
              <a:t> превратилось в слово </a:t>
            </a:r>
            <a:r>
              <a:rPr lang="ru-RU" sz="3200" b="1" i="1" dirty="0" smtClean="0"/>
              <a:t>стул</a:t>
            </a:r>
            <a:r>
              <a:rPr lang="ru-RU" sz="3200" b="1" dirty="0" smtClean="0"/>
              <a:t>? Определите </a:t>
            </a:r>
            <a:r>
              <a:rPr lang="ru-RU" sz="3200" b="1" dirty="0" smtClean="0"/>
              <a:t>форму числа. Поставьте слова в форму множественного числа. К какой группе относятся слова</a:t>
            </a:r>
            <a:r>
              <a:rPr lang="ru-RU" sz="3200" b="1" dirty="0" smtClean="0"/>
              <a:t>?</a:t>
            </a:r>
          </a:p>
          <a:p>
            <a:r>
              <a:rPr lang="ru-RU" sz="3200" b="1" smtClean="0"/>
              <a:t>Мебель.</a:t>
            </a:r>
            <a:endParaRPr lang="ru-RU" sz="3200" b="1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3143240" y="785794"/>
            <a:ext cx="261769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91440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Прочитайте и сравните слова.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Когда буква Л («эль») обозначает мягкий согласный звук? Когда твёрдый звук?</a:t>
            </a:r>
            <a:endParaRPr lang="ru-RU" sz="3200" b="1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4714876" y="2428868"/>
            <a:ext cx="1785950" cy="13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571472" y="2357429"/>
            <a:ext cx="2571768" cy="133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4572000" y="785794"/>
            <a:ext cx="2643206" cy="129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>
            <a:lum bright="-10000" contrast="20000"/>
          </a:blip>
          <a:srcRect/>
          <a:stretch>
            <a:fillRect/>
          </a:stretch>
        </p:blipFill>
        <p:spPr bwMode="auto">
          <a:xfrm>
            <a:off x="500034" y="785794"/>
            <a:ext cx="2500330" cy="141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Овал 8"/>
          <p:cNvSpPr/>
          <p:nvPr/>
        </p:nvSpPr>
        <p:spPr>
          <a:xfrm>
            <a:off x="1928794" y="1357298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928794" y="2071678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283736" y="3500438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286512" y="1285860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286512" y="2000240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069950" y="2786058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000760" y="3500438"/>
            <a:ext cx="288000" cy="288000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285984" y="2786058"/>
            <a:ext cx="288000" cy="288000"/>
          </a:xfrm>
          <a:prstGeom prst="ellipse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текст.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Кто у Оли? Как Оля играла с куклами?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285852" y="571480"/>
            <a:ext cx="6286497" cy="247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-10000" contrast="20000"/>
          </a:blip>
          <a:srcRect/>
          <a:stretch>
            <a:fillRect/>
          </a:stretch>
        </p:blipFill>
        <p:spPr bwMode="auto">
          <a:xfrm>
            <a:off x="5357818" y="4357694"/>
            <a:ext cx="3681411" cy="2346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Calibri"/>
                <a:cs typeface="Calibri"/>
              </a:rPr>
              <a:t>Игра. </a:t>
            </a:r>
            <a:r>
              <a:rPr lang="ru-RU" b="1" dirty="0" smtClean="0">
                <a:latin typeface="Calibri"/>
                <a:cs typeface="Calibri"/>
              </a:rPr>
              <a:t>Кто больше придумает слов на выбранную букву? Называем только животных.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908" y="14285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072726" y="142852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286908" y="888174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072726" y="888174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-32" y="1285860"/>
            <a:ext cx="4255589" cy="2386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143240" y="2005604"/>
            <a:ext cx="4738092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5400" dirty="0" smtClean="0"/>
              <a:t>, удод, удав, уж</a:t>
            </a:r>
            <a:endParaRPr lang="ru-RU" sz="5400" dirty="0"/>
          </a:p>
        </p:txBody>
      </p:sp>
      <p:sp>
        <p:nvSpPr>
          <p:cNvPr id="11" name="TextBox 10"/>
          <p:cNvSpPr txBox="1"/>
          <p:nvPr/>
        </p:nvSpPr>
        <p:spPr>
          <a:xfrm>
            <a:off x="3786182" y="2791422"/>
            <a:ext cx="4005968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5400" dirty="0" smtClean="0"/>
              <a:t>, орёл, олень</a:t>
            </a:r>
            <a:endParaRPr lang="ru-RU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3571868" y="1291224"/>
            <a:ext cx="5087931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5400" dirty="0" smtClean="0"/>
              <a:t>,</a:t>
            </a:r>
            <a:r>
              <a:rPr lang="ru-RU" sz="5400" b="1" dirty="0" smtClean="0"/>
              <a:t> </a:t>
            </a:r>
            <a:r>
              <a:rPr lang="ru-RU" sz="5400" dirty="0" smtClean="0"/>
              <a:t>аист, альбатрос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FF0000"/>
                </a:solidFill>
                <a:latin typeface="Calibri"/>
                <a:cs typeface="Calibri"/>
              </a:rPr>
              <a:t>Игра.</a:t>
            </a:r>
            <a:r>
              <a:rPr lang="ru-RU" b="1" dirty="0" smtClean="0">
                <a:latin typeface="Calibri"/>
                <a:cs typeface="Calibri"/>
              </a:rPr>
              <a:t> Кто больше придумает слов на выбранную букву? Называем только зверей, рыб и птиц.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908" y="14285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072726" y="142852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286908" y="888174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072726" y="888174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b="59033"/>
          <a:stretch>
            <a:fillRect/>
          </a:stretch>
        </p:blipFill>
        <p:spPr bwMode="auto">
          <a:xfrm>
            <a:off x="0" y="1357298"/>
            <a:ext cx="313372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857488" y="1291224"/>
            <a:ext cx="5677645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5400" dirty="0" smtClean="0"/>
              <a:t>, кролик, кукушка, 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t="34664"/>
          <a:stretch>
            <a:fillRect/>
          </a:stretch>
        </p:blipFill>
        <p:spPr bwMode="auto">
          <a:xfrm>
            <a:off x="0" y="2857496"/>
            <a:ext cx="3133725" cy="148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714480" y="3505802"/>
            <a:ext cx="5549917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5400" dirty="0" smtClean="0"/>
              <a:t>синица, слон, сом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5918" y="2791422"/>
            <a:ext cx="6009722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5400" dirty="0" smtClean="0"/>
              <a:t>лось, ласточка, лев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43042" y="2071678"/>
            <a:ext cx="21414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5400" dirty="0" smtClean="0">
                <a:solidFill>
                  <a:prstClr val="black"/>
                </a:solidFill>
              </a:rPr>
              <a:t>карась</a:t>
            </a:r>
            <a:endParaRPr lang="ru-RU" sz="5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3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4105307" y="357166"/>
            <a:ext cx="503872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Многозначные слова.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288" y="571480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787106" y="571480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001288" y="1316802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787106" y="1316802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1142976" y="1857364"/>
            <a:ext cx="6905625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слова. Почему слова написаны с заглавной буквы?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Сколько слогов? Сколько звуков в слове Алла?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r="78833"/>
          <a:stretch>
            <a:fillRect/>
          </a:stretch>
        </p:blipFill>
        <p:spPr bwMode="auto">
          <a:xfrm>
            <a:off x="2857488" y="1214422"/>
            <a:ext cx="2270291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Прямоугольник 25"/>
          <p:cNvSpPr/>
          <p:nvPr/>
        </p:nvSpPr>
        <p:spPr>
          <a:xfrm>
            <a:off x="7500958" y="683414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286776" y="683414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500958" y="1428736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8286776" y="1428736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слова. Подберите местоимение к словам? Кому можно так сказать мальчику или девочке?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Сколько слогов?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35183" t="6356" r="37300"/>
          <a:stretch>
            <a:fillRect/>
          </a:stretch>
        </p:blipFill>
        <p:spPr bwMode="auto">
          <a:xfrm>
            <a:off x="2857488" y="1500174"/>
            <a:ext cx="340383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429520" y="1040604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15338" y="1040604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429520" y="1785926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215338" y="1785926"/>
            <a:ext cx="612000" cy="612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слова. Чем слова похожи?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А чем отличаются? Составьте предложения.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Сколько слогов?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 l="75142" t="12712"/>
          <a:stretch>
            <a:fillRect/>
          </a:stretch>
        </p:blipFill>
        <p:spPr bwMode="auto">
          <a:xfrm>
            <a:off x="2428860" y="1142984"/>
            <a:ext cx="3421095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571472" y="428604"/>
            <a:ext cx="838272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Прочитайте текст.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Продолжим рассказ. Где спряталась Нина? Кого Алик нашёл сначала?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В какую игру играли ребята? А в какие игры вы любите играть?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b="1" dirty="0" smtClean="0">
                <a:latin typeface="Calibri"/>
                <a:cs typeface="Calibri"/>
              </a:rPr>
              <a:t>(Жмурки, догонялки, вышибалы…)</a:t>
            </a:r>
            <a:r>
              <a:rPr lang="ru-RU" sz="2800" b="1" dirty="0" smtClean="0">
                <a:cs typeface="Calibri"/>
              </a:rPr>
              <a:t/>
            </a:r>
            <a:br>
              <a:rPr lang="ru-RU" sz="2800" b="1" dirty="0" smtClean="0">
                <a:cs typeface="Calibri"/>
              </a:rPr>
            </a:br>
            <a:endParaRPr lang="ru-RU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ru-RU" sz="2800" b="1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800" b="1" dirty="0" smtClean="0">
                <a:latin typeface="Calibri"/>
                <a:cs typeface="Calibri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52400" y="152400"/>
            <a:ext cx="9144000" cy="612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Лента букв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-32" y="642918"/>
          <a:ext cx="9072589" cy="2102651"/>
        </p:xfrm>
        <a:graphic>
          <a:graphicData uri="http://schemas.openxmlformats.org/drawingml/2006/table">
            <a:tbl>
              <a:tblPr/>
              <a:tblGrid>
                <a:gridCol w="432688"/>
                <a:gridCol w="432688"/>
                <a:gridCol w="432688"/>
                <a:gridCol w="443241"/>
                <a:gridCol w="408276"/>
                <a:gridCol w="432688"/>
                <a:gridCol w="432688"/>
                <a:gridCol w="432688"/>
                <a:gridCol w="432688"/>
                <a:gridCol w="432688"/>
                <a:gridCol w="432688"/>
                <a:gridCol w="432688"/>
                <a:gridCol w="432688"/>
                <a:gridCol w="432688"/>
                <a:gridCol w="432688"/>
                <a:gridCol w="432688"/>
                <a:gridCol w="432688"/>
                <a:gridCol w="432688"/>
                <a:gridCol w="432688"/>
                <a:gridCol w="432688"/>
                <a:gridCol w="432688"/>
              </a:tblGrid>
              <a:tr h="1035851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А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О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У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Ы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Н</a:t>
                      </a:r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Л</a:t>
                      </a:r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mpd="sng">
                      <a:solidFill>
                        <a:schemeClr val="tx1"/>
                      </a:solidFill>
                      <a:prstDash val="solid"/>
                    </a:lnR>
                    <a:lnT w="38100" cmpd="sng">
                      <a:solidFill>
                        <a:schemeClr val="tx1"/>
                      </a:solidFill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35851"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mpd="sng">
                      <a:solidFill>
                        <a:schemeClr val="tx1"/>
                      </a:solidFill>
                      <a:prstDash val="soli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И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К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Т</a:t>
                      </a:r>
                    </a:p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chemeClr val="bg1"/>
                          </a:solidFill>
                        </a:rPr>
                        <a:t>С</a:t>
                      </a:r>
                      <a:endParaRPr lang="ru-RU" sz="3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mpd="sng">
                      <a:solidFill>
                        <a:schemeClr val="tx1"/>
                      </a:solidFill>
                      <a:prstDash val="soli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2132712" y="1285860"/>
            <a:ext cx="223024" cy="25056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348712" y="1285860"/>
            <a:ext cx="223024" cy="25056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90430" y="2260072"/>
            <a:ext cx="223024" cy="250560"/>
          </a:xfrm>
          <a:prstGeom prst="rect">
            <a:avLst/>
          </a:prstGeom>
          <a:solidFill>
            <a:srgbClr val="0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706430" y="2260072"/>
            <a:ext cx="223024" cy="25056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2260072"/>
            <a:ext cx="223024" cy="250560"/>
          </a:xfrm>
          <a:prstGeom prst="rect">
            <a:avLst/>
          </a:prstGeom>
          <a:solidFill>
            <a:srgbClr val="0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59504" y="2260072"/>
            <a:ext cx="223024" cy="25056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633174" y="2249746"/>
            <a:ext cx="223024" cy="250560"/>
          </a:xfrm>
          <a:prstGeom prst="rect">
            <a:avLst/>
          </a:prstGeom>
          <a:solidFill>
            <a:srgbClr val="0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849174" y="2249746"/>
            <a:ext cx="223024" cy="250560"/>
          </a:xfrm>
          <a:prstGeom prst="rect">
            <a:avLst/>
          </a:prstGeom>
          <a:solidFill>
            <a:srgbClr val="0066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991654" y="1285860"/>
            <a:ext cx="223024" cy="25056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214678" y="1285860"/>
            <a:ext cx="223024" cy="25056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57356" y="2714620"/>
            <a:ext cx="639643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smtClean="0"/>
              <a:t>пальма  </a:t>
            </a:r>
            <a:r>
              <a:rPr lang="ru-RU" sz="8800" dirty="0" smtClean="0"/>
              <a:t>торт</a:t>
            </a:r>
            <a:endParaRPr lang="ru-RU" sz="8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001156" cy="785818"/>
          </a:xfrm>
        </p:spPr>
        <p:txBody>
          <a:bodyPr>
            <a:normAutofit/>
          </a:bodyPr>
          <a:lstStyle/>
          <a:p>
            <a:r>
              <a:rPr lang="ru-RU" b="1" dirty="0" smtClean="0"/>
              <a:t>Ребус</a:t>
            </a:r>
            <a:endParaRPr lang="ru-RU" b="1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3964777" y="3321843"/>
            <a:ext cx="114300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4607719" y="3321843"/>
            <a:ext cx="114300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6607983" y="3321843"/>
            <a:ext cx="114300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 l="12037" t="11765" r="6113" b="8823"/>
          <a:stretch>
            <a:fillRect/>
          </a:stretch>
        </p:blipFill>
        <p:spPr bwMode="auto">
          <a:xfrm>
            <a:off x="2143108" y="928670"/>
            <a:ext cx="485778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Прямая соединительная линия 8"/>
          <p:cNvCxnSpPr/>
          <p:nvPr/>
        </p:nvCxnSpPr>
        <p:spPr>
          <a:xfrm rot="5400000">
            <a:off x="7108049" y="3321843"/>
            <a:ext cx="114300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b="1" dirty="0" smtClean="0"/>
              <a:t>Какие звуки обозначаем буквой Л л («эль</a:t>
            </a:r>
            <a:r>
              <a:rPr lang="ru-RU" b="1" i="1" dirty="0" smtClean="0"/>
              <a:t>»)</a:t>
            </a:r>
            <a:r>
              <a:rPr lang="ru-RU" b="1" dirty="0" smtClean="0"/>
              <a:t>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1285860"/>
            <a:ext cx="15716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[л]</a:t>
            </a:r>
            <a:endParaRPr lang="ru-RU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2285992"/>
            <a:ext cx="612000" cy="6120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57818" y="2071678"/>
            <a:ext cx="13573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006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/>
                <a:cs typeface="Calibri"/>
              </a:rPr>
              <a:t>[л']</a:t>
            </a:r>
            <a:endParaRPr lang="ru-RU" sz="5400" b="1" spc="50" dirty="0">
              <a:ln w="11430"/>
              <a:solidFill>
                <a:srgbClr val="0066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1428736"/>
            <a:ext cx="612000" cy="6120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858016" y="1785926"/>
            <a:ext cx="612000" cy="612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1714480" y="785794"/>
            <a:ext cx="2860852" cy="294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5851</TotalTime>
  <Words>703</Words>
  <Application>Microsoft Office PowerPoint</Application>
  <PresentationFormat>Экран (4:3)</PresentationFormat>
  <Paragraphs>269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Урок обучения грамоте по УМК «Школа России»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Ребус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</dc:creator>
  <cp:lastModifiedBy>к</cp:lastModifiedBy>
  <cp:revision>586</cp:revision>
  <dcterms:created xsi:type="dcterms:W3CDTF">2018-09-15T15:04:53Z</dcterms:created>
  <dcterms:modified xsi:type="dcterms:W3CDTF">2018-10-21T07:38:47Z</dcterms:modified>
</cp:coreProperties>
</file>