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3" r:id="rId4"/>
    <p:sldId id="262" r:id="rId5"/>
    <p:sldId id="261" r:id="rId6"/>
    <p:sldId id="260" r:id="rId7"/>
    <p:sldId id="259" r:id="rId8"/>
    <p:sldId id="258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1" autoAdjust="0"/>
    <p:restoredTop sz="94660"/>
  </p:normalViewPr>
  <p:slideViewPr>
    <p:cSldViewPr>
      <p:cViewPr>
        <p:scale>
          <a:sx n="76" d="100"/>
          <a:sy n="76" d="100"/>
        </p:scale>
        <p:origin x="-1182" y="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E79968-CB10-4EE3-8380-F69391DD1DF3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E623E-B862-485F-9E5D-6783BA35CE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450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E623E-B862-485F-9E5D-6783BA35CED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0FF5C225-8AC5-48B5-872F-0EECF91A8627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349852C-2BA9-4105-AD56-4D29D81FE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0FF5C225-8AC5-48B5-872F-0EECF91A8627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9852C-2BA9-4105-AD56-4D29D81FE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0FF5C225-8AC5-48B5-872F-0EECF91A8627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349852C-2BA9-4105-AD56-4D29D81FE47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FF5C225-8AC5-48B5-872F-0EECF91A8627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349852C-2BA9-4105-AD56-4D29D81FE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0FF5C225-8AC5-48B5-872F-0EECF91A8627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349852C-2BA9-4105-AD56-4D29D81FE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5C225-8AC5-48B5-872F-0EECF91A8627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9852C-2BA9-4105-AD56-4D29D81FE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0FF5C225-8AC5-48B5-872F-0EECF91A8627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349852C-2BA9-4105-AD56-4D29D81FE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0FF5C225-8AC5-48B5-872F-0EECF91A8627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349852C-2BA9-4105-AD56-4D29D81FE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0FF5C225-8AC5-48B5-872F-0EECF91A8627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349852C-2BA9-4105-AD56-4D29D81FE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5C225-8AC5-48B5-872F-0EECF91A8627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9852C-2BA9-4105-AD56-4D29D81FE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5C225-8AC5-48B5-872F-0EECF91A8627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49852C-2BA9-4105-AD56-4D29D81FE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0FF5C225-8AC5-48B5-872F-0EECF91A8627}" type="datetimeFigureOut">
              <a:rPr lang="ru-RU" smtClean="0"/>
              <a:pPr/>
              <a:t>28.11.2015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349852C-2BA9-4105-AD56-4D29D81FE4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8034" y="188640"/>
            <a:ext cx="8229945" cy="1885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dalus" pitchFamily="18" charset="-78"/>
              </a:rPr>
              <a:t>«</a:t>
            </a:r>
            <a:r>
              <a:rPr lang="en-US" sz="60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metist " panose="02000503020000020003" pitchFamily="2" charset="0"/>
                <a:cs typeface="Andalus" pitchFamily="18" charset="-78"/>
              </a:rPr>
              <a:t>In search of treasure</a:t>
            </a:r>
            <a:r>
              <a:rPr lang="ru-RU" sz="66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dalus" pitchFamily="18" charset="-78"/>
              </a:rPr>
              <a:t>»</a:t>
            </a:r>
          </a:p>
          <a:p>
            <a:pPr algn="ctr"/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dalus" pitchFamily="18" charset="-78"/>
              </a:rPr>
              <a:t>(В поисках сокровищ)</a:t>
            </a:r>
            <a:endParaRPr lang="ru-RU" sz="4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ndalus" pitchFamily="18" charset="-78"/>
            </a:endParaRPr>
          </a:p>
          <a:p>
            <a:pPr algn="ctr"/>
            <a:endParaRPr lang="ru-RU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3425726" y="2708920"/>
            <a:ext cx="57182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Внеклассное мероприятие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по английскому языку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для 6-7 классов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Подготовила: </a:t>
            </a:r>
            <a:r>
              <a:rPr lang="ru-RU" sz="2400" dirty="0" smtClean="0">
                <a:solidFill>
                  <a:schemeClr val="bg1"/>
                </a:solidFill>
              </a:rPr>
              <a:t>учительница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английского языка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ГУО «Средняя школа №33 г. Могилева»</a:t>
            </a:r>
            <a:endParaRPr lang="ru-RU" sz="2400" dirty="0" smtClean="0">
              <a:solidFill>
                <a:schemeClr val="bg1"/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Дорошенко </a:t>
            </a:r>
            <a:r>
              <a:rPr lang="ru-RU" sz="2400" b="1" dirty="0" smtClean="0">
                <a:solidFill>
                  <a:schemeClr val="bg1"/>
                </a:solidFill>
              </a:rPr>
              <a:t>Елена Н</a:t>
            </a:r>
            <a:r>
              <a:rPr lang="ru-RU" sz="2400" b="1" dirty="0" smtClean="0">
                <a:solidFill>
                  <a:schemeClr val="bg1"/>
                </a:solidFill>
              </a:rPr>
              <a:t>иколаевна</a:t>
            </a:r>
            <a:endParaRPr lang="ru-RU" sz="2400" b="1" dirty="0" smtClean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25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916832"/>
            <a:ext cx="3278138" cy="4608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300739" y="116632"/>
            <a:ext cx="609680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Andalus" pitchFamily="18" charset="-78"/>
              </a:rPr>
              <a:t>«</a:t>
            </a: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ndalus" pitchFamily="18" charset="-78"/>
                <a:ea typeface="Calibri" pitchFamily="34" charset="0"/>
                <a:cs typeface="Andalus" pitchFamily="18" charset="-78"/>
              </a:rPr>
              <a:t>Who wants to be a millionaire?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Andalus" pitchFamily="18" charset="-78"/>
              </a:rPr>
              <a:t>»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latin typeface="Arial" pitchFamily="34" charset="0"/>
              <a:cs typeface="Andalus" pitchFamily="18" charset="-78"/>
            </a:endParaRPr>
          </a:p>
        </p:txBody>
      </p:sp>
      <p:sp>
        <p:nvSpPr>
          <p:cNvPr id="19" name="AutoShape 4"/>
          <p:cNvSpPr>
            <a:spLocks noChangeArrowheads="1"/>
          </p:cNvSpPr>
          <p:nvPr/>
        </p:nvSpPr>
        <p:spPr bwMode="auto">
          <a:xfrm>
            <a:off x="228600" y="4164017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0" name="AutoShape 5"/>
          <p:cNvSpPr>
            <a:spLocks noChangeArrowheads="1"/>
          </p:cNvSpPr>
          <p:nvPr/>
        </p:nvSpPr>
        <p:spPr bwMode="auto">
          <a:xfrm>
            <a:off x="4648200" y="4164017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1" name="AutoShape 6"/>
          <p:cNvSpPr>
            <a:spLocks noChangeArrowheads="1"/>
          </p:cNvSpPr>
          <p:nvPr/>
        </p:nvSpPr>
        <p:spPr bwMode="auto">
          <a:xfrm>
            <a:off x="228600" y="5230817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2" name="AutoShape 7"/>
          <p:cNvSpPr>
            <a:spLocks noChangeArrowheads="1"/>
          </p:cNvSpPr>
          <p:nvPr/>
        </p:nvSpPr>
        <p:spPr bwMode="auto">
          <a:xfrm>
            <a:off x="4648200" y="5230817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3" name="Line 8"/>
          <p:cNvSpPr>
            <a:spLocks noChangeShapeType="1"/>
          </p:cNvSpPr>
          <p:nvPr/>
        </p:nvSpPr>
        <p:spPr bwMode="auto">
          <a:xfrm flipH="1">
            <a:off x="28575" y="4621217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Line 9"/>
          <p:cNvSpPr>
            <a:spLocks noChangeShapeType="1"/>
          </p:cNvSpPr>
          <p:nvPr/>
        </p:nvSpPr>
        <p:spPr bwMode="auto">
          <a:xfrm flipH="1">
            <a:off x="38100" y="5688017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Line 10"/>
          <p:cNvSpPr>
            <a:spLocks noChangeShapeType="1"/>
          </p:cNvSpPr>
          <p:nvPr/>
        </p:nvSpPr>
        <p:spPr bwMode="auto">
          <a:xfrm flipH="1">
            <a:off x="4467225" y="5688017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" name="Line 11"/>
          <p:cNvSpPr>
            <a:spLocks noChangeShapeType="1"/>
          </p:cNvSpPr>
          <p:nvPr/>
        </p:nvSpPr>
        <p:spPr bwMode="auto">
          <a:xfrm flipH="1">
            <a:off x="4448175" y="4621217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Line 12"/>
          <p:cNvSpPr>
            <a:spLocks noChangeShapeType="1"/>
          </p:cNvSpPr>
          <p:nvPr/>
        </p:nvSpPr>
        <p:spPr bwMode="auto">
          <a:xfrm flipH="1">
            <a:off x="8899525" y="4621217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Line 13"/>
          <p:cNvSpPr>
            <a:spLocks noChangeShapeType="1"/>
          </p:cNvSpPr>
          <p:nvPr/>
        </p:nvSpPr>
        <p:spPr bwMode="auto">
          <a:xfrm flipH="1">
            <a:off x="8902700" y="5688017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AutoShape 5"/>
          <p:cNvSpPr>
            <a:spLocks noChangeArrowheads="1"/>
          </p:cNvSpPr>
          <p:nvPr/>
        </p:nvSpPr>
        <p:spPr bwMode="auto">
          <a:xfrm>
            <a:off x="4687888" y="4143380"/>
            <a:ext cx="4267200" cy="914400"/>
          </a:xfrm>
          <a:prstGeom prst="flowChartPreparation">
            <a:avLst/>
          </a:prstGeom>
          <a:solidFill>
            <a:schemeClr val="tx1">
              <a:alpha val="49000"/>
            </a:schemeClr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649288" y="4392617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  <a:latin typeface="Comic Sans MS" pitchFamily="66" charset="0"/>
              </a:rPr>
              <a:t>A: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31" name="Text Box 15"/>
          <p:cNvSpPr txBox="1">
            <a:spLocks noChangeArrowheads="1"/>
          </p:cNvSpPr>
          <p:nvPr/>
        </p:nvSpPr>
        <p:spPr bwMode="auto">
          <a:xfrm>
            <a:off x="533400" y="5459417"/>
            <a:ext cx="671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C:</a:t>
            </a:r>
            <a:endParaRPr lang="en-US" sz="240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5054600" y="4364042"/>
            <a:ext cx="663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B: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33" name="Text Box 17"/>
          <p:cNvSpPr txBox="1">
            <a:spLocks noChangeArrowheads="1"/>
          </p:cNvSpPr>
          <p:nvPr/>
        </p:nvSpPr>
        <p:spPr bwMode="auto">
          <a:xfrm>
            <a:off x="4938713" y="5451480"/>
            <a:ext cx="939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D</a:t>
            </a:r>
            <a:r>
              <a:rPr lang="ru-RU" sz="2400" b="1" dirty="0" smtClean="0">
                <a:solidFill>
                  <a:srgbClr val="FFCC00"/>
                </a:solidFill>
              </a:rPr>
              <a:t>: </a:t>
            </a:r>
            <a:r>
              <a:rPr lang="ru-RU" sz="2400" dirty="0" smtClean="0">
                <a:latin typeface="Times New Roman" pitchFamily="18" charset="0"/>
              </a:rPr>
              <a:t> 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34" name="Прямоугольник 92"/>
          <p:cNvSpPr>
            <a:spLocks noChangeArrowheads="1"/>
          </p:cNvSpPr>
          <p:nvPr/>
        </p:nvSpPr>
        <p:spPr bwMode="auto">
          <a:xfrm>
            <a:off x="1128713" y="4230692"/>
            <a:ext cx="30051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000">
                <a:solidFill>
                  <a:srgbClr val="FFCC00"/>
                </a:solidFill>
                <a:latin typeface="Comic Sans MS" pitchFamily="66" charset="0"/>
              </a:rPr>
              <a:t>Moscow</a:t>
            </a:r>
            <a:endParaRPr lang="ru-RU" sz="4000">
              <a:latin typeface="Times New Roman" pitchFamily="18" charset="0"/>
            </a:endParaRPr>
          </a:p>
        </p:txBody>
      </p:sp>
      <p:sp>
        <p:nvSpPr>
          <p:cNvPr id="35" name="Прямоугольник 92"/>
          <p:cNvSpPr>
            <a:spLocks noChangeArrowheads="1"/>
          </p:cNvSpPr>
          <p:nvPr/>
        </p:nvSpPr>
        <p:spPr bwMode="auto">
          <a:xfrm>
            <a:off x="1141413" y="5372105"/>
            <a:ext cx="2538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000">
                <a:solidFill>
                  <a:srgbClr val="FFCC00"/>
                </a:solidFill>
                <a:latin typeface="Comic Sans MS" pitchFamily="66" charset="0"/>
              </a:rPr>
              <a:t>Paris</a:t>
            </a:r>
            <a:endParaRPr lang="ru-RU" sz="4000">
              <a:latin typeface="Times New Roman" pitchFamily="18" charset="0"/>
            </a:endParaRPr>
          </a:p>
        </p:txBody>
      </p:sp>
      <p:sp>
        <p:nvSpPr>
          <p:cNvPr id="36" name="Прямоугольник 92"/>
          <p:cNvSpPr>
            <a:spLocks noChangeArrowheads="1"/>
          </p:cNvSpPr>
          <p:nvPr/>
        </p:nvSpPr>
        <p:spPr bwMode="auto">
          <a:xfrm>
            <a:off x="5688013" y="4268792"/>
            <a:ext cx="2538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000">
                <a:solidFill>
                  <a:srgbClr val="FFCC00"/>
                </a:solidFill>
                <a:latin typeface="Comic Sans MS" pitchFamily="66" charset="0"/>
              </a:rPr>
              <a:t>London</a:t>
            </a:r>
            <a:endParaRPr lang="ru-RU" sz="4000">
              <a:latin typeface="Times New Roman" pitchFamily="18" charset="0"/>
            </a:endParaRPr>
          </a:p>
        </p:txBody>
      </p:sp>
      <p:sp>
        <p:nvSpPr>
          <p:cNvPr id="37" name="Прямоугольник 92"/>
          <p:cNvSpPr>
            <a:spLocks noChangeArrowheads="1"/>
          </p:cNvSpPr>
          <p:nvPr/>
        </p:nvSpPr>
        <p:spPr bwMode="auto">
          <a:xfrm>
            <a:off x="5408613" y="5338767"/>
            <a:ext cx="3111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000">
                <a:solidFill>
                  <a:srgbClr val="FFCC00"/>
                </a:solidFill>
                <a:latin typeface="Comic Sans MS" pitchFamily="66" charset="0"/>
              </a:rPr>
              <a:t>New-York</a:t>
            </a:r>
            <a:endParaRPr lang="ru-RU" sz="4000">
              <a:latin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07117" y="2118035"/>
            <a:ext cx="68840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1. The capital of Great Britain is:</a:t>
            </a:r>
            <a:endParaRPr lang="ru-RU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099" y="107800"/>
            <a:ext cx="2151710" cy="345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/>
      <p:bldP spid="35" grpId="0"/>
      <p:bldP spid="3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4907" y="774363"/>
            <a:ext cx="670761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2. When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</a:rPr>
              <a:t> does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the UK celebrate</a:t>
            </a:r>
          </a:p>
          <a:p>
            <a:pPr algn="ctr"/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 Halloween? </a:t>
            </a:r>
            <a:endParaRPr lang="ru-RU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2286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46482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286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46482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285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H="1">
            <a:off x="381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 flipH="1">
            <a:off x="4467225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H="1">
            <a:off x="44481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H="1">
            <a:off x="889952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>
            <a:off x="89027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auto">
          <a:xfrm>
            <a:off x="4687888" y="3571876"/>
            <a:ext cx="4267200" cy="914400"/>
          </a:xfrm>
          <a:prstGeom prst="flowChartPreparation">
            <a:avLst/>
          </a:prstGeom>
          <a:solidFill>
            <a:schemeClr val="tx1">
              <a:alpha val="49000"/>
            </a:schemeClr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649288" y="3821113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  <a:latin typeface="Comic Sans MS" pitchFamily="66" charset="0"/>
              </a:rPr>
              <a:t>A: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533400" y="4887913"/>
            <a:ext cx="671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C:</a:t>
            </a:r>
            <a:endParaRPr lang="en-US" sz="240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5054600" y="3792538"/>
            <a:ext cx="663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B: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4938713" y="4879976"/>
            <a:ext cx="939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D:</a:t>
            </a:r>
            <a:r>
              <a:rPr lang="ru-RU" sz="2400" b="1" dirty="0" smtClean="0">
                <a:solidFill>
                  <a:srgbClr val="FFCC00"/>
                </a:solidFill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 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19" name="Прямоугольник 92"/>
          <p:cNvSpPr>
            <a:spLocks noChangeArrowheads="1"/>
          </p:cNvSpPr>
          <p:nvPr/>
        </p:nvSpPr>
        <p:spPr bwMode="auto">
          <a:xfrm>
            <a:off x="1128713" y="3772919"/>
            <a:ext cx="30051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3200" dirty="0" smtClean="0">
                <a:solidFill>
                  <a:srgbClr val="FFCC00"/>
                </a:solidFill>
                <a:latin typeface="Comic Sans MS" pitchFamily="66" charset="0"/>
              </a:rPr>
              <a:t>31 </a:t>
            </a:r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of October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20" name="Прямоугольник 92"/>
          <p:cNvSpPr>
            <a:spLocks noChangeArrowheads="1"/>
          </p:cNvSpPr>
          <p:nvPr/>
        </p:nvSpPr>
        <p:spPr bwMode="auto">
          <a:xfrm>
            <a:off x="928662" y="4800601"/>
            <a:ext cx="3214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31</a:t>
            </a:r>
            <a:r>
              <a:rPr lang="ru-RU" sz="3200" dirty="0" smtClean="0">
                <a:solidFill>
                  <a:srgbClr val="FFCC00"/>
                </a:solidFill>
                <a:latin typeface="Comic Sans MS" pitchFamily="66" charset="0"/>
              </a:rPr>
              <a:t> </a:t>
            </a:r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of November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21" name="Прямоугольник 92"/>
          <p:cNvSpPr>
            <a:spLocks noChangeArrowheads="1"/>
          </p:cNvSpPr>
          <p:nvPr/>
        </p:nvSpPr>
        <p:spPr bwMode="auto">
          <a:xfrm>
            <a:off x="5429256" y="3714752"/>
            <a:ext cx="33575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27</a:t>
            </a:r>
            <a:r>
              <a:rPr lang="ru-RU" sz="3200" dirty="0" smtClean="0">
                <a:solidFill>
                  <a:srgbClr val="FFCC00"/>
                </a:solidFill>
                <a:latin typeface="Comic Sans MS" pitchFamily="66" charset="0"/>
              </a:rPr>
              <a:t> </a:t>
            </a:r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of November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22" name="Прямоугольник 92"/>
          <p:cNvSpPr>
            <a:spLocks noChangeArrowheads="1"/>
          </p:cNvSpPr>
          <p:nvPr/>
        </p:nvSpPr>
        <p:spPr bwMode="auto">
          <a:xfrm>
            <a:off x="5408613" y="4844489"/>
            <a:ext cx="3111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27</a:t>
            </a:r>
            <a:r>
              <a:rPr lang="ru-RU" sz="3200" dirty="0" smtClean="0">
                <a:solidFill>
                  <a:srgbClr val="FFCC00"/>
                </a:solidFill>
                <a:latin typeface="Comic Sans MS" pitchFamily="66" charset="0"/>
              </a:rPr>
              <a:t> of </a:t>
            </a:r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October</a:t>
            </a:r>
            <a:endParaRPr lang="ru-RU" sz="3200" dirty="0" smtClean="0">
              <a:solidFill>
                <a:srgbClr val="FFCC00"/>
              </a:solidFill>
              <a:latin typeface="Comic Sans MS" pitchFamily="66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099" y="107800"/>
            <a:ext cx="2151710" cy="345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1149395" y="1225139"/>
            <a:ext cx="770246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</a:rPr>
              <a:t>3. Where do men wear skirts (kilts)? </a:t>
            </a:r>
            <a:endParaRPr lang="ru-RU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4" name="AutoShape 4"/>
          <p:cNvSpPr>
            <a:spLocks noChangeArrowheads="1"/>
          </p:cNvSpPr>
          <p:nvPr/>
        </p:nvSpPr>
        <p:spPr bwMode="auto">
          <a:xfrm>
            <a:off x="2286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5" name="AutoShape 5"/>
          <p:cNvSpPr>
            <a:spLocks noChangeArrowheads="1"/>
          </p:cNvSpPr>
          <p:nvPr/>
        </p:nvSpPr>
        <p:spPr bwMode="auto">
          <a:xfrm>
            <a:off x="46482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6" name="AutoShape 6"/>
          <p:cNvSpPr>
            <a:spLocks noChangeArrowheads="1"/>
          </p:cNvSpPr>
          <p:nvPr/>
        </p:nvSpPr>
        <p:spPr bwMode="auto">
          <a:xfrm>
            <a:off x="2286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7" name="AutoShape 7"/>
          <p:cNvSpPr>
            <a:spLocks noChangeArrowheads="1"/>
          </p:cNvSpPr>
          <p:nvPr/>
        </p:nvSpPr>
        <p:spPr bwMode="auto">
          <a:xfrm>
            <a:off x="46482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8" name="Line 8"/>
          <p:cNvSpPr>
            <a:spLocks noChangeShapeType="1"/>
          </p:cNvSpPr>
          <p:nvPr/>
        </p:nvSpPr>
        <p:spPr bwMode="auto">
          <a:xfrm flipH="1">
            <a:off x="285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Line 9"/>
          <p:cNvSpPr>
            <a:spLocks noChangeShapeType="1"/>
          </p:cNvSpPr>
          <p:nvPr/>
        </p:nvSpPr>
        <p:spPr bwMode="auto">
          <a:xfrm flipH="1">
            <a:off x="381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" name="Line 10"/>
          <p:cNvSpPr>
            <a:spLocks noChangeShapeType="1"/>
          </p:cNvSpPr>
          <p:nvPr/>
        </p:nvSpPr>
        <p:spPr bwMode="auto">
          <a:xfrm flipH="1">
            <a:off x="4467225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Line 11"/>
          <p:cNvSpPr>
            <a:spLocks noChangeShapeType="1"/>
          </p:cNvSpPr>
          <p:nvPr/>
        </p:nvSpPr>
        <p:spPr bwMode="auto">
          <a:xfrm flipH="1">
            <a:off x="44481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Line 12"/>
          <p:cNvSpPr>
            <a:spLocks noChangeShapeType="1"/>
          </p:cNvSpPr>
          <p:nvPr/>
        </p:nvSpPr>
        <p:spPr bwMode="auto">
          <a:xfrm flipH="1">
            <a:off x="889952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" name="Line 13"/>
          <p:cNvSpPr>
            <a:spLocks noChangeShapeType="1"/>
          </p:cNvSpPr>
          <p:nvPr/>
        </p:nvSpPr>
        <p:spPr bwMode="auto">
          <a:xfrm flipH="1">
            <a:off x="89027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" name="AutoShape 5"/>
          <p:cNvSpPr>
            <a:spLocks noChangeArrowheads="1"/>
          </p:cNvSpPr>
          <p:nvPr/>
        </p:nvSpPr>
        <p:spPr bwMode="auto">
          <a:xfrm>
            <a:off x="4687888" y="3571876"/>
            <a:ext cx="4267200" cy="914400"/>
          </a:xfrm>
          <a:prstGeom prst="flowChartPreparation">
            <a:avLst/>
          </a:prstGeom>
          <a:solidFill>
            <a:schemeClr val="tx1">
              <a:alpha val="49000"/>
            </a:schemeClr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649288" y="3821113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  <a:latin typeface="Comic Sans MS" pitchFamily="66" charset="0"/>
              </a:rPr>
              <a:t>A: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533400" y="4887913"/>
            <a:ext cx="671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C:</a:t>
            </a:r>
            <a:endParaRPr lang="en-US" sz="240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5054600" y="3792538"/>
            <a:ext cx="663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B: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38" name="Text Box 17"/>
          <p:cNvSpPr txBox="1">
            <a:spLocks noChangeArrowheads="1"/>
          </p:cNvSpPr>
          <p:nvPr/>
        </p:nvSpPr>
        <p:spPr bwMode="auto">
          <a:xfrm>
            <a:off x="4938713" y="4879976"/>
            <a:ext cx="939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D:</a:t>
            </a:r>
            <a:r>
              <a:rPr lang="ru-RU" sz="2400" b="1" dirty="0" smtClean="0">
                <a:solidFill>
                  <a:srgbClr val="FFCC00"/>
                </a:solidFill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 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39" name="Прямоугольник 92"/>
          <p:cNvSpPr>
            <a:spLocks noChangeArrowheads="1"/>
          </p:cNvSpPr>
          <p:nvPr/>
        </p:nvSpPr>
        <p:spPr bwMode="auto">
          <a:xfrm>
            <a:off x="714348" y="3714752"/>
            <a:ext cx="30051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America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40" name="Прямоугольник 92"/>
          <p:cNvSpPr>
            <a:spLocks noChangeArrowheads="1"/>
          </p:cNvSpPr>
          <p:nvPr/>
        </p:nvSpPr>
        <p:spPr bwMode="auto">
          <a:xfrm>
            <a:off x="214282" y="4800601"/>
            <a:ext cx="3214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Italy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41" name="Прямоугольник 92"/>
          <p:cNvSpPr>
            <a:spLocks noChangeArrowheads="1"/>
          </p:cNvSpPr>
          <p:nvPr/>
        </p:nvSpPr>
        <p:spPr bwMode="auto">
          <a:xfrm>
            <a:off x="5000628" y="3701481"/>
            <a:ext cx="33575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Scotland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42" name="Прямоугольник 92"/>
          <p:cNvSpPr>
            <a:spLocks noChangeArrowheads="1"/>
          </p:cNvSpPr>
          <p:nvPr/>
        </p:nvSpPr>
        <p:spPr bwMode="auto">
          <a:xfrm>
            <a:off x="4929190" y="4786322"/>
            <a:ext cx="3111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Russia</a:t>
            </a:r>
            <a:endParaRPr lang="ru-RU" sz="3200" dirty="0" smtClean="0">
              <a:solidFill>
                <a:srgbClr val="FFCC00"/>
              </a:solidFill>
              <a:latin typeface="Comic Sans MS" pitchFamily="66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799"/>
            <a:ext cx="2151710" cy="345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357422" y="642918"/>
            <a:ext cx="468269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4.</a:t>
            </a:r>
            <a:r>
              <a:rPr kumimoji="0" lang="en-US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Ничего уютней нет,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dalus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Чем моя квартира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ndalus" pitchFamily="18" charset="-78"/>
              </a:rPr>
              <a:t>…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dalus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Всё уютно и привычно,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dalus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На стене картина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ndalus" pitchFamily="18" charset="-78"/>
              </a:rPr>
              <a:t>…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dalus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Чтобы время знать я мог,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dalus" pitchFamily="18" charset="-7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Есть часы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большие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ndalus" pitchFamily="18" charset="-78"/>
              </a:rPr>
              <a:t>…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ndalus" pitchFamily="18" charset="-78"/>
            </a:endParaRPr>
          </a:p>
        </p:txBody>
      </p:sp>
      <p:sp>
        <p:nvSpPr>
          <p:cNvPr id="19" name="AutoShape 4"/>
          <p:cNvSpPr>
            <a:spLocks noChangeArrowheads="1"/>
          </p:cNvSpPr>
          <p:nvPr/>
        </p:nvSpPr>
        <p:spPr bwMode="auto">
          <a:xfrm>
            <a:off x="228600" y="3876692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0" name="AutoShape 5"/>
          <p:cNvSpPr>
            <a:spLocks noChangeArrowheads="1"/>
          </p:cNvSpPr>
          <p:nvPr/>
        </p:nvSpPr>
        <p:spPr bwMode="auto">
          <a:xfrm>
            <a:off x="4648200" y="3876692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1" name="AutoShape 6"/>
          <p:cNvSpPr>
            <a:spLocks noChangeArrowheads="1"/>
          </p:cNvSpPr>
          <p:nvPr/>
        </p:nvSpPr>
        <p:spPr bwMode="auto">
          <a:xfrm>
            <a:off x="228600" y="4943492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solidFill>
                <a:srgbClr val="FFC000"/>
              </a:solidFill>
              <a:latin typeface="Times New Roman" pitchFamily="18" charset="0"/>
            </a:endParaRPr>
          </a:p>
        </p:txBody>
      </p:sp>
      <p:sp>
        <p:nvSpPr>
          <p:cNvPr id="22" name="AutoShape 7"/>
          <p:cNvSpPr>
            <a:spLocks noChangeArrowheads="1"/>
          </p:cNvSpPr>
          <p:nvPr/>
        </p:nvSpPr>
        <p:spPr bwMode="auto">
          <a:xfrm>
            <a:off x="4648200" y="4943492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3" name="Line 8"/>
          <p:cNvSpPr>
            <a:spLocks noChangeShapeType="1"/>
          </p:cNvSpPr>
          <p:nvPr/>
        </p:nvSpPr>
        <p:spPr bwMode="auto">
          <a:xfrm flipH="1">
            <a:off x="28575" y="4333892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Line 9"/>
          <p:cNvSpPr>
            <a:spLocks noChangeShapeType="1"/>
          </p:cNvSpPr>
          <p:nvPr/>
        </p:nvSpPr>
        <p:spPr bwMode="auto">
          <a:xfrm flipH="1">
            <a:off x="38100" y="5400692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Line 10"/>
          <p:cNvSpPr>
            <a:spLocks noChangeShapeType="1"/>
          </p:cNvSpPr>
          <p:nvPr/>
        </p:nvSpPr>
        <p:spPr bwMode="auto">
          <a:xfrm flipH="1">
            <a:off x="4467225" y="5400692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" name="Line 11"/>
          <p:cNvSpPr>
            <a:spLocks noChangeShapeType="1"/>
          </p:cNvSpPr>
          <p:nvPr/>
        </p:nvSpPr>
        <p:spPr bwMode="auto">
          <a:xfrm flipH="1">
            <a:off x="4448175" y="4333892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Line 12"/>
          <p:cNvSpPr>
            <a:spLocks noChangeShapeType="1"/>
          </p:cNvSpPr>
          <p:nvPr/>
        </p:nvSpPr>
        <p:spPr bwMode="auto">
          <a:xfrm flipH="1">
            <a:off x="8899525" y="4333892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Line 13"/>
          <p:cNvSpPr>
            <a:spLocks noChangeShapeType="1"/>
          </p:cNvSpPr>
          <p:nvPr/>
        </p:nvSpPr>
        <p:spPr bwMode="auto">
          <a:xfrm flipH="1">
            <a:off x="8902700" y="5400692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AutoShape 5"/>
          <p:cNvSpPr>
            <a:spLocks noChangeArrowheads="1"/>
          </p:cNvSpPr>
          <p:nvPr/>
        </p:nvSpPr>
        <p:spPr bwMode="auto">
          <a:xfrm>
            <a:off x="4687888" y="3856055"/>
            <a:ext cx="4267200" cy="914400"/>
          </a:xfrm>
          <a:prstGeom prst="flowChartPreparation">
            <a:avLst/>
          </a:prstGeom>
          <a:solidFill>
            <a:schemeClr val="tx1">
              <a:alpha val="49000"/>
            </a:schemeClr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649288" y="4105292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  <a:latin typeface="Comic Sans MS" pitchFamily="66" charset="0"/>
              </a:rPr>
              <a:t>A: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31" name="Text Box 15"/>
          <p:cNvSpPr txBox="1">
            <a:spLocks noChangeArrowheads="1"/>
          </p:cNvSpPr>
          <p:nvPr/>
        </p:nvSpPr>
        <p:spPr bwMode="auto">
          <a:xfrm>
            <a:off x="533400" y="5172092"/>
            <a:ext cx="671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C:</a:t>
            </a:r>
            <a:endParaRPr lang="en-US" sz="240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5054600" y="4076717"/>
            <a:ext cx="663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B: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33" name="Text Box 17"/>
          <p:cNvSpPr txBox="1">
            <a:spLocks noChangeArrowheads="1"/>
          </p:cNvSpPr>
          <p:nvPr/>
        </p:nvSpPr>
        <p:spPr bwMode="auto">
          <a:xfrm>
            <a:off x="4938713" y="5164155"/>
            <a:ext cx="939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D:</a:t>
            </a:r>
            <a:r>
              <a:rPr lang="ru-RU" sz="2400" b="1" dirty="0" smtClean="0">
                <a:solidFill>
                  <a:srgbClr val="FFCC00"/>
                </a:solidFill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 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34" name="Прямоугольник 92"/>
          <p:cNvSpPr>
            <a:spLocks noChangeArrowheads="1"/>
          </p:cNvSpPr>
          <p:nvPr/>
        </p:nvSpPr>
        <p:spPr bwMode="auto">
          <a:xfrm>
            <a:off x="1066797" y="4048788"/>
            <a:ext cx="30051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400" dirty="0" smtClean="0">
                <a:solidFill>
                  <a:srgbClr val="FFC000"/>
                </a:solidFill>
              </a:rPr>
              <a:t>haus, cartina, </a:t>
            </a:r>
            <a:r>
              <a:rPr lang="ru-RU" sz="2400" dirty="0" err="1" smtClean="0">
                <a:solidFill>
                  <a:srgbClr val="FFC000"/>
                </a:solidFill>
              </a:rPr>
              <a:t>klock</a:t>
            </a:r>
            <a:endParaRPr lang="ru-RU" sz="2400" dirty="0">
              <a:solidFill>
                <a:srgbClr val="FFC000"/>
              </a:solidFill>
              <a:latin typeface="Times New Roman" pitchFamily="18" charset="0"/>
            </a:endParaRPr>
          </a:p>
        </p:txBody>
      </p:sp>
      <p:sp>
        <p:nvSpPr>
          <p:cNvPr id="35" name="Прямоугольник 92"/>
          <p:cNvSpPr>
            <a:spLocks noChangeArrowheads="1"/>
          </p:cNvSpPr>
          <p:nvPr/>
        </p:nvSpPr>
        <p:spPr bwMode="auto">
          <a:xfrm>
            <a:off x="714348" y="5120358"/>
            <a:ext cx="32147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dirty="0" smtClean="0">
                <a:solidFill>
                  <a:srgbClr val="FFC000"/>
                </a:solidFill>
              </a:rPr>
              <a:t>f</a:t>
            </a:r>
            <a:r>
              <a:rPr lang="ru-RU" sz="2400" dirty="0" smtClean="0">
                <a:solidFill>
                  <a:srgbClr val="FFC000"/>
                </a:solidFill>
              </a:rPr>
              <a:t>lat, picture, clock</a:t>
            </a:r>
            <a:endParaRPr lang="ru-RU" sz="2400" dirty="0">
              <a:solidFill>
                <a:srgbClr val="FFC000"/>
              </a:solidFill>
              <a:latin typeface="Times New Roman" pitchFamily="18" charset="0"/>
            </a:endParaRPr>
          </a:p>
        </p:txBody>
      </p:sp>
      <p:sp>
        <p:nvSpPr>
          <p:cNvPr id="36" name="Прямоугольник 92"/>
          <p:cNvSpPr>
            <a:spLocks noChangeArrowheads="1"/>
          </p:cNvSpPr>
          <p:nvPr/>
        </p:nvSpPr>
        <p:spPr bwMode="auto">
          <a:xfrm>
            <a:off x="5143504" y="4048788"/>
            <a:ext cx="33575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2400" dirty="0" smtClean="0">
                <a:solidFill>
                  <a:srgbClr val="FFC000"/>
                </a:solidFill>
              </a:rPr>
              <a:t>flat, picture, clok</a:t>
            </a:r>
            <a:endParaRPr lang="ru-RU" sz="2400" dirty="0">
              <a:solidFill>
                <a:srgbClr val="FFC000"/>
              </a:solidFill>
              <a:latin typeface="Times New Roman" pitchFamily="18" charset="0"/>
            </a:endParaRPr>
          </a:p>
        </p:txBody>
      </p:sp>
      <p:sp>
        <p:nvSpPr>
          <p:cNvPr id="37" name="Прямоугольник 92"/>
          <p:cNvSpPr>
            <a:spLocks noChangeArrowheads="1"/>
          </p:cNvSpPr>
          <p:nvPr/>
        </p:nvSpPr>
        <p:spPr bwMode="auto">
          <a:xfrm>
            <a:off x="5246714" y="5120358"/>
            <a:ext cx="3111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2800" dirty="0" smtClean="0">
                <a:solidFill>
                  <a:srgbClr val="FFC000"/>
                </a:solidFill>
              </a:rPr>
              <a:t>f</a:t>
            </a:r>
            <a:r>
              <a:rPr lang="ru-RU" sz="2800" dirty="0" smtClean="0">
                <a:solidFill>
                  <a:srgbClr val="FFC000"/>
                </a:solidFill>
              </a:rPr>
              <a:t>let, pictur, klok</a:t>
            </a:r>
            <a:endParaRPr lang="ru-RU" sz="2800" dirty="0" smtClean="0">
              <a:solidFill>
                <a:srgbClr val="FFC000"/>
              </a:solidFill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559"/>
            <a:ext cx="2295665" cy="29970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/>
      <p:bldP spid="35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2286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46482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286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46482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flipH="1">
            <a:off x="285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>
            <a:off x="381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4467225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 flipH="1">
            <a:off x="44481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 flipH="1">
            <a:off x="889952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H="1">
            <a:off x="89027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4687888" y="3571876"/>
            <a:ext cx="4267200" cy="914400"/>
          </a:xfrm>
          <a:prstGeom prst="flowChartPreparation">
            <a:avLst/>
          </a:prstGeom>
          <a:solidFill>
            <a:schemeClr val="tx1">
              <a:alpha val="49000"/>
            </a:schemeClr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49288" y="3821113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  <a:latin typeface="Comic Sans MS" pitchFamily="66" charset="0"/>
              </a:rPr>
              <a:t>A: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694694" y="4486276"/>
            <a:ext cx="671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   C</a:t>
            </a:r>
            <a:r>
              <a:rPr lang="en-US" sz="2400" b="1" dirty="0">
                <a:solidFill>
                  <a:srgbClr val="FFCC00"/>
                </a:solidFill>
              </a:rPr>
              <a:t>: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5054600" y="3792538"/>
            <a:ext cx="663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B: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4938713" y="4879976"/>
            <a:ext cx="939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D:</a:t>
            </a:r>
            <a:r>
              <a:rPr lang="ru-RU" sz="2400" b="1" dirty="0" smtClean="0">
                <a:solidFill>
                  <a:srgbClr val="FFCC00"/>
                </a:solidFill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 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17" name="Прямоугольник 92"/>
          <p:cNvSpPr>
            <a:spLocks noChangeArrowheads="1"/>
          </p:cNvSpPr>
          <p:nvPr/>
        </p:nvSpPr>
        <p:spPr bwMode="auto">
          <a:xfrm>
            <a:off x="428596" y="3643314"/>
            <a:ext cx="30051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4000" dirty="0" smtClean="0">
                <a:solidFill>
                  <a:srgbClr val="FFFF00"/>
                </a:solidFill>
              </a:rPr>
              <a:t>India</a:t>
            </a:r>
            <a:endParaRPr lang="ru-RU" sz="4000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8" name="Прямоугольник 92"/>
          <p:cNvSpPr>
            <a:spLocks noChangeArrowheads="1"/>
          </p:cNvSpPr>
          <p:nvPr/>
        </p:nvSpPr>
        <p:spPr bwMode="auto">
          <a:xfrm>
            <a:off x="428596" y="4800601"/>
            <a:ext cx="3214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Ukraine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19" name="Прямоугольник 92"/>
          <p:cNvSpPr>
            <a:spLocks noChangeArrowheads="1"/>
          </p:cNvSpPr>
          <p:nvPr/>
        </p:nvSpPr>
        <p:spPr bwMode="auto">
          <a:xfrm>
            <a:off x="5000628" y="3701481"/>
            <a:ext cx="33575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Australia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20" name="Прямоугольник 92"/>
          <p:cNvSpPr>
            <a:spLocks noChangeArrowheads="1"/>
          </p:cNvSpPr>
          <p:nvPr/>
        </p:nvSpPr>
        <p:spPr bwMode="auto">
          <a:xfrm>
            <a:off x="4929190" y="4786322"/>
            <a:ext cx="3111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Canada</a:t>
            </a:r>
            <a:endParaRPr lang="ru-RU" sz="3200" dirty="0" smtClean="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965829" y="1065854"/>
            <a:ext cx="698925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cs typeface="Andalus" pitchFamily="18" charset="-78"/>
              </a:rPr>
              <a:t>5. Where can you see a kangaroo?</a:t>
            </a:r>
            <a:endParaRPr lang="ru-RU" sz="4400" b="1" dirty="0">
              <a:solidFill>
                <a:schemeClr val="accent2">
                  <a:lumMod val="50000"/>
                </a:schemeClr>
              </a:solidFill>
              <a:cs typeface="Andalus" pitchFamily="18" charset="-78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099" y="107800"/>
            <a:ext cx="2151710" cy="345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2286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46482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286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46482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flipH="1">
            <a:off x="285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>
            <a:off x="381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4467225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 flipH="1">
            <a:off x="44481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 flipH="1">
            <a:off x="889952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H="1">
            <a:off x="89027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4687888" y="3571876"/>
            <a:ext cx="4267200" cy="914400"/>
          </a:xfrm>
          <a:prstGeom prst="flowChartPreparation">
            <a:avLst/>
          </a:prstGeom>
          <a:solidFill>
            <a:schemeClr val="tx1">
              <a:alpha val="49000"/>
            </a:schemeClr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49288" y="3821113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  <a:latin typeface="Comic Sans MS" pitchFamily="66" charset="0"/>
              </a:rPr>
              <a:t>A: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774925" y="4465201"/>
            <a:ext cx="671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   C</a:t>
            </a:r>
            <a:r>
              <a:rPr lang="en-US" sz="2400" b="1" dirty="0">
                <a:solidFill>
                  <a:srgbClr val="FFCC00"/>
                </a:solidFill>
              </a:rPr>
              <a:t>: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5054600" y="3792538"/>
            <a:ext cx="663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B: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4938713" y="4879976"/>
            <a:ext cx="939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D:</a:t>
            </a:r>
            <a:r>
              <a:rPr lang="ru-RU" sz="2400" b="1" dirty="0" smtClean="0">
                <a:solidFill>
                  <a:srgbClr val="FFCC00"/>
                </a:solidFill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 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17" name="Прямоугольник 92"/>
          <p:cNvSpPr>
            <a:spLocks noChangeArrowheads="1"/>
          </p:cNvSpPr>
          <p:nvPr/>
        </p:nvSpPr>
        <p:spPr bwMode="auto">
          <a:xfrm>
            <a:off x="852483" y="3714752"/>
            <a:ext cx="30051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Halloween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18" name="Прямоугольник 92"/>
          <p:cNvSpPr>
            <a:spLocks noChangeArrowheads="1"/>
          </p:cNvSpPr>
          <p:nvPr/>
        </p:nvSpPr>
        <p:spPr bwMode="auto">
          <a:xfrm>
            <a:off x="642910" y="4800601"/>
            <a:ext cx="3214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Christmas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19" name="Прямоугольник 92"/>
          <p:cNvSpPr>
            <a:spLocks noChangeArrowheads="1"/>
          </p:cNvSpPr>
          <p:nvPr/>
        </p:nvSpPr>
        <p:spPr bwMode="auto">
          <a:xfrm>
            <a:off x="5000628" y="3701481"/>
            <a:ext cx="33575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Birthday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20" name="Прямоугольник 92"/>
          <p:cNvSpPr>
            <a:spLocks noChangeArrowheads="1"/>
          </p:cNvSpPr>
          <p:nvPr/>
        </p:nvSpPr>
        <p:spPr bwMode="auto">
          <a:xfrm>
            <a:off x="4929190" y="4786322"/>
            <a:ext cx="3111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Easter</a:t>
            </a:r>
            <a:endParaRPr lang="ru-RU" sz="3200" dirty="0" smtClean="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055456" y="1584741"/>
            <a:ext cx="70984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chemeClr val="accent2">
                    <a:lumMod val="50000"/>
                  </a:schemeClr>
                </a:solidFill>
                <a:cs typeface="Andalus" pitchFamily="18" charset="-78"/>
              </a:rPr>
              <a:t>6. Bunny is a symbol of:</a:t>
            </a:r>
            <a:endParaRPr lang="ru-RU" sz="4800" b="1" dirty="0">
              <a:solidFill>
                <a:schemeClr val="accent2">
                  <a:lumMod val="50000"/>
                </a:schemeClr>
              </a:solidFill>
              <a:cs typeface="Andalus" pitchFamily="18" charset="-78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7" y="107800"/>
            <a:ext cx="2151710" cy="345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2286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46482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286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46482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flipH="1">
            <a:off x="285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>
            <a:off x="381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4467225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 flipH="1">
            <a:off x="44481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 flipH="1">
            <a:off x="889952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H="1">
            <a:off x="89027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4687888" y="3571876"/>
            <a:ext cx="4267200" cy="914400"/>
          </a:xfrm>
          <a:prstGeom prst="flowChartPreparation">
            <a:avLst/>
          </a:prstGeom>
          <a:solidFill>
            <a:schemeClr val="tx1">
              <a:alpha val="49000"/>
            </a:schemeClr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49288" y="3821113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  <a:latin typeface="Comic Sans MS" pitchFamily="66" charset="0"/>
              </a:rPr>
              <a:t>A: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1115999" y="4569619"/>
            <a:ext cx="671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   C: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5054600" y="3792538"/>
            <a:ext cx="663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B: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4938713" y="4879976"/>
            <a:ext cx="939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D:</a:t>
            </a:r>
            <a:r>
              <a:rPr lang="ru-RU" sz="2400" b="1" dirty="0" smtClean="0">
                <a:solidFill>
                  <a:srgbClr val="FFCC00"/>
                </a:solidFill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 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17" name="Прямоугольник 92"/>
          <p:cNvSpPr>
            <a:spLocks noChangeArrowheads="1"/>
          </p:cNvSpPr>
          <p:nvPr/>
        </p:nvSpPr>
        <p:spPr bwMode="auto">
          <a:xfrm>
            <a:off x="852483" y="3714752"/>
            <a:ext cx="30051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yesterday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18" name="Прямоугольник 92"/>
          <p:cNvSpPr>
            <a:spLocks noChangeArrowheads="1"/>
          </p:cNvSpPr>
          <p:nvPr/>
        </p:nvSpPr>
        <p:spPr bwMode="auto">
          <a:xfrm>
            <a:off x="571472" y="4800601"/>
            <a:ext cx="3214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week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19" name="Прямоугольник 92"/>
          <p:cNvSpPr>
            <a:spLocks noChangeArrowheads="1"/>
          </p:cNvSpPr>
          <p:nvPr/>
        </p:nvSpPr>
        <p:spPr bwMode="auto">
          <a:xfrm>
            <a:off x="5000628" y="3701481"/>
            <a:ext cx="33575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museums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20" name="Прямоугольник 92"/>
          <p:cNvSpPr>
            <a:spLocks noChangeArrowheads="1"/>
          </p:cNvSpPr>
          <p:nvPr/>
        </p:nvSpPr>
        <p:spPr bwMode="auto">
          <a:xfrm>
            <a:off x="5175276" y="4786322"/>
            <a:ext cx="3111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computer</a:t>
            </a:r>
            <a:endParaRPr lang="ru-RU" sz="3200" dirty="0" smtClean="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305065" y="959029"/>
            <a:ext cx="7499069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7. Fill in the missing word. </a:t>
            </a:r>
            <a:endParaRPr kumimoji="0" lang="en-US" sz="36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ndalus" pitchFamily="18" charset="-78"/>
              <a:ea typeface="Calibri" pitchFamily="34" charset="0"/>
              <a:cs typeface="Andalus" pitchFamily="18" charset="-78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There are a lot of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Calibri"/>
                <a:ea typeface="Calibri" pitchFamily="34" charset="0"/>
                <a:cs typeface="Andalus" pitchFamily="18" charset="-78"/>
              </a:rPr>
              <a:t>…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Andalus" pitchFamily="18" charset="-78"/>
              </a:rPr>
              <a:t> in Saint-Petersburg.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Arial" pitchFamily="34" charset="0"/>
              <a:cs typeface="Andalus" pitchFamily="18" charset="-78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4" y="107800"/>
            <a:ext cx="2151710" cy="345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704142" y="1186749"/>
            <a:ext cx="821506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4800" b="1" dirty="0" smtClean="0">
                <a:solidFill>
                  <a:schemeClr val="accent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. 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Andalus" pitchFamily="18" charset="-78"/>
              </a:rPr>
              <a:t>Traditional English houses </a:t>
            </a:r>
          </a:p>
          <a:p>
            <a:pPr algn="ctr" eaLnBrk="0" hangingPunct="0"/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Andalus" pitchFamily="18" charset="-78"/>
              </a:rPr>
              <a:t>usually have…</a:t>
            </a:r>
            <a:endParaRPr lang="ru-RU" sz="36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Andalus" pitchFamily="18" charset="-78"/>
            </a:endParaRPr>
          </a:p>
        </p:txBody>
      </p:sp>
      <p:sp>
        <p:nvSpPr>
          <p:cNvPr id="23" name="AutoShape 4"/>
          <p:cNvSpPr>
            <a:spLocks noChangeArrowheads="1"/>
          </p:cNvSpPr>
          <p:nvPr/>
        </p:nvSpPr>
        <p:spPr bwMode="auto">
          <a:xfrm>
            <a:off x="215900" y="3660776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4" name="AutoShape 5"/>
          <p:cNvSpPr>
            <a:spLocks noChangeArrowheads="1"/>
          </p:cNvSpPr>
          <p:nvPr/>
        </p:nvSpPr>
        <p:spPr bwMode="auto">
          <a:xfrm>
            <a:off x="4648200" y="3663951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5" name="AutoShape 6"/>
          <p:cNvSpPr>
            <a:spLocks noChangeArrowheads="1"/>
          </p:cNvSpPr>
          <p:nvPr/>
        </p:nvSpPr>
        <p:spPr bwMode="auto">
          <a:xfrm>
            <a:off x="228600" y="4730751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6" name="AutoShape 7"/>
          <p:cNvSpPr>
            <a:spLocks noChangeArrowheads="1"/>
          </p:cNvSpPr>
          <p:nvPr/>
        </p:nvSpPr>
        <p:spPr bwMode="auto">
          <a:xfrm>
            <a:off x="4648200" y="4730751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27" name="Line 8"/>
          <p:cNvSpPr>
            <a:spLocks noChangeShapeType="1"/>
          </p:cNvSpPr>
          <p:nvPr/>
        </p:nvSpPr>
        <p:spPr bwMode="auto">
          <a:xfrm flipH="1">
            <a:off x="28575" y="4121151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Line 9"/>
          <p:cNvSpPr>
            <a:spLocks noChangeShapeType="1"/>
          </p:cNvSpPr>
          <p:nvPr/>
        </p:nvSpPr>
        <p:spPr bwMode="auto">
          <a:xfrm flipH="1">
            <a:off x="38100" y="5187951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 flipH="1">
            <a:off x="4467225" y="5187951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 flipH="1">
            <a:off x="4448175" y="4121151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 flipH="1">
            <a:off x="8899525" y="4121151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 flipH="1">
            <a:off x="8902700" y="5187951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" name="AutoShape 5"/>
          <p:cNvSpPr>
            <a:spLocks noChangeArrowheads="1"/>
          </p:cNvSpPr>
          <p:nvPr/>
        </p:nvSpPr>
        <p:spPr bwMode="auto">
          <a:xfrm>
            <a:off x="4687888" y="3643314"/>
            <a:ext cx="4267200" cy="914400"/>
          </a:xfrm>
          <a:prstGeom prst="flowChartPreparation">
            <a:avLst/>
          </a:prstGeom>
          <a:solidFill>
            <a:schemeClr val="tx1">
              <a:alpha val="49000"/>
            </a:schemeClr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34" name="Text Box 14"/>
          <p:cNvSpPr txBox="1">
            <a:spLocks noChangeArrowheads="1"/>
          </p:cNvSpPr>
          <p:nvPr/>
        </p:nvSpPr>
        <p:spPr bwMode="auto">
          <a:xfrm>
            <a:off x="649288" y="3892551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  <a:latin typeface="Comic Sans MS" pitchFamily="66" charset="0"/>
              </a:rPr>
              <a:t>A: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35" name="Text Box 15"/>
          <p:cNvSpPr txBox="1">
            <a:spLocks noChangeArrowheads="1"/>
          </p:cNvSpPr>
          <p:nvPr/>
        </p:nvSpPr>
        <p:spPr bwMode="auto">
          <a:xfrm>
            <a:off x="533400" y="4959351"/>
            <a:ext cx="671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C:</a:t>
            </a:r>
            <a:endParaRPr lang="en-US" sz="240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36" name="Text Box 16"/>
          <p:cNvSpPr txBox="1">
            <a:spLocks noChangeArrowheads="1"/>
          </p:cNvSpPr>
          <p:nvPr/>
        </p:nvSpPr>
        <p:spPr bwMode="auto">
          <a:xfrm>
            <a:off x="5054600" y="3863976"/>
            <a:ext cx="663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B: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auto">
          <a:xfrm>
            <a:off x="4938713" y="4951414"/>
            <a:ext cx="939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D</a:t>
            </a:r>
            <a:r>
              <a:rPr lang="ru-RU" sz="2400" b="1">
                <a:solidFill>
                  <a:srgbClr val="FFCC00"/>
                </a:solidFill>
              </a:rPr>
              <a:t>. </a:t>
            </a:r>
            <a:r>
              <a:rPr lang="ru-RU" sz="2400">
                <a:latin typeface="Times New Roman" pitchFamily="18" charset="0"/>
              </a:rPr>
              <a:t> </a:t>
            </a:r>
            <a:endParaRPr lang="en-US" sz="240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38" name="Прямоугольник 92"/>
          <p:cNvSpPr>
            <a:spLocks noChangeArrowheads="1"/>
          </p:cNvSpPr>
          <p:nvPr/>
        </p:nvSpPr>
        <p:spPr bwMode="auto">
          <a:xfrm>
            <a:off x="1128713" y="3730626"/>
            <a:ext cx="30051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000">
                <a:solidFill>
                  <a:srgbClr val="FFCC00"/>
                </a:solidFill>
                <a:latin typeface="Comic Sans MS" pitchFamily="66" charset="0"/>
              </a:rPr>
              <a:t>1 floor</a:t>
            </a:r>
            <a:endParaRPr lang="ru-RU" sz="4000">
              <a:latin typeface="Times New Roman" pitchFamily="18" charset="0"/>
            </a:endParaRPr>
          </a:p>
        </p:txBody>
      </p:sp>
      <p:sp>
        <p:nvSpPr>
          <p:cNvPr id="39" name="Прямоугольник 92"/>
          <p:cNvSpPr>
            <a:spLocks noChangeArrowheads="1"/>
          </p:cNvSpPr>
          <p:nvPr/>
        </p:nvSpPr>
        <p:spPr bwMode="auto">
          <a:xfrm>
            <a:off x="1141413" y="4872039"/>
            <a:ext cx="2538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000">
                <a:solidFill>
                  <a:srgbClr val="FFCC00"/>
                </a:solidFill>
                <a:latin typeface="Comic Sans MS" pitchFamily="66" charset="0"/>
              </a:rPr>
              <a:t>3 floors</a:t>
            </a:r>
            <a:endParaRPr lang="ru-RU" sz="4000">
              <a:latin typeface="Times New Roman" pitchFamily="18" charset="0"/>
            </a:endParaRPr>
          </a:p>
        </p:txBody>
      </p:sp>
      <p:sp>
        <p:nvSpPr>
          <p:cNvPr id="40" name="Прямоугольник 92"/>
          <p:cNvSpPr>
            <a:spLocks noChangeArrowheads="1"/>
          </p:cNvSpPr>
          <p:nvPr/>
        </p:nvSpPr>
        <p:spPr bwMode="auto">
          <a:xfrm>
            <a:off x="5688013" y="3768726"/>
            <a:ext cx="25384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000">
                <a:solidFill>
                  <a:srgbClr val="FFCC00"/>
                </a:solidFill>
                <a:latin typeface="Comic Sans MS" pitchFamily="66" charset="0"/>
              </a:rPr>
              <a:t>2 floors</a:t>
            </a:r>
            <a:endParaRPr lang="ru-RU" sz="4000">
              <a:latin typeface="Times New Roman" pitchFamily="18" charset="0"/>
            </a:endParaRPr>
          </a:p>
        </p:txBody>
      </p:sp>
      <p:sp>
        <p:nvSpPr>
          <p:cNvPr id="41" name="Прямоугольник 92"/>
          <p:cNvSpPr>
            <a:spLocks noChangeArrowheads="1"/>
          </p:cNvSpPr>
          <p:nvPr/>
        </p:nvSpPr>
        <p:spPr bwMode="auto">
          <a:xfrm>
            <a:off x="5408613" y="4838701"/>
            <a:ext cx="3111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4000">
                <a:solidFill>
                  <a:srgbClr val="FFCC00"/>
                </a:solidFill>
                <a:latin typeface="Comic Sans MS" pitchFamily="66" charset="0"/>
              </a:rPr>
              <a:t>4 floors</a:t>
            </a:r>
            <a:endParaRPr lang="ru-RU" sz="4000">
              <a:latin typeface="Times New Roman" pitchFamily="18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099" y="107800"/>
            <a:ext cx="2151710" cy="345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8" grpId="0"/>
      <p:bldP spid="39" grpId="0"/>
      <p:bldP spid="40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2286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46482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286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46482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flipH="1">
            <a:off x="285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>
            <a:off x="381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4467225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 flipH="1">
            <a:off x="44481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 flipH="1">
            <a:off x="889952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H="1">
            <a:off x="89027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4687888" y="3571876"/>
            <a:ext cx="4267200" cy="914400"/>
          </a:xfrm>
          <a:prstGeom prst="flowChartPreparation">
            <a:avLst/>
          </a:prstGeom>
          <a:solidFill>
            <a:schemeClr val="tx1">
              <a:alpha val="49000"/>
            </a:schemeClr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49288" y="3821113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  <a:latin typeface="Comic Sans MS" pitchFamily="66" charset="0"/>
              </a:rPr>
              <a:t>A: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1009734" y="4506913"/>
            <a:ext cx="671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   C</a:t>
            </a:r>
            <a:r>
              <a:rPr lang="en-US" sz="2400" b="1" dirty="0">
                <a:solidFill>
                  <a:srgbClr val="FFCC00"/>
                </a:solidFill>
              </a:rPr>
              <a:t>: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5054600" y="3792538"/>
            <a:ext cx="663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B: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4938713" y="4879976"/>
            <a:ext cx="939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D:</a:t>
            </a:r>
            <a:r>
              <a:rPr lang="ru-RU" sz="2400" b="1" dirty="0" smtClean="0">
                <a:solidFill>
                  <a:srgbClr val="FFCC00"/>
                </a:solidFill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 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17" name="Прямоугольник 92"/>
          <p:cNvSpPr>
            <a:spLocks noChangeArrowheads="1"/>
          </p:cNvSpPr>
          <p:nvPr/>
        </p:nvSpPr>
        <p:spPr bwMode="auto">
          <a:xfrm>
            <a:off x="852483" y="3714752"/>
            <a:ext cx="30051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football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18" name="Прямоугольник 92"/>
          <p:cNvSpPr>
            <a:spLocks noChangeArrowheads="1"/>
          </p:cNvSpPr>
          <p:nvPr/>
        </p:nvSpPr>
        <p:spPr bwMode="auto">
          <a:xfrm>
            <a:off x="642910" y="4800601"/>
            <a:ext cx="3214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tennis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19" name="Прямоугольник 92"/>
          <p:cNvSpPr>
            <a:spLocks noChangeArrowheads="1"/>
          </p:cNvSpPr>
          <p:nvPr/>
        </p:nvSpPr>
        <p:spPr bwMode="auto">
          <a:xfrm>
            <a:off x="5000628" y="3701481"/>
            <a:ext cx="33575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baseball</a:t>
            </a:r>
            <a:endParaRPr lang="ru-RU" sz="3200" dirty="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92"/>
          <p:cNvSpPr>
            <a:spLocks noChangeArrowheads="1"/>
          </p:cNvSpPr>
          <p:nvPr/>
        </p:nvSpPr>
        <p:spPr bwMode="auto">
          <a:xfrm>
            <a:off x="4929190" y="4786322"/>
            <a:ext cx="3111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hockey</a:t>
            </a:r>
            <a:endParaRPr lang="ru-RU" sz="3200" dirty="0" smtClean="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993876" y="1157101"/>
            <a:ext cx="68802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9. The Wimbledon Championship 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is </a:t>
            </a: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the oldest ... tournament in the world.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099" y="107800"/>
            <a:ext cx="2151710" cy="345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2286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4648200" y="35925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286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5" name="AutoShape 7"/>
          <p:cNvSpPr>
            <a:spLocks noChangeArrowheads="1"/>
          </p:cNvSpPr>
          <p:nvPr/>
        </p:nvSpPr>
        <p:spPr bwMode="auto">
          <a:xfrm>
            <a:off x="4648200" y="4659313"/>
            <a:ext cx="4267200" cy="914400"/>
          </a:xfrm>
          <a:prstGeom prst="flowChartPreparation">
            <a:avLst/>
          </a:prstGeom>
          <a:solidFill>
            <a:schemeClr val="tx1"/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flipH="1">
            <a:off x="285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>
            <a:off x="381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>
            <a:off x="4467225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 flipH="1">
            <a:off x="444817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 flipH="1">
            <a:off x="8899525" y="40497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 flipH="1">
            <a:off x="8902700" y="5116513"/>
            <a:ext cx="228600" cy="0"/>
          </a:xfrm>
          <a:prstGeom prst="line">
            <a:avLst/>
          </a:prstGeom>
          <a:noFill/>
          <a:ln w="57150">
            <a:solidFill>
              <a:srgbClr val="3399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4687888" y="3571876"/>
            <a:ext cx="4267200" cy="914400"/>
          </a:xfrm>
          <a:prstGeom prst="flowChartPreparation">
            <a:avLst/>
          </a:prstGeom>
          <a:solidFill>
            <a:schemeClr val="tx1">
              <a:alpha val="49000"/>
            </a:schemeClr>
          </a:solidFill>
          <a:ln w="57150">
            <a:solidFill>
              <a:srgbClr val="33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ru-RU" sz="2400">
              <a:latin typeface="Times New Roman" pitchFamily="18" charset="0"/>
            </a:endParaRPr>
          </a:p>
        </p:txBody>
      </p:sp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649288" y="3821113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  <a:latin typeface="Comic Sans MS" pitchFamily="66" charset="0"/>
              </a:rPr>
              <a:t>A: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932149" y="4506913"/>
            <a:ext cx="671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   C</a:t>
            </a:r>
            <a:r>
              <a:rPr lang="en-US" sz="2400" b="1" dirty="0">
                <a:solidFill>
                  <a:srgbClr val="FFCC00"/>
                </a:solidFill>
              </a:rPr>
              <a:t>: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5054600" y="3792538"/>
            <a:ext cx="663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>
                <a:solidFill>
                  <a:srgbClr val="FFCC00"/>
                </a:solidFill>
              </a:rPr>
              <a:t>B:</a:t>
            </a:r>
            <a:endParaRPr lang="en-US" sz="200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16" name="Text Box 17"/>
          <p:cNvSpPr txBox="1">
            <a:spLocks noChangeArrowheads="1"/>
          </p:cNvSpPr>
          <p:nvPr/>
        </p:nvSpPr>
        <p:spPr bwMode="auto">
          <a:xfrm>
            <a:off x="4938713" y="4879976"/>
            <a:ext cx="939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1" dirty="0" smtClean="0">
                <a:solidFill>
                  <a:srgbClr val="FFCC00"/>
                </a:solidFill>
              </a:rPr>
              <a:t>D:</a:t>
            </a:r>
            <a:r>
              <a:rPr lang="ru-RU" sz="2400" b="1" dirty="0" smtClean="0">
                <a:solidFill>
                  <a:srgbClr val="FFCC00"/>
                </a:solidFill>
              </a:rPr>
              <a:t> </a:t>
            </a:r>
            <a:r>
              <a:rPr lang="ru-RU" sz="2400" dirty="0" smtClean="0">
                <a:latin typeface="Times New Roman" pitchFamily="18" charset="0"/>
              </a:rPr>
              <a:t> </a:t>
            </a:r>
            <a:endParaRPr lang="en-US" sz="2400" dirty="0">
              <a:solidFill>
                <a:srgbClr val="FFCC00"/>
              </a:solidFill>
              <a:latin typeface="Times New Roman" pitchFamily="18" charset="0"/>
            </a:endParaRPr>
          </a:p>
        </p:txBody>
      </p:sp>
      <p:sp>
        <p:nvSpPr>
          <p:cNvPr id="17" name="Прямоугольник 92"/>
          <p:cNvSpPr>
            <a:spLocks noChangeArrowheads="1"/>
          </p:cNvSpPr>
          <p:nvPr/>
        </p:nvSpPr>
        <p:spPr bwMode="auto">
          <a:xfrm>
            <a:off x="852483" y="3714752"/>
            <a:ext cx="30051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5 years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18" name="Прямоугольник 92"/>
          <p:cNvSpPr>
            <a:spLocks noChangeArrowheads="1"/>
          </p:cNvSpPr>
          <p:nvPr/>
        </p:nvSpPr>
        <p:spPr bwMode="auto">
          <a:xfrm>
            <a:off x="642910" y="4800601"/>
            <a:ext cx="3214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7 years</a:t>
            </a:r>
            <a:endParaRPr lang="ru-RU" sz="3200" dirty="0">
              <a:latin typeface="Times New Roman" pitchFamily="18" charset="0"/>
            </a:endParaRPr>
          </a:p>
        </p:txBody>
      </p:sp>
      <p:sp>
        <p:nvSpPr>
          <p:cNvPr id="19" name="Прямоугольник 92"/>
          <p:cNvSpPr>
            <a:spLocks noChangeArrowheads="1"/>
          </p:cNvSpPr>
          <p:nvPr/>
        </p:nvSpPr>
        <p:spPr bwMode="auto">
          <a:xfrm>
            <a:off x="5000628" y="3701481"/>
            <a:ext cx="335758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6 years</a:t>
            </a:r>
            <a:endParaRPr lang="ru-RU" sz="3200" dirty="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20" name="Прямоугольник 92"/>
          <p:cNvSpPr>
            <a:spLocks noChangeArrowheads="1"/>
          </p:cNvSpPr>
          <p:nvPr/>
        </p:nvSpPr>
        <p:spPr bwMode="auto">
          <a:xfrm>
            <a:off x="4929190" y="4786322"/>
            <a:ext cx="31115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rgbClr val="FFCC00"/>
                </a:solidFill>
                <a:latin typeface="Comic Sans MS" pitchFamily="66" charset="0"/>
              </a:rPr>
              <a:t>  8 years</a:t>
            </a:r>
            <a:endParaRPr lang="ru-RU" sz="3200" dirty="0" smtClean="0">
              <a:solidFill>
                <a:srgbClr val="FFCC00"/>
              </a:solidFill>
              <a:latin typeface="Comic Sans MS" pitchFamily="66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636200" y="1052736"/>
            <a:ext cx="72633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10. At what age do children in the UK usually go to school?</a:t>
            </a:r>
            <a:endParaRPr lang="ru-RU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099" y="107800"/>
            <a:ext cx="2151710" cy="3456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728640" y="270831"/>
            <a:ext cx="76867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Are you a pirate or a captain?</a:t>
            </a:r>
            <a:endParaRPr lang="ru-RU" sz="4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82615" y="1022412"/>
            <a:ext cx="4189385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 strong and brave;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 a bit lazy;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 afraid of sharks;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 a bit bossy;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 good at languages;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 good at geography;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can swim 200 metres;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can make a model ship;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can read a map;</a:t>
            </a:r>
          </a:p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prefer the beach to </a:t>
            </a:r>
          </a:p>
          <a:p>
            <a:pPr marL="51435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mountains.</a:t>
            </a:r>
            <a:endParaRPr lang="en-US" sz="2800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283968" y="2420888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2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can climb a rope;</a:t>
            </a:r>
            <a:endParaRPr lang="ru-RU" sz="2400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2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like studying stars;</a:t>
            </a:r>
            <a:endParaRPr lang="ru-RU" sz="2400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2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like fish;</a:t>
            </a:r>
            <a:endParaRPr lang="ru-RU" sz="2400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2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like watching pirate films;</a:t>
            </a:r>
            <a:endParaRPr lang="ru-RU" sz="2400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2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like adventure stories;</a:t>
            </a:r>
            <a:endParaRPr lang="ru-RU" sz="2400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2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’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 got a pet parrot;</a:t>
            </a:r>
            <a:endParaRPr lang="ru-RU" sz="2400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2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’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 got a compass;</a:t>
            </a:r>
            <a:endParaRPr lang="ru-RU" sz="2400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2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’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 got a map of the world;</a:t>
            </a:r>
            <a:endParaRPr lang="ru-RU" sz="2400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2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’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 got a pirate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ea typeface="Calibri" pitchFamily="34" charset="0"/>
                <a:cs typeface="Times New Roman" pitchFamily="18" charset="0"/>
              </a:rPr>
              <a:t>’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 sword;</a:t>
            </a:r>
            <a:endParaRPr lang="ru-RU" sz="2400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12"/>
            </a:pP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 prefer boats to buses or          planes;</a:t>
            </a:r>
            <a:endParaRPr lang="ru-RU" sz="2400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834" y="-80863"/>
            <a:ext cx="2267744" cy="3950208"/>
          </a:xfrm>
          <a:prstGeom prst="rect">
            <a:avLst/>
          </a:prstGeom>
          <a:effectLst>
            <a:outerShdw dist="50800" dir="5400000" sx="104000" sy="104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75655" y="908720"/>
            <a:ext cx="6800451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i="1" dirty="0" smtClean="0">
                <a:solidFill>
                  <a:schemeClr val="accent2">
                    <a:lumMod val="50000"/>
                  </a:schemeClr>
                </a:solidFill>
              </a:rPr>
              <a:t>Thank you for </a:t>
            </a:r>
            <a:r>
              <a:rPr lang="en-US" sz="6600" b="1" i="1" dirty="0" smtClean="0">
                <a:solidFill>
                  <a:schemeClr val="accent2">
                    <a:lumMod val="50000"/>
                  </a:schemeClr>
                </a:solidFill>
              </a:rPr>
              <a:t>your</a:t>
            </a:r>
          </a:p>
          <a:p>
            <a:pPr algn="ctr"/>
            <a:r>
              <a:rPr lang="en-US" sz="6600" b="1" i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6600" b="1" i="1" dirty="0" smtClean="0">
                <a:solidFill>
                  <a:schemeClr val="accent2">
                    <a:lumMod val="50000"/>
                  </a:schemeClr>
                </a:solidFill>
              </a:rPr>
              <a:t>attention</a:t>
            </a:r>
            <a:r>
              <a:rPr lang="ru-RU" sz="6600" b="1" i="1" dirty="0" smtClean="0">
                <a:solidFill>
                  <a:schemeClr val="accent2">
                    <a:lumMod val="50000"/>
                  </a:schemeClr>
                </a:solidFill>
              </a:rPr>
              <a:t>!!!</a:t>
            </a:r>
            <a:endParaRPr lang="ru-RU" sz="6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733" y="3429000"/>
            <a:ext cx="2664296" cy="23079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219</TotalTime>
  <Words>472</Words>
  <Application>Microsoft Office PowerPoint</Application>
  <PresentationFormat>Экран (4:3)</PresentationFormat>
  <Paragraphs>133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Яркая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Katerina</dc:creator>
  <cp:lastModifiedBy>WinUser</cp:lastModifiedBy>
  <cp:revision>26</cp:revision>
  <dcterms:created xsi:type="dcterms:W3CDTF">2013-10-21T13:28:55Z</dcterms:created>
  <dcterms:modified xsi:type="dcterms:W3CDTF">2015-11-28T20:05:05Z</dcterms:modified>
</cp:coreProperties>
</file>