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handoutMasterIdLst>
    <p:handoutMasterId r:id="rId13"/>
  </p:handoutMasterIdLst>
  <p:sldIdLst>
    <p:sldId id="256" r:id="rId2"/>
    <p:sldId id="263" r:id="rId3"/>
    <p:sldId id="264" r:id="rId4"/>
    <p:sldId id="257" r:id="rId5"/>
    <p:sldId id="265" r:id="rId6"/>
    <p:sldId id="266" r:id="rId7"/>
    <p:sldId id="267" r:id="rId8"/>
    <p:sldId id="268" r:id="rId9"/>
    <p:sldId id="258" r:id="rId10"/>
    <p:sldId id="269" r:id="rId11"/>
    <p:sldId id="270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49" d="100"/>
          <a:sy n="49" d="100"/>
        </p:scale>
        <p:origin x="-103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2040" y="-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7C1B1B-7C95-4130-9A10-49298F229CF6}" type="datetimeFigureOut">
              <a:rPr lang="ru-RU" smtClean="0"/>
              <a:pPr/>
              <a:t>16.12.2018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13127F-3BA5-4686-81D4-F61C4B9CC3E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57044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CDFD4D-5098-48E2-836C-8EE9D2CA0BB9}" type="datetimeFigureOut">
              <a:rPr lang="ru-RU" smtClean="0"/>
              <a:pPr/>
              <a:t>16.12.2018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CD8688D-E192-4255-98E3-DFC412C1432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CDFD4D-5098-48E2-836C-8EE9D2CA0BB9}" type="datetimeFigureOut">
              <a:rPr lang="ru-RU" smtClean="0"/>
              <a:pPr/>
              <a:t>16.12.2018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CD8688D-E192-4255-98E3-DFC412C143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CDFD4D-5098-48E2-836C-8EE9D2CA0BB9}" type="datetimeFigureOut">
              <a:rPr lang="ru-RU" smtClean="0"/>
              <a:pPr/>
              <a:t>16.12.2018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CD8688D-E192-4255-98E3-DFC412C1432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CDFD4D-5098-48E2-836C-8EE9D2CA0BB9}" type="datetimeFigureOut">
              <a:rPr lang="ru-RU" smtClean="0"/>
              <a:pPr/>
              <a:t>16.12.2018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CD8688D-E192-4255-98E3-DFC412C143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CDFD4D-5098-48E2-836C-8EE9D2CA0BB9}" type="datetimeFigureOut">
              <a:rPr lang="ru-RU" smtClean="0"/>
              <a:pPr/>
              <a:t>16.12.2018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CD8688D-E192-4255-98E3-DFC412C143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CDFD4D-5098-48E2-836C-8EE9D2CA0BB9}" type="datetimeFigureOut">
              <a:rPr lang="ru-RU" smtClean="0"/>
              <a:pPr/>
              <a:t>16.12.2018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CD8688D-E192-4255-98E3-DFC412C143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CDFD4D-5098-48E2-836C-8EE9D2CA0BB9}" type="datetimeFigureOut">
              <a:rPr lang="ru-RU" smtClean="0"/>
              <a:pPr/>
              <a:t>16.12.2018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CD8688D-E192-4255-98E3-DFC412C1432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CDFD4D-5098-48E2-836C-8EE9D2CA0BB9}" type="datetimeFigureOut">
              <a:rPr lang="ru-RU" smtClean="0"/>
              <a:pPr/>
              <a:t>16.12.2018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CD8688D-E192-4255-98E3-DFC412C143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CDFD4D-5098-48E2-836C-8EE9D2CA0BB9}" type="datetimeFigureOut">
              <a:rPr lang="ru-RU" smtClean="0"/>
              <a:pPr/>
              <a:t>16.12.2018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CD8688D-E192-4255-98E3-DFC412C1432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CDFD4D-5098-48E2-836C-8EE9D2CA0BB9}" type="datetimeFigureOut">
              <a:rPr lang="ru-RU" smtClean="0"/>
              <a:pPr/>
              <a:t>16.12.2018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CD8688D-E192-4255-98E3-DFC412C143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CDFD4D-5098-48E2-836C-8EE9D2CA0BB9}" type="datetimeFigureOut">
              <a:rPr lang="ru-RU" smtClean="0"/>
              <a:pPr/>
              <a:t>16.12.2018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CD8688D-E192-4255-98E3-DFC412C143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3CDFD4D-5098-48E2-836C-8EE9D2CA0BB9}" type="datetimeFigureOut">
              <a:rPr lang="ru-RU" smtClean="0"/>
              <a:pPr/>
              <a:t>16.12.2018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8CD8688D-E192-4255-98E3-DFC412C1432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19200" y="359898"/>
            <a:ext cx="7696200" cy="596470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ОГАПОУ «ЮТАНОВСКИЙ АГРОМЕХАНИЧЕСКИЙ ТЕХНИКУМ ИМ. Е.П.  КОВАЛЕВСКОГО»</a:t>
            </a: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8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8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8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8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8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8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8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8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8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8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Тема урока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«ВИДЫ ИНСТРУКТАЖЕЙ ПО ТЕХНИКЕ БЕЗОПАСНОСТИ И ОХРАНЕ ТРУДА»</a:t>
            </a:r>
            <a:br>
              <a:rPr lang="ru-RU" sz="2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90600" y="685800"/>
            <a:ext cx="7696200" cy="685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u="sng" dirty="0">
                <a:solidFill>
                  <a:schemeClr val="tx1"/>
                </a:solidFill>
              </a:rPr>
              <a:t>Цели урока</a:t>
            </a:r>
            <a:r>
              <a:rPr lang="ru-RU" dirty="0"/>
              <a:t>:</a:t>
            </a:r>
          </a:p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90600" y="1600200"/>
            <a:ext cx="7696200" cy="4876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i="1" dirty="0">
                <a:solidFill>
                  <a:schemeClr val="tx1"/>
                </a:solidFill>
              </a:rPr>
              <a:t>1</a:t>
            </a:r>
            <a:r>
              <a:rPr lang="ru-RU" sz="2800" b="1" i="1" dirty="0">
                <a:solidFill>
                  <a:schemeClr val="tx1"/>
                </a:solidFill>
              </a:rPr>
              <a:t>. Образовательная:</a:t>
            </a:r>
            <a:endParaRPr lang="ru-RU" sz="2800" dirty="0">
              <a:solidFill>
                <a:schemeClr val="tx1"/>
              </a:solidFill>
            </a:endParaRPr>
          </a:p>
          <a:p>
            <a:pPr marL="342900" lvl="0" indent="-342900">
              <a:buFont typeface="Arial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сформировать у обучающихся  представление о значимости организационных основ безопасности труда;</a:t>
            </a:r>
          </a:p>
          <a:p>
            <a:pPr marL="342900" lvl="0" indent="-342900">
              <a:buFont typeface="Arial" pitchFamily="34" charset="0"/>
              <a:buChar char="•"/>
            </a:pPr>
            <a:r>
              <a:rPr lang="ru-RU" sz="2800" dirty="0" smtClean="0">
                <a:solidFill>
                  <a:schemeClr val="tx1"/>
                </a:solidFill>
              </a:rPr>
              <a:t>способствовать </a:t>
            </a:r>
            <a:r>
              <a:rPr lang="ru-RU" sz="2800" dirty="0">
                <a:solidFill>
                  <a:schemeClr val="tx1"/>
                </a:solidFill>
              </a:rPr>
              <a:t>формированию у обучающихся навыков по определению вида инструктажа;</a:t>
            </a:r>
          </a:p>
          <a:p>
            <a:pPr marL="342900" lvl="0" indent="-342900">
              <a:buFont typeface="Arial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научить обучающихся использовать полученные знания при решении различных производственных ситуаций.</a:t>
            </a:r>
          </a:p>
          <a:p>
            <a:pPr lvl="0"/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969523" y="1600200"/>
            <a:ext cx="7696200" cy="4876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200" b="1" i="1" dirty="0">
                <a:solidFill>
                  <a:schemeClr val="tx1"/>
                </a:solidFill>
              </a:rPr>
              <a:t>2. Развивающая:</a:t>
            </a:r>
            <a:endParaRPr lang="ru-RU" sz="3200" dirty="0">
              <a:solidFill>
                <a:schemeClr val="tx1"/>
              </a:solidFill>
            </a:endParaRPr>
          </a:p>
          <a:p>
            <a:pPr marL="457200" lvl="0" indent="-457200">
              <a:buFont typeface="Arial" pitchFamily="34" charset="0"/>
              <a:buChar char="•"/>
            </a:pPr>
            <a:r>
              <a:rPr lang="ru-RU" sz="3200" dirty="0">
                <a:solidFill>
                  <a:schemeClr val="tx1"/>
                </a:solidFill>
              </a:rPr>
              <a:t> развитие у обучающихся познавательного интереса;</a:t>
            </a:r>
          </a:p>
          <a:p>
            <a:pPr marL="457200" lvl="0" indent="-457200">
              <a:buFont typeface="Arial" pitchFamily="34" charset="0"/>
              <a:buChar char="•"/>
            </a:pPr>
            <a:r>
              <a:rPr lang="ru-RU" sz="3200" dirty="0">
                <a:solidFill>
                  <a:schemeClr val="tx1"/>
                </a:solidFill>
              </a:rPr>
              <a:t> развитие у обучающихся  внимания, речи и логического мышления;</a:t>
            </a:r>
          </a:p>
          <a:p>
            <a:pPr marL="457200" lvl="0" indent="-457200">
              <a:buFont typeface="Arial" pitchFamily="34" charset="0"/>
              <a:buChar char="•"/>
            </a:pPr>
            <a:r>
              <a:rPr lang="ru-RU" sz="3200" dirty="0">
                <a:solidFill>
                  <a:schemeClr val="tx1"/>
                </a:solidFill>
              </a:rPr>
              <a:t>развитие коммуникативных качеств личности обучающихся;</a:t>
            </a:r>
          </a:p>
          <a:p>
            <a:pPr marL="457200" lvl="0" indent="-457200">
              <a:buFont typeface="Arial" pitchFamily="34" charset="0"/>
              <a:buChar char="•"/>
            </a:pPr>
            <a:r>
              <a:rPr lang="ru-RU" sz="3200" dirty="0">
                <a:solidFill>
                  <a:schemeClr val="tx1"/>
                </a:solidFill>
              </a:rPr>
              <a:t> развитие навыков самостоятельной работы.</a:t>
            </a:r>
          </a:p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69523" y="1371600"/>
            <a:ext cx="7717277" cy="5334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i="1" dirty="0">
                <a:solidFill>
                  <a:schemeClr val="tx1"/>
                </a:solidFill>
              </a:rPr>
              <a:t>3. </a:t>
            </a:r>
            <a:r>
              <a:rPr lang="ru-RU" sz="2400" b="1" i="1" dirty="0">
                <a:solidFill>
                  <a:schemeClr val="tx1"/>
                </a:solidFill>
              </a:rPr>
              <a:t>Воспитательная:</a:t>
            </a:r>
            <a:endParaRPr lang="ru-RU" sz="2400" dirty="0">
              <a:solidFill>
                <a:schemeClr val="tx1"/>
              </a:solidFill>
            </a:endParaRPr>
          </a:p>
          <a:p>
            <a:pPr marL="342900" lvl="0" indent="-342900">
              <a:buFont typeface="Arial" pitchFamily="34" charset="0"/>
              <a:buChar char="•"/>
            </a:pPr>
            <a:r>
              <a:rPr lang="ru-RU" sz="2400" dirty="0">
                <a:solidFill>
                  <a:schemeClr val="tx1"/>
                </a:solidFill>
              </a:rPr>
              <a:t>мотивировать у обучающихся необходимость получения знаний в области организационных основ безопасности труда;</a:t>
            </a:r>
          </a:p>
          <a:p>
            <a:pPr marL="342900" lvl="0" indent="-342900">
              <a:buFont typeface="Arial" pitchFamily="34" charset="0"/>
              <a:buChar char="•"/>
            </a:pPr>
            <a:r>
              <a:rPr lang="ru-RU" sz="2400" dirty="0">
                <a:solidFill>
                  <a:schemeClr val="tx1"/>
                </a:solidFill>
              </a:rPr>
              <a:t>воспитание у обучающихся внимательности, аккуратности, дисциплинированности, усидчивости;</a:t>
            </a:r>
          </a:p>
          <a:p>
            <a:pPr marL="342900" lvl="0" indent="-342900">
              <a:buFont typeface="Arial" pitchFamily="34" charset="0"/>
              <a:buChar char="•"/>
            </a:pPr>
            <a:r>
              <a:rPr lang="ru-RU" sz="2400" dirty="0">
                <a:solidFill>
                  <a:schemeClr val="tx1"/>
                </a:solidFill>
              </a:rPr>
              <a:t>воспитание целеустремленной, творческой личности, не боящейся высказывать свое мнение;</a:t>
            </a:r>
          </a:p>
          <a:p>
            <a:pPr marL="342900" lvl="0" indent="-342900">
              <a:buFont typeface="Arial" pitchFamily="34" charset="0"/>
              <a:buChar char="•"/>
            </a:pPr>
            <a:r>
              <a:rPr lang="ru-RU" sz="2400" dirty="0">
                <a:solidFill>
                  <a:schemeClr val="tx1"/>
                </a:solidFill>
              </a:rPr>
              <a:t>воспитание ценностного отношения к выбранной профессии;</a:t>
            </a:r>
          </a:p>
          <a:p>
            <a:pPr marL="342900" lvl="0" indent="-342900">
              <a:buFont typeface="Arial" pitchFamily="34" charset="0"/>
              <a:buChar char="•"/>
            </a:pPr>
            <a:r>
              <a:rPr lang="ru-RU" sz="2400" dirty="0">
                <a:solidFill>
                  <a:schemeClr val="tx1"/>
                </a:solidFill>
              </a:rPr>
              <a:t>привитие обучающихся  навыков работы в команде и воспитание у них чувства ответственности за работу членов команды, за результаты выполненных заданий.</a:t>
            </a: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6619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7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ВИДЫ ИНСТРУКТАЖЕЙ ПО ТЕХНИКЕ БЕЗОПАСНОСТИ И ОХРАНЕ ТРУДА</a:t>
            </a:r>
            <a:endParaRPr lang="ru-RU" sz="27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i="1" u="sng" dirty="0"/>
              <a:t>Инструктаж по технике безопасности и охране труда</a:t>
            </a:r>
            <a:r>
              <a:rPr lang="ru-RU" i="1" dirty="0"/>
              <a:t> — это мероприятие, направленное на снижение травматизма и возникновения профзаболеваний среди трудящихся.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41228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90600" y="742545"/>
            <a:ext cx="7696200" cy="3657600"/>
          </a:xfrm>
        </p:spPr>
        <p:txBody>
          <a:bodyPr>
            <a:normAutofit/>
          </a:bodyPr>
          <a:lstStyle/>
          <a:p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br>
              <a:rPr lang="ru-RU" sz="32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>
            <a:off x="4725988" y="1374032"/>
            <a:ext cx="0" cy="2664568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4725988" y="1374032"/>
            <a:ext cx="2360612" cy="395996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H="1">
            <a:off x="2743200" y="1374032"/>
            <a:ext cx="1982788" cy="106436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4725988" y="1374032"/>
            <a:ext cx="1903412" cy="106436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Прямоугольник 2"/>
          <p:cNvSpPr/>
          <p:nvPr/>
        </p:nvSpPr>
        <p:spPr>
          <a:xfrm>
            <a:off x="2133599" y="535832"/>
            <a:ext cx="6172201" cy="838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Виды инструктажей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2400" y="2438400"/>
            <a:ext cx="2895601" cy="1066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Вводный</a:t>
            </a:r>
            <a:r>
              <a:rPr lang="ru-RU" sz="3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124194" y="4038600"/>
            <a:ext cx="2895601" cy="10668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Первичный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295399" y="5334000"/>
            <a:ext cx="2895601" cy="1066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Внеплановый 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953000" y="5334000"/>
            <a:ext cx="2895601" cy="1066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Целевой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248399" y="2438400"/>
            <a:ext cx="2667001" cy="1066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Повторный</a:t>
            </a:r>
            <a:endParaRPr lang="ru-RU" sz="3200" dirty="0">
              <a:solidFill>
                <a:schemeClr val="tx1"/>
              </a:solidFill>
            </a:endParaRPr>
          </a:p>
        </p:txBody>
      </p:sp>
      <p:cxnSp>
        <p:nvCxnSpPr>
          <p:cNvPr id="27" name="Прямая со стрелкой 26"/>
          <p:cNvCxnSpPr/>
          <p:nvPr/>
        </p:nvCxnSpPr>
        <p:spPr>
          <a:xfrm flipH="1">
            <a:off x="1905000" y="1374032"/>
            <a:ext cx="2820988" cy="395996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19200" y="304800"/>
            <a:ext cx="75438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i="1" dirty="0" smtClean="0">
                <a:solidFill>
                  <a:schemeClr val="tx1"/>
                </a:solidFill>
              </a:rPr>
              <a:t>Как вы думаете?</a:t>
            </a:r>
            <a:endParaRPr lang="ru-RU" sz="4000" b="1" i="1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43000" y="1752600"/>
            <a:ext cx="7696200" cy="4114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Aft>
                <a:spcPts val="0"/>
              </a:spcAft>
            </a:pPr>
            <a:r>
              <a:rPr lang="ru-RU" sz="2800" dirty="0" smtClean="0">
                <a:solidFill>
                  <a:schemeClr val="tx1"/>
                </a:solidFill>
              </a:rPr>
              <a:t>1. Какой </a:t>
            </a:r>
            <a:r>
              <a:rPr lang="ru-RU" sz="2800" dirty="0">
                <a:solidFill>
                  <a:schemeClr val="tx1"/>
                </a:solidFill>
              </a:rPr>
              <a:t>вид инструктажа проводится с вновь поступающими на работу, командированными и  прибывшими на практику?</a:t>
            </a:r>
          </a:p>
          <a:p>
            <a:pPr algn="just">
              <a:spcAft>
                <a:spcPts val="0"/>
              </a:spcAft>
            </a:pPr>
            <a:r>
              <a:rPr lang="ru-RU" sz="2800" dirty="0" smtClean="0">
                <a:solidFill>
                  <a:schemeClr val="tx1"/>
                </a:solidFill>
              </a:rPr>
              <a:t>2. Какой </a:t>
            </a:r>
            <a:r>
              <a:rPr lang="ru-RU" sz="2800" dirty="0">
                <a:solidFill>
                  <a:schemeClr val="tx1"/>
                </a:solidFill>
              </a:rPr>
              <a:t>вид инструктажа проводится для всех принятых перед первым допуском к работе, непосредственно на рабочем месте, а также при переводе из одного подразделения в другое проводится? </a:t>
            </a:r>
          </a:p>
          <a:p>
            <a:pPr algn="just">
              <a:spcAft>
                <a:spcPts val="0"/>
              </a:spcAft>
            </a:pP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smtClean="0">
                <a:solidFill>
                  <a:schemeClr val="tx1"/>
                </a:solidFill>
              </a:rPr>
              <a:t>3. Для </a:t>
            </a:r>
            <a:r>
              <a:rPr lang="ru-RU" sz="2800" dirty="0">
                <a:solidFill>
                  <a:schemeClr val="tx1"/>
                </a:solidFill>
              </a:rPr>
              <a:t>чего нужен Повторный инструктаж</a:t>
            </a:r>
            <a:r>
              <a:rPr lang="ru-RU" dirty="0" smtClean="0"/>
              <a:t>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3202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effectLst/>
              </a:rPr>
              <a:t>Внеплановый инструктаж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24949580"/>
              </p:ext>
            </p:extLst>
          </p:nvPr>
        </p:nvGraphicFramePr>
        <p:xfrm>
          <a:off x="609600" y="1447800"/>
          <a:ext cx="8324850" cy="5181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24850"/>
              </a:tblGrid>
              <a:tr h="5181600">
                <a:tc>
                  <a:txBody>
                    <a:bodyPr/>
                    <a:lstStyle/>
                    <a:p>
                      <a:pPr algn="just"/>
                      <a:r>
                        <a:rPr lang="ru-RU" sz="2600" dirty="0">
                          <a:effectLst/>
                        </a:rPr>
                        <a:t>Внеплановый инструктаж проводится                  </a:t>
                      </a:r>
                    </a:p>
                    <a:p>
                      <a:pPr indent="450215" algn="just"/>
                      <a:r>
                        <a:rPr lang="ru-RU" sz="2600" dirty="0">
                          <a:effectLst/>
                        </a:rPr>
                        <a:t> 1. При изменении правил по охране труда;</a:t>
                      </a:r>
                    </a:p>
                    <a:p>
                      <a:pPr indent="450215" algn="just"/>
                      <a:r>
                        <a:rPr lang="ru-RU" sz="2600" dirty="0">
                          <a:effectLst/>
                        </a:rPr>
                        <a:t> 2. При изменении технологического процесса, замене оборудования, приспособлений, инструментов и других факторов, влияющих на безопасность труда;</a:t>
                      </a:r>
                    </a:p>
                    <a:p>
                      <a:pPr algn="just"/>
                      <a:r>
                        <a:rPr lang="ru-RU" sz="2600" dirty="0">
                          <a:effectLst/>
                        </a:rPr>
                        <a:t>             3. При нарушении работником требований безопасности труда, которое может привести или привело к травме, взрыву или пожару, аварии, отравлению;</a:t>
                      </a:r>
                    </a:p>
                    <a:p>
                      <a:pPr indent="450215" algn="just"/>
                      <a:r>
                        <a:rPr lang="ru-RU" sz="2600" dirty="0">
                          <a:effectLst/>
                        </a:rPr>
                        <a:t> 4. При перерывах в работе более, чем на 30 календарных дней для работ, к которым предъявляются  повышенные требования, а для остальных – 60дней;</a:t>
                      </a:r>
                    </a:p>
                    <a:p>
                      <a:pPr indent="450215" algn="just"/>
                      <a:r>
                        <a:rPr lang="ru-RU" sz="2600" dirty="0">
                          <a:effectLst/>
                        </a:rPr>
                        <a:t> 5. По требованию органов надзора.</a:t>
                      </a:r>
                    </a:p>
                  </a:txBody>
                  <a:tcPr marL="114300" marR="11430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38855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>
                <a:effectLst/>
              </a:rPr>
              <a:t>Целевой инструктаж</a:t>
            </a:r>
            <a:r>
              <a:rPr lang="ru-RU" i="1" dirty="0">
                <a:effectLst/>
              </a:rPr>
              <a:t>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00557229"/>
              </p:ext>
            </p:extLst>
          </p:nvPr>
        </p:nvGraphicFramePr>
        <p:xfrm>
          <a:off x="457200" y="1219200"/>
          <a:ext cx="8477250" cy="52578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477250"/>
              </a:tblGrid>
              <a:tr h="5257800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50000"/>
                        </a:lnSpc>
                      </a:pPr>
                      <a:r>
                        <a:rPr lang="ru-RU" sz="2800" dirty="0">
                          <a:effectLst/>
                        </a:rPr>
                        <a:t>                 1. Выполнении разовых работ, не связанных с прямыми обязанностями по специальности  (погрузке, разгрузке, разовые работы вне предприятия и т.п.).</a:t>
                      </a:r>
                    </a:p>
                    <a:p>
                      <a:pPr indent="450215" algn="just"/>
                      <a:r>
                        <a:rPr lang="ru-RU" sz="2800" dirty="0">
                          <a:effectLst/>
                        </a:rPr>
                        <a:t>                2. Ликвидации последствий аварий, стихийных бедствий и катастроф;</a:t>
                      </a:r>
                    </a:p>
                    <a:p>
                      <a:pPr indent="450215" algn="just"/>
                      <a:r>
                        <a:rPr lang="ru-RU" sz="2800" dirty="0">
                          <a:effectLst/>
                        </a:rPr>
                        <a:t>                3. Производстве работ, на которые оформляется наряд-допуск, разрешение и др. документы;</a:t>
                      </a:r>
                    </a:p>
                    <a:p>
                      <a:pPr indent="450215" algn="just"/>
                      <a:r>
                        <a:rPr lang="ru-RU" sz="2800" dirty="0">
                          <a:effectLst/>
                        </a:rPr>
                        <a:t>                 4. Проведении экскурсий на предприятии.</a:t>
                      </a:r>
                    </a:p>
                  </a:txBody>
                  <a:tcPr marL="114300" marR="11430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53763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2645577"/>
              </p:ext>
            </p:extLst>
          </p:nvPr>
        </p:nvGraphicFramePr>
        <p:xfrm>
          <a:off x="228600" y="1783080"/>
          <a:ext cx="8762999" cy="51206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34977"/>
                <a:gridCol w="1450461"/>
                <a:gridCol w="1460766"/>
                <a:gridCol w="1460766"/>
                <a:gridCol w="1297392"/>
                <a:gridCol w="1153236"/>
                <a:gridCol w="1305401"/>
              </a:tblGrid>
              <a:tr h="14630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Дата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ФИО,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должность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работника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Структурное подразделение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  <a:latin typeface="Times New Roman"/>
                          <a:ea typeface="Times New Roman"/>
                        </a:rPr>
                        <a:t>Вид инструктажа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ФИО инструктора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Подпись работника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Подпись инструктора 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9753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19.04.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</a:rPr>
                        <a:t>2018 </a:t>
                      </a:r>
                      <a:r>
                        <a:rPr lang="ru-RU" sz="2000" dirty="0">
                          <a:effectLst/>
                        </a:rPr>
                        <a:t>г. 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</a:rPr>
                        <a:t>Курь</a:t>
                      </a:r>
                      <a:r>
                        <a:rPr lang="ru-RU" sz="2000" dirty="0">
                          <a:effectLst/>
                        </a:rPr>
                        <a:t> И.М. Монтажник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Цех № 1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Times New Roman"/>
                        </a:rPr>
                        <a:t>Вводный 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</a:rPr>
                        <a:t>Камашев</a:t>
                      </a:r>
                      <a:r>
                        <a:rPr lang="ru-RU" sz="2000" dirty="0">
                          <a:effectLst/>
                        </a:rPr>
                        <a:t> А.М.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</a:rPr>
                        <a:t>Курь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</a:rPr>
                        <a:t>Камашев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9753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20.05.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</a:rPr>
                        <a:t>2018 </a:t>
                      </a:r>
                      <a:r>
                        <a:rPr lang="ru-RU" sz="2000" dirty="0">
                          <a:effectLst/>
                        </a:rPr>
                        <a:t>г. 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Зуев К.С.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Токарь</a:t>
                      </a:r>
                      <a:endParaRPr lang="ru-RU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Цех № 2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Times New Roman"/>
                        </a:rPr>
                        <a:t>Первичный 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Камашев А.М.</a:t>
                      </a:r>
                      <a:endParaRPr lang="ru-RU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Зуев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</a:rPr>
                        <a:t>Камашев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9753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24.06.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</a:rPr>
                        <a:t>2018 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Иванов И.М.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Токарь</a:t>
                      </a:r>
                      <a:endParaRPr lang="ru-RU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Цех № 1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Times New Roman"/>
                        </a:rPr>
                        <a:t>Целевой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</a:rPr>
                        <a:t>Камашев</a:t>
                      </a:r>
                      <a:r>
                        <a:rPr lang="ru-RU" sz="2000" dirty="0">
                          <a:effectLst/>
                        </a:rPr>
                        <a:t> А.М.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Иванов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</a:rPr>
                        <a:t>Камашев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509081" y="115005"/>
            <a:ext cx="8653074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Журнал инструктажа по технике безопасности ООО «Первый </a:t>
            </a:r>
            <a:r>
              <a:rPr kumimoji="0" lang="ru-RU" altLang="zh-CN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стартап</a:t>
            </a:r>
            <a:r>
              <a:rPr kumimoji="0" lang="ru-RU" altLang="zh-CN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»</a:t>
            </a:r>
            <a:endParaRPr kumimoji="0" lang="ru-RU" altLang="zh-CN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Ответственный за ведение: инженер по охране труда </a:t>
            </a:r>
            <a:r>
              <a:rPr kumimoji="0" lang="ru-RU" altLang="zh-CN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Камашев</a:t>
            </a:r>
            <a:r>
              <a:rPr kumimoji="0" lang="ru-RU" altLang="zh-CN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А.М. </a:t>
            </a:r>
            <a:endParaRPr kumimoji="0" lang="ru-RU" altLang="zh-CN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Дата начала ведения: 17.04.2018 г. </a:t>
            </a:r>
            <a:endParaRPr kumimoji="0" lang="ru-RU" altLang="zh-CN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Дата окончания «___»______________20__ г. </a:t>
            </a:r>
            <a:endParaRPr kumimoji="0" lang="ru-RU" altLang="zh-CN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zh-CN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1939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5355102"/>
          </a:xfrm>
        </p:spPr>
        <p:txBody>
          <a:bodyPr/>
          <a:lstStyle/>
          <a:p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Цели инструктажей</a:t>
            </a:r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</a:rPr>
              <a:t> :</a:t>
            </a:r>
            <a:br>
              <a:rPr lang="ru-RU" i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i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Вводный </a:t>
            </a:r>
            <a:br>
              <a:rPr lang="ru-RU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Первичный</a:t>
            </a:r>
            <a:br>
              <a:rPr lang="ru-RU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Повторный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4648200" y="1828800"/>
            <a:ext cx="4495800" cy="762000"/>
          </a:xfrm>
          <a:prstGeom prst="rect">
            <a:avLst/>
          </a:prstGeom>
          <a:ln w="3175"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Ознакомить с общими правилами и требованиями охраны труда на предприятии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648200" y="3048000"/>
            <a:ext cx="4343400" cy="762000"/>
          </a:xfrm>
          <a:prstGeom prst="rect">
            <a:avLst/>
          </a:prstGeom>
          <a:ln w="3175"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Изучение конкретных требований и правил обеспечения безопасности при работе на конкретном оборудовании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800600" y="4419600"/>
            <a:ext cx="4114800" cy="762000"/>
          </a:xfrm>
          <a:prstGeom prst="rect">
            <a:avLst/>
          </a:prstGeom>
          <a:ln w="3175"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Восстановление в памяти работника правил охраны труда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Закрепление материала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Задание 1. Представьте, что Вы должны провести первичный инструктаж принимаемого на работу сотрудника, которым является Ваш сосед по парте. Заполните бланк журнала инструктажа по технике безопасности (время 2 минуты)</a:t>
            </a:r>
          </a:p>
          <a:p>
            <a:r>
              <a:rPr lang="ru-RU" dirty="0"/>
              <a:t>Задание 2. На основании раздаточного материала заполните таблицу  «</a:t>
            </a:r>
            <a:r>
              <a:rPr lang="ru-RU" b="1" dirty="0"/>
              <a:t>Виды инструктажей по ТБ  и ОТ</a:t>
            </a:r>
            <a:r>
              <a:rPr lang="ru-RU" b="1" dirty="0" smtClean="0"/>
              <a:t>» </a:t>
            </a:r>
            <a:r>
              <a:rPr lang="ru-RU" dirty="0"/>
              <a:t>(время </a:t>
            </a:r>
            <a:r>
              <a:rPr lang="ru-RU" dirty="0" smtClean="0"/>
              <a:t> 8 минут)</a:t>
            </a:r>
            <a:endParaRPr lang="ru-RU" dirty="0"/>
          </a:p>
          <a:p>
            <a:endParaRPr lang="ru-RU" dirty="0"/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170661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Домашнее задание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ru-RU" i="1" dirty="0" smtClean="0"/>
          </a:p>
          <a:p>
            <a:pPr marL="82296" indent="0">
              <a:buNone/>
            </a:pPr>
            <a:endParaRPr lang="ru-RU" i="1" dirty="0"/>
          </a:p>
          <a:p>
            <a:pPr marL="82296" indent="0">
              <a:buNone/>
            </a:pPr>
            <a:r>
              <a:rPr lang="ru-RU" i="1" dirty="0" smtClean="0"/>
              <a:t>Подготовить </a:t>
            </a:r>
            <a:r>
              <a:rPr lang="ru-RU" i="1" dirty="0"/>
              <a:t>доклад на тему: Расследование и учёт несчастных случаев на производстве.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86148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345</TotalTime>
  <Words>628</Words>
  <Application>Microsoft Office PowerPoint</Application>
  <PresentationFormat>Экран (4:3)</PresentationFormat>
  <Paragraphs>92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Солнцестояние</vt:lpstr>
      <vt:lpstr>ОГАПОУ «ЮТАНОВСКИЙ АГРОМЕХАНИЧЕСКИЙ ТЕХНИКУМ ИМ. Е.П.  КОВАЛЕВСКОГО»                  Тема урока «ВИДЫ ИНСТРУКТАЖЕЙ ПО ТЕХНИКЕ БЕЗОПАСНОСТИ И ОХРАНЕ ТРУДА»      </vt:lpstr>
      <vt:lpstr>Презентация PowerPoint</vt:lpstr>
      <vt:lpstr>ВИДЫ ИНСТРУКТАЖЕЙ ПО ТЕХНИКЕ БЕЗОПАСНОСТИ И ОХРАНЕ ТРУДА</vt:lpstr>
      <vt:lpstr>                              </vt:lpstr>
      <vt:lpstr>Презентация PowerPoint</vt:lpstr>
      <vt:lpstr>Внеплановый инструктаж </vt:lpstr>
      <vt:lpstr>Целевой инструктаж </vt:lpstr>
      <vt:lpstr>Презентация PowerPoint</vt:lpstr>
      <vt:lpstr>Цели инструктажей :  - Вводный   - Первичный  - Повторный </vt:lpstr>
      <vt:lpstr>Закрепление материала</vt:lpstr>
      <vt:lpstr>Домашнее задание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 к уроку  по дисциплине «Информационные технологии в профессиональной деятельности»</dc:title>
  <dc:creator>Николай</dc:creator>
  <cp:lastModifiedBy>User</cp:lastModifiedBy>
  <cp:revision>38</cp:revision>
  <dcterms:created xsi:type="dcterms:W3CDTF">2013-04-16T16:49:49Z</dcterms:created>
  <dcterms:modified xsi:type="dcterms:W3CDTF">2018-12-16T11:58:23Z</dcterms:modified>
</cp:coreProperties>
</file>