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285729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</a:rPr>
              <a:t>Множественное число</a:t>
            </a:r>
          </a:p>
          <a:p>
            <a:pPr algn="ctr"/>
            <a:r>
              <a:rPr lang="ru-RU" sz="3600" b="1" i="1" u="sng" dirty="0" smtClean="0">
                <a:solidFill>
                  <a:srgbClr val="00B050"/>
                </a:solidFill>
              </a:rPr>
              <a:t>Существительных</a:t>
            </a:r>
          </a:p>
          <a:p>
            <a:pPr algn="ctr"/>
            <a:endParaRPr lang="ru-RU" sz="3600" b="1" i="1" u="sng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714488"/>
            <a:ext cx="85011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Существительные в английском языке во мн.числе добавляют окончание –</a:t>
            </a:r>
            <a:r>
              <a:rPr lang="en-US" sz="2400" b="1" i="1" dirty="0" smtClean="0"/>
              <a:t>s</a:t>
            </a:r>
          </a:p>
          <a:p>
            <a:pPr algn="ctr"/>
            <a:r>
              <a:rPr lang="en-US" sz="2400" b="1" i="1" dirty="0" smtClean="0">
                <a:solidFill>
                  <a:srgbClr val="FF0000"/>
                </a:solidFill>
              </a:rPr>
              <a:t>boy       boy</a:t>
            </a:r>
            <a:r>
              <a:rPr lang="en-US" sz="2400" b="1" i="1" u="sng" dirty="0" smtClean="0">
                <a:solidFill>
                  <a:srgbClr val="FF0000"/>
                </a:solidFill>
              </a:rPr>
              <a:t>s</a:t>
            </a:r>
            <a:endParaRPr lang="ru-RU" sz="2400" b="1" i="1" u="sng" dirty="0" smtClean="0">
              <a:solidFill>
                <a:srgbClr val="FF0000"/>
              </a:solidFill>
            </a:endParaRP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                              </a:t>
            </a:r>
            <a:r>
              <a:rPr lang="ru-RU" b="1" i="1" dirty="0" smtClean="0"/>
              <a:t>(мальчик)      (мальчики)</a:t>
            </a:r>
          </a:p>
          <a:p>
            <a:r>
              <a:rPr lang="ru-RU" b="1" i="1" dirty="0" smtClean="0"/>
              <a:t>                                                   </a:t>
            </a:r>
            <a:r>
              <a:rPr lang="en-US" sz="2400" b="1" i="1" dirty="0" smtClean="0">
                <a:solidFill>
                  <a:srgbClr val="FF0000"/>
                </a:solidFill>
              </a:rPr>
              <a:t>table     table</a:t>
            </a:r>
            <a:r>
              <a:rPr lang="en-US" sz="2400" b="1" i="1" u="sng" dirty="0" smtClean="0">
                <a:solidFill>
                  <a:srgbClr val="FF0000"/>
                </a:solidFill>
              </a:rPr>
              <a:t>s</a:t>
            </a:r>
            <a:endParaRPr lang="en-US" sz="2400" b="1" i="1" dirty="0" smtClean="0">
              <a:solidFill>
                <a:srgbClr val="FF0000"/>
              </a:solidFill>
            </a:endParaRPr>
          </a:p>
          <a:p>
            <a:r>
              <a:rPr lang="en-US" b="1" i="1" dirty="0" smtClean="0"/>
              <a:t>                                              </a:t>
            </a:r>
            <a:r>
              <a:rPr lang="ru-RU" b="1" i="1" dirty="0" smtClean="0"/>
              <a:t>  </a:t>
            </a:r>
            <a:r>
              <a:rPr lang="en-US" b="1" i="1" dirty="0" smtClean="0"/>
              <a:t> (</a:t>
            </a:r>
            <a:r>
              <a:rPr lang="ru-RU" b="1" i="1" dirty="0" smtClean="0"/>
              <a:t>стол)        (столы)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                                  </a:t>
            </a:r>
            <a:r>
              <a:rPr lang="en-US" sz="2400" b="1" i="1" dirty="0" smtClean="0">
                <a:solidFill>
                  <a:srgbClr val="FF0000"/>
                </a:solidFill>
              </a:rPr>
              <a:t>book       book</a:t>
            </a:r>
            <a:r>
              <a:rPr lang="en-US" sz="2400" b="1" i="1" u="sng" dirty="0" smtClean="0">
                <a:solidFill>
                  <a:srgbClr val="FF0000"/>
                </a:solidFill>
              </a:rPr>
              <a:t>s</a:t>
            </a:r>
            <a:endParaRPr lang="en-US" sz="2400" b="1" i="1" dirty="0" smtClean="0">
              <a:solidFill>
                <a:srgbClr val="FF0000"/>
              </a:solidFill>
            </a:endParaRPr>
          </a:p>
          <a:p>
            <a:r>
              <a:rPr lang="en-US" b="1" i="1" dirty="0" smtClean="0"/>
              <a:t>                                                   </a:t>
            </a:r>
            <a:r>
              <a:rPr lang="ru-RU" b="1" i="1" dirty="0" smtClean="0"/>
              <a:t>(книга)           (книги)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                                 </a:t>
            </a:r>
            <a:r>
              <a:rPr lang="en-US" sz="2400" b="1" i="1" dirty="0" smtClean="0">
                <a:solidFill>
                  <a:srgbClr val="FF0000"/>
                </a:solidFill>
              </a:rPr>
              <a:t>house        house</a:t>
            </a:r>
            <a:r>
              <a:rPr lang="en-US" sz="2400" b="1" i="1" u="sng" dirty="0" smtClean="0">
                <a:solidFill>
                  <a:srgbClr val="FF0000"/>
                </a:solidFill>
              </a:rPr>
              <a:t>s </a:t>
            </a:r>
            <a:endParaRPr lang="ru-RU" sz="2400" b="1" i="1" u="sng" dirty="0" smtClean="0">
              <a:solidFill>
                <a:srgbClr val="FF0000"/>
              </a:solidFill>
            </a:endParaRPr>
          </a:p>
          <a:p>
            <a:r>
              <a:rPr lang="ru-RU" b="1" i="1" dirty="0" smtClean="0">
                <a:solidFill>
                  <a:srgbClr val="FF0000"/>
                </a:solidFill>
              </a:rPr>
              <a:t>                                                    </a:t>
            </a:r>
            <a:r>
              <a:rPr lang="ru-RU" b="1" i="1" dirty="0" smtClean="0"/>
              <a:t>(дом)              (дома)</a:t>
            </a:r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en-US" sz="2400" b="1" i="1" dirty="0" smtClean="0"/>
          </a:p>
          <a:p>
            <a:r>
              <a:rPr lang="en-US" b="1" i="1" dirty="0" smtClean="0"/>
              <a:t>                                                       </a:t>
            </a:r>
          </a:p>
          <a:p>
            <a:endParaRPr lang="ru-RU" b="1" i="1" u="sng" dirty="0" smtClean="0"/>
          </a:p>
          <a:p>
            <a:pPr algn="ctr"/>
            <a:endParaRPr lang="ru-RU" sz="2400" b="1" i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71480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Существительные оканчивающиеся на </a:t>
            </a:r>
            <a:r>
              <a:rPr lang="en-US" sz="2400" b="1" i="1" dirty="0" smtClean="0">
                <a:solidFill>
                  <a:srgbClr val="FF0000"/>
                </a:solidFill>
              </a:rPr>
              <a:t>–o </a:t>
            </a:r>
            <a:r>
              <a:rPr lang="ru-RU" sz="2400" b="1" i="1" dirty="0" smtClean="0"/>
              <a:t>во множественном числе добавляют окончание </a:t>
            </a:r>
            <a:r>
              <a:rPr lang="en-US" sz="2400" b="1" i="1" dirty="0" smtClean="0">
                <a:solidFill>
                  <a:srgbClr val="FF0000"/>
                </a:solidFill>
              </a:rPr>
              <a:t>-</a:t>
            </a:r>
            <a:r>
              <a:rPr lang="en-US" sz="2400" b="1" i="1" dirty="0" err="1" smtClean="0">
                <a:solidFill>
                  <a:srgbClr val="FF0000"/>
                </a:solidFill>
              </a:rPr>
              <a:t>es</a:t>
            </a:r>
            <a:endParaRPr lang="ru-RU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2071670" y="1500174"/>
            <a:ext cx="5286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tomato    tomato</a:t>
            </a:r>
            <a:r>
              <a:rPr lang="en-US" sz="2400" u="sng" dirty="0" smtClean="0">
                <a:solidFill>
                  <a:srgbClr val="0070C0"/>
                </a:solidFill>
              </a:rPr>
              <a:t>es</a:t>
            </a:r>
          </a:p>
          <a:p>
            <a:r>
              <a:rPr lang="ru-RU" dirty="0" smtClean="0"/>
              <a:t>(помидор)     (помидоры)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potato       potato</a:t>
            </a:r>
            <a:r>
              <a:rPr lang="en-US" sz="2400" u="sng" dirty="0" smtClean="0">
                <a:solidFill>
                  <a:srgbClr val="0070C0"/>
                </a:solidFill>
              </a:rPr>
              <a:t>es</a:t>
            </a:r>
          </a:p>
          <a:p>
            <a:r>
              <a:rPr lang="ru-RU" dirty="0" smtClean="0"/>
              <a:t>(картофель)    (много картофеля)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3143248"/>
            <a:ext cx="86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Существительные, оканчивающиеся на </a:t>
            </a:r>
            <a:r>
              <a:rPr lang="en-US" sz="2400" b="1" i="1" dirty="0" smtClean="0">
                <a:solidFill>
                  <a:srgbClr val="FF0000"/>
                </a:solidFill>
              </a:rPr>
              <a:t>–f/</a:t>
            </a:r>
            <a:r>
              <a:rPr lang="en-US" sz="2400" b="1" i="1" dirty="0" err="1" smtClean="0">
                <a:solidFill>
                  <a:srgbClr val="FF0000"/>
                </a:solidFill>
              </a:rPr>
              <a:t>fe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smtClean="0"/>
              <a:t>во множественном числе меняют окончание на </a:t>
            </a:r>
            <a:r>
              <a:rPr lang="en-US" sz="2400" b="1" i="1" dirty="0" smtClean="0">
                <a:solidFill>
                  <a:srgbClr val="FF0000"/>
                </a:solidFill>
              </a:rPr>
              <a:t>-</a:t>
            </a:r>
            <a:r>
              <a:rPr lang="en-US" sz="2400" b="1" i="1" dirty="0" err="1" smtClean="0">
                <a:solidFill>
                  <a:srgbClr val="FF0000"/>
                </a:solidFill>
              </a:rPr>
              <a:t>ves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4000504"/>
            <a:ext cx="5143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leaf         </a:t>
            </a:r>
            <a:r>
              <a:rPr lang="ru-RU" sz="2400" dirty="0" smtClean="0">
                <a:solidFill>
                  <a:srgbClr val="0070C0"/>
                </a:solidFill>
              </a:rPr>
              <a:t>           </a:t>
            </a:r>
            <a:r>
              <a:rPr lang="en-US" sz="2400" dirty="0" smtClean="0">
                <a:solidFill>
                  <a:srgbClr val="0070C0"/>
                </a:solidFill>
              </a:rPr>
              <a:t>lea</a:t>
            </a:r>
            <a:r>
              <a:rPr lang="en-US" sz="2400" u="sng" dirty="0" smtClean="0">
                <a:solidFill>
                  <a:srgbClr val="0070C0"/>
                </a:solidFill>
              </a:rPr>
              <a:t>ves</a:t>
            </a:r>
            <a:endParaRPr lang="ru-RU" sz="2400" u="sng" dirty="0" smtClean="0">
              <a:solidFill>
                <a:srgbClr val="0070C0"/>
              </a:solidFill>
            </a:endParaRPr>
          </a:p>
          <a:p>
            <a:r>
              <a:rPr lang="ru-RU" dirty="0" smtClean="0"/>
              <a:t>(лист дерева)           (листья)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shelf                   shel</a:t>
            </a:r>
            <a:r>
              <a:rPr lang="en-US" sz="2400" u="sng" dirty="0" smtClean="0">
                <a:solidFill>
                  <a:srgbClr val="0070C0"/>
                </a:solidFill>
              </a:rPr>
              <a:t>ves</a:t>
            </a:r>
          </a:p>
          <a:p>
            <a:r>
              <a:rPr lang="ru-RU" dirty="0" smtClean="0"/>
              <a:t>(полка)                          (полки)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wolf                      wol</a:t>
            </a:r>
            <a:r>
              <a:rPr lang="en-US" sz="2400" u="sng" dirty="0" smtClean="0">
                <a:solidFill>
                  <a:srgbClr val="0070C0"/>
                </a:solidFill>
              </a:rPr>
              <a:t>ves</a:t>
            </a:r>
          </a:p>
          <a:p>
            <a:r>
              <a:rPr lang="ru-RU" dirty="0" smtClean="0"/>
              <a:t>(волк)                             (волки)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2153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Существительные на </a:t>
            </a:r>
            <a:r>
              <a:rPr lang="en-US" sz="2400" b="1" i="1" dirty="0" smtClean="0">
                <a:solidFill>
                  <a:srgbClr val="FF0000"/>
                </a:solidFill>
              </a:rPr>
              <a:t>-y </a:t>
            </a:r>
            <a:r>
              <a:rPr lang="ru-RU" sz="2400" b="1" i="1" dirty="0" smtClean="0"/>
              <a:t>во множественном числе меняют </a:t>
            </a:r>
            <a:r>
              <a:rPr lang="en-US" sz="2400" b="1" i="1" dirty="0" smtClean="0">
                <a:solidFill>
                  <a:srgbClr val="FF0000"/>
                </a:solidFill>
              </a:rPr>
              <a:t>-y </a:t>
            </a:r>
            <a:r>
              <a:rPr lang="ru-RU" sz="2400" b="1" i="1" dirty="0" smtClean="0"/>
              <a:t>на </a:t>
            </a:r>
            <a:r>
              <a:rPr lang="en-US" sz="2400" b="1" i="1" dirty="0" smtClean="0">
                <a:solidFill>
                  <a:srgbClr val="FF0000"/>
                </a:solidFill>
              </a:rPr>
              <a:t>–</a:t>
            </a:r>
            <a:r>
              <a:rPr lang="en-US" sz="2400" b="1" i="1" dirty="0" err="1" smtClean="0">
                <a:solidFill>
                  <a:srgbClr val="FF0000"/>
                </a:solidFill>
              </a:rPr>
              <a:t>i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smtClean="0"/>
              <a:t>и добавляют окончание </a:t>
            </a:r>
            <a:r>
              <a:rPr lang="en-US" sz="2400" b="1" i="1" dirty="0" smtClean="0">
                <a:solidFill>
                  <a:srgbClr val="FF0000"/>
                </a:solidFill>
              </a:rPr>
              <a:t>-</a:t>
            </a:r>
            <a:r>
              <a:rPr lang="en-US" sz="2400" b="1" i="1" dirty="0" err="1" smtClean="0">
                <a:solidFill>
                  <a:srgbClr val="FF0000"/>
                </a:solidFill>
              </a:rPr>
              <a:t>es</a:t>
            </a:r>
            <a:r>
              <a:rPr lang="ru-RU" sz="2400" b="1" i="1" dirty="0" smtClean="0"/>
              <a:t> </a:t>
            </a:r>
            <a:r>
              <a:rPr lang="en-US" sz="2400" b="1" i="1" dirty="0" smtClean="0"/>
              <a:t>:</a:t>
            </a:r>
          </a:p>
          <a:p>
            <a:pPr algn="ctr"/>
            <a:r>
              <a:rPr lang="en-US" sz="2400" b="1" i="1" dirty="0" smtClean="0"/>
              <a:t>y      </a:t>
            </a:r>
            <a:r>
              <a:rPr lang="en-US" sz="2400" b="1" i="1" dirty="0" err="1" smtClean="0"/>
              <a:t>i+es</a:t>
            </a:r>
            <a:endParaRPr lang="en-US" sz="2400" b="1" i="1" dirty="0" smtClean="0"/>
          </a:p>
          <a:p>
            <a:pPr algn="ctr"/>
            <a:endParaRPr lang="en-US" sz="2400" b="1" i="1" dirty="0" smtClean="0"/>
          </a:p>
          <a:p>
            <a:pPr algn="ctr"/>
            <a:r>
              <a:rPr lang="en-US" sz="2400" b="1" i="1" dirty="0" smtClean="0">
                <a:solidFill>
                  <a:srgbClr val="00B050"/>
                </a:solidFill>
              </a:rPr>
              <a:t>family   famil</a:t>
            </a:r>
            <a:r>
              <a:rPr lang="en-US" sz="2400" b="1" i="1" u="sng" dirty="0" smtClean="0">
                <a:solidFill>
                  <a:srgbClr val="00B050"/>
                </a:solidFill>
              </a:rPr>
              <a:t>ies</a:t>
            </a:r>
            <a:r>
              <a:rPr lang="ru-RU" b="1" i="1" dirty="0" smtClean="0"/>
              <a:t> </a:t>
            </a:r>
          </a:p>
          <a:p>
            <a:pPr algn="ctr"/>
            <a:r>
              <a:rPr lang="ru-RU" b="1" i="1" dirty="0" smtClean="0"/>
              <a:t>(семья)       (семьи)</a:t>
            </a:r>
            <a:endParaRPr lang="ru-RU" sz="2400" b="1" i="1" dirty="0" smtClean="0">
              <a:solidFill>
                <a:srgbClr val="00B050"/>
              </a:solidFill>
            </a:endParaRPr>
          </a:p>
          <a:p>
            <a:r>
              <a:rPr lang="ru-RU" sz="2400" b="1" i="1" dirty="0" smtClean="0">
                <a:solidFill>
                  <a:srgbClr val="00B050"/>
                </a:solidFill>
              </a:rPr>
              <a:t>                                   </a:t>
            </a:r>
            <a:r>
              <a:rPr lang="en-US" sz="2400" b="1" i="1" dirty="0" smtClean="0">
                <a:solidFill>
                  <a:srgbClr val="00B050"/>
                </a:solidFill>
              </a:rPr>
              <a:t>army      arm</a:t>
            </a:r>
            <a:r>
              <a:rPr lang="en-US" sz="2400" b="1" i="1" u="sng" dirty="0" smtClean="0">
                <a:solidFill>
                  <a:srgbClr val="00B050"/>
                </a:solidFill>
              </a:rPr>
              <a:t>ies</a:t>
            </a:r>
          </a:p>
          <a:p>
            <a:r>
              <a:rPr lang="ru-RU" b="1" i="1" dirty="0" smtClean="0"/>
              <a:t>                                             (армия)        (армии)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071934" y="114298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5720" y="3357562"/>
            <a:ext cx="8572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Но есть и слова-ИСКЛЮЧЕНИЯ, которые нужно запомнить: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51156288_manportrait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357290" y="357166"/>
            <a:ext cx="1357322" cy="1924765"/>
          </a:xfrm>
          <a:prstGeom prst="rect">
            <a:avLst/>
          </a:prstGeom>
        </p:spPr>
      </p:pic>
      <p:pic>
        <p:nvPicPr>
          <p:cNvPr id="3" name="Рисунок 2" descr="1269095712_o_chem_govoryat_mujchini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714876" y="500042"/>
            <a:ext cx="2981340" cy="1853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290" y="2285992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man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6380" y="2500306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  m</a:t>
            </a:r>
            <a:r>
              <a:rPr lang="en-US" sz="2400" u="sng" dirty="0" smtClean="0">
                <a:solidFill>
                  <a:srgbClr val="FF0000"/>
                </a:solidFill>
              </a:rPr>
              <a:t>e</a:t>
            </a:r>
            <a:r>
              <a:rPr lang="en-US" sz="2400" dirty="0" smtClean="0">
                <a:solidFill>
                  <a:srgbClr val="FF0000"/>
                </a:solidFill>
              </a:rPr>
              <a:t>n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the-women-movie-starring-eva-mendes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285852" y="3214686"/>
            <a:ext cx="1500198" cy="2120815"/>
          </a:xfrm>
          <a:prstGeom prst="rect">
            <a:avLst/>
          </a:prstGeom>
        </p:spPr>
      </p:pic>
      <p:pic>
        <p:nvPicPr>
          <p:cNvPr id="7" name="Рисунок 6" descr="0a0f8b28b40fb1894d7a201c72bcb6be.jpe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86314" y="3286124"/>
            <a:ext cx="3000376" cy="1995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7290" y="5286388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woman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0" y="571501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[</a:t>
            </a:r>
            <a:r>
              <a:rPr lang="en-US" dirty="0" smtClean="0"/>
              <a:t>‘</a:t>
            </a:r>
            <a:r>
              <a:rPr lang="en-US" dirty="0" err="1" smtClean="0"/>
              <a:t>wu:mæn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428728" y="2786058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ru-RU" dirty="0" smtClean="0"/>
              <a:t>[</a:t>
            </a:r>
            <a:r>
              <a:rPr lang="en-US" dirty="0" err="1" smtClean="0"/>
              <a:t>mæn</a:t>
            </a:r>
            <a:r>
              <a:rPr lang="en-US" dirty="0" smtClean="0"/>
              <a:t>]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929322" y="292893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[</a:t>
            </a:r>
            <a:r>
              <a:rPr lang="en-US" dirty="0" smtClean="0"/>
              <a:t>men</a:t>
            </a:r>
            <a:r>
              <a:rPr lang="ru-RU" dirty="0" smtClean="0"/>
              <a:t>]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43570" y="5357826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women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43570" y="578645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[</a:t>
            </a:r>
            <a:r>
              <a:rPr lang="en-US" dirty="0" smtClean="0"/>
              <a:t>‘</a:t>
            </a:r>
            <a:r>
              <a:rPr lang="en-US" dirty="0" err="1" smtClean="0"/>
              <a:t>wi:min</a:t>
            </a:r>
            <a:r>
              <a:rPr lang="en-US" dirty="0" smtClean="0"/>
              <a:t>]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vca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85786" y="142852"/>
            <a:ext cx="1785950" cy="17054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2000240"/>
            <a:ext cx="1428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sheep</a:t>
            </a:r>
          </a:p>
          <a:p>
            <a:r>
              <a:rPr lang="en-US" dirty="0" smtClean="0"/>
              <a:t>   [</a:t>
            </a:r>
            <a:r>
              <a:rPr lang="en-US" dirty="0" err="1" smtClean="0"/>
              <a:t>ſi:p</a:t>
            </a:r>
            <a:r>
              <a:rPr lang="en-US" dirty="0" smtClean="0"/>
              <a:t>]</a:t>
            </a:r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Sheep-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57818" y="214291"/>
            <a:ext cx="1928826" cy="18450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29256" y="2143117"/>
            <a:ext cx="1714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sheep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  </a:t>
            </a:r>
            <a:r>
              <a:rPr lang="en-US" dirty="0" smtClean="0"/>
              <a:t>[</a:t>
            </a:r>
            <a:r>
              <a:rPr lang="en-US" dirty="0" err="1" smtClean="0"/>
              <a:t>ſi:p</a:t>
            </a:r>
            <a:r>
              <a:rPr lang="en-US" dirty="0" smtClean="0"/>
              <a:t>]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0004999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5786" y="2928934"/>
            <a:ext cx="2200274" cy="16144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00" y="4714884"/>
            <a:ext cx="1571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mouse</a:t>
            </a:r>
          </a:p>
          <a:p>
            <a:r>
              <a:rPr lang="en-US" dirty="0" smtClean="0"/>
              <a:t> [</a:t>
            </a:r>
            <a:r>
              <a:rPr lang="en-US" dirty="0" err="1" smtClean="0"/>
              <a:t>maus</a:t>
            </a:r>
            <a:r>
              <a:rPr lang="en-US" dirty="0" smtClean="0"/>
              <a:t>]</a:t>
            </a:r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ocd_mice_0426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000628" y="3000372"/>
            <a:ext cx="2619371" cy="15716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72132" y="4714884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mice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</a:t>
            </a:r>
            <a:r>
              <a:rPr lang="en-US" dirty="0" smtClean="0"/>
              <a:t>[</a:t>
            </a:r>
            <a:r>
              <a:rPr lang="en-US" dirty="0" err="1" smtClean="0"/>
              <a:t>mais</a:t>
            </a:r>
            <a:r>
              <a:rPr lang="en-US" dirty="0" smtClean="0"/>
              <a:t>]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28074037_bull-0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48" y="285728"/>
            <a:ext cx="2809878" cy="21074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2571744"/>
            <a:ext cx="2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  ox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 </a:t>
            </a:r>
            <a:r>
              <a:rPr lang="en-US" dirty="0" smtClean="0"/>
              <a:t>[</a:t>
            </a:r>
            <a:r>
              <a:rPr lang="en-US" dirty="0" err="1" smtClean="0"/>
              <a:t>oks</a:t>
            </a:r>
            <a:r>
              <a:rPr lang="en-US" dirty="0" smtClean="0"/>
              <a:t>]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m_0114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929190" y="357166"/>
            <a:ext cx="2836556" cy="1883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3570" y="2428868"/>
            <a:ext cx="1785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oxen</a:t>
            </a:r>
          </a:p>
          <a:p>
            <a:r>
              <a:rPr lang="en-US" dirty="0" smtClean="0"/>
              <a:t>    [‘</a:t>
            </a:r>
            <a:r>
              <a:rPr lang="en-US" dirty="0" err="1" smtClean="0"/>
              <a:t>oks</a:t>
            </a:r>
            <a:r>
              <a:rPr lang="en-US" dirty="0" err="1" smtClean="0">
                <a:latin typeface="Arial"/>
                <a:cs typeface="Arial"/>
              </a:rPr>
              <a:t>ən</a:t>
            </a:r>
            <a:r>
              <a:rPr lang="en-US" dirty="0" smtClean="0"/>
              <a:t>]</a:t>
            </a:r>
            <a:endParaRPr lang="ru-RU" dirty="0"/>
          </a:p>
        </p:txBody>
      </p:sp>
      <p:pic>
        <p:nvPicPr>
          <p:cNvPr id="6" name="Рисунок 5" descr="Tooth 0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71539" y="3714752"/>
            <a:ext cx="1500198" cy="13843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4414" y="5286388"/>
            <a:ext cx="1357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tooth</a:t>
            </a:r>
          </a:p>
          <a:p>
            <a:r>
              <a:rPr lang="en-US" dirty="0" smtClean="0"/>
              <a:t>   [</a:t>
            </a:r>
            <a:r>
              <a:rPr lang="en-US" dirty="0" err="1" smtClean="0"/>
              <a:t>tu</a:t>
            </a:r>
            <a:r>
              <a:rPr lang="en-US" dirty="0" smtClean="0"/>
              <a:t>:</a:t>
            </a:r>
            <a:r>
              <a:rPr lang="el-GR" dirty="0" smtClean="0"/>
              <a:t>θ]</a:t>
            </a:r>
            <a:endParaRPr lang="en-US" dirty="0" smtClean="0"/>
          </a:p>
          <a:p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77245865_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714876" y="3643314"/>
            <a:ext cx="2814638" cy="15716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86380" y="5357826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teeth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  </a:t>
            </a:r>
            <a:r>
              <a:rPr lang="en-US" dirty="0" smtClean="0"/>
              <a:t>[</a:t>
            </a:r>
            <a:r>
              <a:rPr lang="en-US" dirty="0" err="1" smtClean="0"/>
              <a:t>ti</a:t>
            </a:r>
            <a:r>
              <a:rPr lang="en-US" dirty="0" smtClean="0"/>
              <a:t>:</a:t>
            </a:r>
            <a:r>
              <a:rPr lang="el-GR" dirty="0" smtClean="0"/>
              <a:t>θ]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16-052-Stupnja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71538" y="142852"/>
            <a:ext cx="1457323" cy="2209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2500306"/>
            <a:ext cx="121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foot</a:t>
            </a:r>
          </a:p>
          <a:p>
            <a:r>
              <a:rPr lang="en-US" dirty="0" smtClean="0"/>
              <a:t>   [</a:t>
            </a:r>
            <a:r>
              <a:rPr lang="en-US" dirty="0" err="1" smtClean="0"/>
              <a:t>fu:t</a:t>
            </a:r>
            <a:r>
              <a:rPr lang="en-US" dirty="0" smtClean="0"/>
              <a:t>]</a:t>
            </a:r>
            <a:endParaRPr lang="ru-RU" dirty="0"/>
          </a:p>
        </p:txBody>
      </p:sp>
      <p:pic>
        <p:nvPicPr>
          <p:cNvPr id="4" name="Рисунок 3" descr="md_image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00760" y="285728"/>
            <a:ext cx="1557333" cy="1866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72198" y="2357430"/>
            <a:ext cx="142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feet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</a:t>
            </a:r>
            <a:r>
              <a:rPr lang="en-US" dirty="0" smtClean="0"/>
              <a:t>[</a:t>
            </a:r>
            <a:r>
              <a:rPr lang="en-US" dirty="0" err="1" smtClean="0"/>
              <a:t>fi:t</a:t>
            </a:r>
            <a:r>
              <a:rPr lang="en-US" dirty="0" smtClean="0"/>
              <a:t>]</a:t>
            </a:r>
            <a:endParaRPr lang="ru-RU" sz="2400" dirty="0"/>
          </a:p>
        </p:txBody>
      </p:sp>
      <p:pic>
        <p:nvPicPr>
          <p:cNvPr id="6" name="Рисунок 5" descr="4753092871978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14348" y="3286124"/>
            <a:ext cx="2214578" cy="22145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8662" y="5643578"/>
            <a:ext cx="1857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goose</a:t>
            </a:r>
          </a:p>
          <a:p>
            <a:r>
              <a:rPr lang="en-US" dirty="0" smtClean="0"/>
              <a:t>      [</a:t>
            </a:r>
            <a:r>
              <a:rPr lang="en-US" dirty="0" err="1" smtClean="0"/>
              <a:t>gu:z</a:t>
            </a:r>
            <a:r>
              <a:rPr lang="en-US" dirty="0" smtClean="0"/>
              <a:t>]</a:t>
            </a:r>
            <a:endParaRPr lang="ru-RU" dirty="0"/>
          </a:p>
        </p:txBody>
      </p:sp>
      <p:pic>
        <p:nvPicPr>
          <p:cNvPr id="8" name="Рисунок 7" descr="174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857752" y="3286124"/>
            <a:ext cx="3000396" cy="2248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43570" y="5643578"/>
            <a:ext cx="1857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geese</a:t>
            </a:r>
          </a:p>
          <a:p>
            <a:r>
              <a:rPr lang="en-US" dirty="0" smtClean="0"/>
              <a:t>       [</a:t>
            </a:r>
            <a:r>
              <a:rPr lang="en-US" dirty="0" err="1" smtClean="0"/>
              <a:t>gi:z</a:t>
            </a:r>
            <a:r>
              <a:rPr lang="en-US" dirty="0" smtClean="0"/>
              <a:t>]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10b5727615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1472" y="357166"/>
            <a:ext cx="2714644" cy="20372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2500306"/>
            <a:ext cx="22145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 deer</a:t>
            </a:r>
          </a:p>
          <a:p>
            <a:r>
              <a:rPr lang="en-US" dirty="0" smtClean="0"/>
              <a:t>        [</a:t>
            </a:r>
            <a:r>
              <a:rPr lang="en-US" dirty="0" err="1" smtClean="0"/>
              <a:t>di:</a:t>
            </a:r>
            <a:r>
              <a:rPr lang="en-US" dirty="0" err="1" smtClean="0">
                <a:latin typeface="Arial"/>
                <a:cs typeface="Arial"/>
              </a:rPr>
              <a:t>r</a:t>
            </a:r>
            <a:r>
              <a:rPr lang="en-US" dirty="0" smtClean="0"/>
              <a:t>]</a:t>
            </a:r>
            <a:endParaRPr lang="ru-RU" dirty="0"/>
          </a:p>
        </p:txBody>
      </p:sp>
      <p:pic>
        <p:nvPicPr>
          <p:cNvPr id="4" name="Рисунок 3" descr="00f29493bcb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28604"/>
            <a:ext cx="3690947" cy="20639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6380" y="2571744"/>
            <a:ext cx="22145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   deer</a:t>
            </a:r>
          </a:p>
          <a:p>
            <a:r>
              <a:rPr lang="en-US" dirty="0" smtClean="0"/>
              <a:t>           [</a:t>
            </a:r>
            <a:r>
              <a:rPr lang="en-US" dirty="0" err="1" smtClean="0"/>
              <a:t>di:r</a:t>
            </a:r>
            <a:r>
              <a:rPr lang="en-US" dirty="0" smtClean="0"/>
              <a:t>]</a:t>
            </a:r>
            <a:endParaRPr lang="ru-RU" dirty="0"/>
          </a:p>
        </p:txBody>
      </p:sp>
      <p:pic>
        <p:nvPicPr>
          <p:cNvPr id="6" name="Рисунок 5" descr="SCHLEICH13288-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42911" y="3214687"/>
            <a:ext cx="2447674" cy="22145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5786" y="5572140"/>
            <a:ext cx="2143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 swine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 </a:t>
            </a:r>
            <a:r>
              <a:rPr lang="en-US" dirty="0" smtClean="0"/>
              <a:t>[swain]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four-piglets-front-view-jpg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929190" y="3286124"/>
            <a:ext cx="2638044" cy="1993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29256" y="5429264"/>
            <a:ext cx="17859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swine</a:t>
            </a:r>
          </a:p>
          <a:p>
            <a:r>
              <a:rPr lang="en-US" dirty="0" smtClean="0"/>
              <a:t>     </a:t>
            </a:r>
            <a:r>
              <a:rPr lang="en-US" smtClean="0"/>
              <a:t>[swain]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764704"/>
            <a:ext cx="2719710" cy="26916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69651"/>
            <a:ext cx="3842370" cy="28817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3551429"/>
            <a:ext cx="2592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     child</a:t>
            </a:r>
          </a:p>
          <a:p>
            <a:r>
              <a:rPr lang="en-US" dirty="0" smtClean="0"/>
              <a:t>[</a:t>
            </a:r>
            <a:r>
              <a:rPr lang="en-US" dirty="0" err="1" smtClean="0">
                <a:latin typeface="Calibri"/>
                <a:cs typeface="Calibri"/>
              </a:rPr>
              <a:t>t∫aild</a:t>
            </a:r>
            <a:r>
              <a:rPr lang="en-US" dirty="0" smtClean="0">
                <a:latin typeface="Calibri"/>
                <a:cs typeface="Calibri"/>
              </a:rPr>
              <a:t>]    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4088" y="3789040"/>
            <a:ext cx="2448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children</a:t>
            </a:r>
          </a:p>
          <a:p>
            <a:r>
              <a:rPr lang="en-US" dirty="0" smtClean="0"/>
              <a:t>[‘</a:t>
            </a:r>
            <a:r>
              <a:rPr lang="en-US" dirty="0" err="1" smtClean="0"/>
              <a:t>t∫ildr</a:t>
            </a:r>
            <a:r>
              <a:rPr lang="en-US" dirty="0" err="1" smtClean="0">
                <a:latin typeface="Calibri"/>
                <a:cs typeface="Calibri"/>
              </a:rPr>
              <a:t>ən</a:t>
            </a:r>
            <a:r>
              <a:rPr lang="en-US" dirty="0" smtClean="0"/>
              <a:t>]</a:t>
            </a:r>
          </a:p>
          <a:p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080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120</TotalTime>
  <Words>299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ЭДИК МОВСИСЯН</dc:creator>
  <cp:lastModifiedBy>ЭДИК МОВСИСЯН</cp:lastModifiedBy>
  <cp:revision>13</cp:revision>
  <dcterms:modified xsi:type="dcterms:W3CDTF">2018-05-11T12:57:58Z</dcterms:modified>
</cp:coreProperties>
</file>