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2"/>
  </p:notesMasterIdLst>
  <p:sldIdLst>
    <p:sldId id="261" r:id="rId2"/>
    <p:sldId id="265" r:id="rId3"/>
    <p:sldId id="268" r:id="rId4"/>
    <p:sldId id="280" r:id="rId5"/>
    <p:sldId id="272" r:id="rId6"/>
    <p:sldId id="273" r:id="rId7"/>
    <p:sldId id="274" r:id="rId8"/>
    <p:sldId id="275" r:id="rId9"/>
    <p:sldId id="279" r:id="rId10"/>
    <p:sldId id="278" r:id="rId11"/>
  </p:sldIdLst>
  <p:sldSz cx="9144000" cy="6858000" type="screen4x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Arial Black" pitchFamily="34" charset="0"/>
      <p:bold r:id="rId17"/>
    </p:embeddedFont>
    <p:embeddedFont>
      <p:font typeface="Comic Sans MS" pitchFamily="66" charset="0"/>
      <p:regular r:id="rId18"/>
      <p:bold r:id="rId19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070F"/>
    <a:srgbClr val="57090F"/>
    <a:srgbClr val="561A0A"/>
    <a:srgbClr val="8A0000"/>
    <a:srgbClr val="660066"/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66" d="100"/>
          <a:sy n="66" d="100"/>
        </p:scale>
        <p:origin x="-63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007133B-464A-45E8-9EC9-E48856600DB1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F26084D-0473-400C-AC0F-D7C45D7C8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A0D1B98-7860-4865-A7D8-C171C8D96C79}" type="slidenum">
              <a:rPr lang="ru-RU" sz="1200">
                <a:latin typeface="Calibri" pitchFamily="34" charset="0"/>
              </a:rPr>
              <a:pPr algn="r"/>
              <a:t>9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18ACD0D-3A4B-4F62-BDD2-C650C86A5BD5}" type="slidenum">
              <a:rPr lang="ru-RU" sz="1200">
                <a:latin typeface="Calibri" pitchFamily="34" charset="0"/>
              </a:rPr>
              <a:pPr algn="r"/>
              <a:t>10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42193F2F-AA58-4532-A3CA-C02947C44C0E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9FB9D66F-246D-49EE-BABF-610A5053C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1CF5F0A3-6F9C-457A-BAF9-88A0EDF9FCCD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92D63EBD-208C-427F-BBEC-657C512F8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B5E3A823-06E5-4125-BDD3-DF20765017F1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AE5F7760-0C16-48D4-AE22-134BE2F84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4ED8C675-2812-4727-88B8-8D62A8668512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8D23970E-7936-4CC5-B95D-50D7615A6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6916098E-4858-42FD-A8EA-A23C99E27520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3E5B5A4-9CF0-4A1A-B5A9-F871FE643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7B5BCC93-8DE4-47DB-BD50-45E23510895B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A13A93E5-C976-4553-9460-30EE57F1AC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8029B3AF-BBD5-4895-A3E8-A4154DBD5C92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C2E99930-5DC7-4CD6-896F-0D79F2B19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B697D5F0-B506-43D1-BA33-49C09D93C19A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AA291292-630F-46D0-B707-85376AF6B4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0FD6CD07-8D32-4F5D-B4F8-D5025640478A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4AC1A886-A83B-4E28-9BD0-B8E2B88ED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62BAD30B-D06A-4C6F-8584-6173A28751A6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B04D4079-212D-493D-86F9-EE6496967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847818E9-E22D-4FCC-BE61-6A5E75F9425A}" type="datetimeFigureOut">
              <a:rPr lang="ru-RU"/>
              <a:pPr>
                <a:defRPr/>
              </a:pPr>
              <a:t>05.01.2019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9251E232-97B0-4B62-B126-E4386CC930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1"/>
          <p:cNvSpPr>
            <a:spLocks noChangeArrowheads="1"/>
          </p:cNvSpPr>
          <p:nvPr/>
        </p:nvSpPr>
        <p:spPr bwMode="auto">
          <a:xfrm>
            <a:off x="1258888" y="1412875"/>
            <a:ext cx="74168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002060"/>
                </a:solidFill>
                <a:latin typeface="Arial Black" pitchFamily="34" charset="0"/>
              </a:rPr>
              <a:t>Развитие  речи.</a:t>
            </a:r>
          </a:p>
          <a:p>
            <a:pPr algn="ctr"/>
            <a:r>
              <a:rPr lang="ru-RU" sz="5400">
                <a:solidFill>
                  <a:srgbClr val="002060"/>
                </a:solidFill>
                <a:latin typeface="Arial Black" pitchFamily="34" charset="0"/>
              </a:rPr>
              <a:t> Составление  рассказа </a:t>
            </a:r>
          </a:p>
          <a:p>
            <a:pPr algn="ctr"/>
            <a:r>
              <a:rPr lang="ru-RU" sz="5400">
                <a:solidFill>
                  <a:srgbClr val="002060"/>
                </a:solidFill>
                <a:latin typeface="Arial Black" pitchFamily="34" charset="0"/>
              </a:rPr>
              <a:t>Упражнение140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 bwMode="auto">
          <a:xfrm>
            <a:off x="1692275" y="1196975"/>
            <a:ext cx="6489700" cy="6477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altLang="ru-RU" sz="4800" smtClean="0">
                <a:solidFill>
                  <a:srgbClr val="002060"/>
                </a:solidFill>
                <a:latin typeface="Arial Black" pitchFamily="34" charset="0"/>
              </a:rPr>
              <a:t>Изл</a:t>
            </a:r>
            <a:r>
              <a:rPr lang="ru-RU" altLang="ru-RU" sz="4800" smtClean="0">
                <a:solidFill>
                  <a:schemeClr val="accent2"/>
                </a:solidFill>
                <a:latin typeface="Arial Black" pitchFamily="34" charset="0"/>
              </a:rPr>
              <a:t>о</a:t>
            </a:r>
            <a:r>
              <a:rPr lang="ru-RU" altLang="ru-RU" sz="4800" smtClean="0">
                <a:solidFill>
                  <a:srgbClr val="002060"/>
                </a:solidFill>
                <a:latin typeface="Arial Black" pitchFamily="34" charset="0"/>
              </a:rPr>
              <a:t>жен</a:t>
            </a:r>
            <a:r>
              <a:rPr lang="ru-RU" altLang="ru-RU" sz="4800" smtClean="0">
                <a:solidFill>
                  <a:schemeClr val="tx2"/>
                </a:solidFill>
                <a:latin typeface="Arial Black" pitchFamily="34" charset="0"/>
              </a:rPr>
              <a:t>и</a:t>
            </a:r>
            <a:r>
              <a:rPr lang="ru-RU" altLang="ru-RU" sz="4800" smtClean="0">
                <a:solidFill>
                  <a:schemeClr val="accent2"/>
                </a:solidFill>
                <a:latin typeface="Arial Black" pitchFamily="34" charset="0"/>
              </a:rPr>
              <a:t>е</a:t>
            </a:r>
            <a:r>
              <a:rPr lang="ru-RU" altLang="ru-RU" sz="4800" smtClean="0">
                <a:solidFill>
                  <a:srgbClr val="002060"/>
                </a:solidFill>
                <a:latin typeface="Arial Black" pitchFamily="34" charset="0"/>
              </a:rPr>
              <a:t>.</a:t>
            </a:r>
            <a:r>
              <a:rPr lang="en-US" altLang="ru-RU" sz="480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en-US" altLang="ru-RU" sz="4800" smtClean="0">
                <a:solidFill>
                  <a:srgbClr val="002060"/>
                </a:solidFill>
                <a:latin typeface="Arial Black" pitchFamily="34" charset="0"/>
              </a:rPr>
            </a:br>
            <a:endParaRPr lang="ru-RU" sz="4800" smtClean="0">
              <a:solidFill>
                <a:srgbClr val="215968"/>
              </a:solidFill>
              <a:latin typeface="Comic Sans MS" pitchFamily="66" charset="0"/>
            </a:endParaRPr>
          </a:p>
        </p:txBody>
      </p:sp>
      <p:pic>
        <p:nvPicPr>
          <p:cNvPr id="15362" name="Picture 4" descr="C:\Documents and Settings\Лариса\Рабочий стол\Коллекция для  созд  презентаций\правильно  сижу.jpg"/>
          <p:cNvPicPr>
            <a:picLocks noChangeAspect="1" noChangeArrowheads="1"/>
          </p:cNvPicPr>
          <p:nvPr/>
        </p:nvPicPr>
        <p:blipFill>
          <a:blip r:embed="rId2"/>
          <a:srcRect b="26"/>
          <a:stretch>
            <a:fillRect/>
          </a:stretch>
        </p:blipFill>
        <p:spPr bwMode="auto">
          <a:xfrm>
            <a:off x="2051050" y="2168525"/>
            <a:ext cx="6083300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http://ostrdetsad.ucoz.ru/znakomcndj/ruch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954543">
            <a:off x="7523163" y="4470400"/>
            <a:ext cx="1512887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7"/>
          <p:cNvPicPr>
            <a:picLocks noChangeAspect="1" noChangeArrowheads="1"/>
          </p:cNvPicPr>
          <p:nvPr/>
        </p:nvPicPr>
        <p:blipFill>
          <a:blip r:embed="rId3"/>
          <a:srcRect l="14890" t="37036" r="4964" b="31480"/>
          <a:stretch>
            <a:fillRect/>
          </a:stretch>
        </p:blipFill>
        <p:spPr bwMode="auto">
          <a:xfrm>
            <a:off x="971550" y="404813"/>
            <a:ext cx="7921625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2"/>
          <p:cNvSpPr>
            <a:spLocks noGrp="1"/>
          </p:cNvSpPr>
          <p:nvPr>
            <p:ph type="title" idx="4294967295"/>
          </p:nvPr>
        </p:nvSpPr>
        <p:spPr bwMode="auto">
          <a:xfrm>
            <a:off x="1187450" y="260350"/>
            <a:ext cx="7715250" cy="720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3200" smtClean="0">
                <a:solidFill>
                  <a:srgbClr val="FF0000"/>
                </a:solidFill>
                <a:latin typeface="Arial Black" pitchFamily="34" charset="0"/>
              </a:rPr>
              <a:t>Орфографическая  подготовка</a:t>
            </a:r>
          </a:p>
        </p:txBody>
      </p:sp>
      <p:pic>
        <p:nvPicPr>
          <p:cNvPr id="17410" name="Рисунок 4" descr="http://ostrdetsad.ucoz.ru/znakomcndj/ruch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850864">
            <a:off x="7905750" y="4800600"/>
            <a:ext cx="1341438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 bwMode="auto">
          <a:xfrm>
            <a:off x="1565275" y="1196975"/>
            <a:ext cx="6624638" cy="7207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Текст  начинаем  писать  с  … . 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1536700" y="2133600"/>
            <a:ext cx="6624638" cy="71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Предложения   пишем     …  . 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598613" y="3068638"/>
            <a:ext cx="6624637" cy="7207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В  конце  предложения    …  . 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1692275" y="4076700"/>
            <a:ext cx="6624638" cy="863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Свои  записи  … , сравнивая  с  … . </a:t>
            </a:r>
          </a:p>
        </p:txBody>
      </p:sp>
      <p:sp>
        <p:nvSpPr>
          <p:cNvPr id="11" name="Заголовок 2"/>
          <p:cNvSpPr txBox="1">
            <a:spLocks/>
          </p:cNvSpPr>
          <p:nvPr/>
        </p:nvSpPr>
        <p:spPr bwMode="auto">
          <a:xfrm>
            <a:off x="1042988" y="5229225"/>
            <a:ext cx="77152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3200" b="1">
                <a:solidFill>
                  <a:srgbClr val="FF0000"/>
                </a:solidFill>
                <a:latin typeface="Arial Black" pitchFamily="34" charset="0"/>
              </a:rPr>
              <a:t>Успешной  работы!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1403350" y="549275"/>
            <a:ext cx="7200900" cy="71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800">
              <a:solidFill>
                <a:srgbClr val="FF0000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258888" y="5157788"/>
            <a:ext cx="7561262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altLang="ru-RU" sz="3200" b="1">
                <a:solidFill>
                  <a:srgbClr val="002060"/>
                </a:solidFill>
                <a:latin typeface="Arial Black" pitchFamily="34" charset="0"/>
              </a:rPr>
              <a:t>Коля заболел. Он лежал в постели.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1350" y="1628775"/>
            <a:ext cx="1401763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/>
          <p:cNvPicPr>
            <a:picLocks noChangeAspect="1" noChangeArrowheads="1"/>
          </p:cNvPicPr>
          <p:nvPr/>
        </p:nvPicPr>
        <p:blipFill>
          <a:blip r:embed="rId3"/>
          <a:srcRect l="14890" t="37036" r="4964" b="31480"/>
          <a:stretch>
            <a:fillRect/>
          </a:stretch>
        </p:blipFill>
        <p:spPr bwMode="auto">
          <a:xfrm>
            <a:off x="2339975" y="1773238"/>
            <a:ext cx="3671888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2392363" y="539750"/>
            <a:ext cx="51323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hlink"/>
                </a:solidFill>
              </a:rPr>
              <a:t>Что случилось с Колей?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1768475" y="476250"/>
            <a:ext cx="6624638" cy="863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Что увидел Коля в окне</a:t>
            </a:r>
            <a:r>
              <a:rPr lang="ru-RU" sz="280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?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116013" y="4868863"/>
            <a:ext cx="8196262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altLang="ru-RU" sz="280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altLang="ru-RU" sz="3200" b="1">
                <a:solidFill>
                  <a:srgbClr val="002060"/>
                </a:solidFill>
                <a:latin typeface="Arial Black" pitchFamily="34" charset="0"/>
              </a:rPr>
              <a:t>Вдруг в  окне Коля увидел красный шарик с нарисованной рожицей.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1350" y="1628775"/>
            <a:ext cx="1401763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/>
          <p:cNvPicPr>
            <a:picLocks noChangeAspect="1" noChangeArrowheads="1"/>
          </p:cNvPicPr>
          <p:nvPr/>
        </p:nvPicPr>
        <p:blipFill>
          <a:blip r:embed="rId3"/>
          <a:srcRect l="14890" t="37036" r="4964" b="31480"/>
          <a:stretch>
            <a:fillRect/>
          </a:stretch>
        </p:blipFill>
        <p:spPr bwMode="auto">
          <a:xfrm>
            <a:off x="2339975" y="1773238"/>
            <a:ext cx="388778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1768475" y="476250"/>
            <a:ext cx="6624638" cy="863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О чём догадался мальчик</a:t>
            </a:r>
            <a:r>
              <a:rPr lang="ru-RU" sz="280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?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187450" y="4868863"/>
            <a:ext cx="76327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altLang="ru-RU" sz="280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altLang="ru-RU" sz="3200" b="1">
                <a:solidFill>
                  <a:srgbClr val="002060"/>
                </a:solidFill>
                <a:latin typeface="Arial Black" pitchFamily="34" charset="0"/>
              </a:rPr>
              <a:t>Мальчик догадался, что это ребята придумали.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1350" y="1628775"/>
            <a:ext cx="1401763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3"/>
          <a:srcRect l="14890" t="37036" r="4964" b="31480"/>
          <a:stretch>
            <a:fillRect/>
          </a:stretch>
        </p:blipFill>
        <p:spPr bwMode="auto">
          <a:xfrm>
            <a:off x="2339975" y="1773238"/>
            <a:ext cx="40322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1768475" y="476250"/>
            <a:ext cx="6624638" cy="863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Как стал чувствовать себя Коля?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619250" y="5157788"/>
            <a:ext cx="4968875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altLang="ru-RU" sz="280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altLang="ru-RU" sz="3200" b="1">
                <a:solidFill>
                  <a:srgbClr val="002060"/>
                </a:solidFill>
                <a:latin typeface="Arial Black" pitchFamily="34" charset="0"/>
              </a:rPr>
              <a:t>Стало Коле хорошо.</a:t>
            </a:r>
            <a:r>
              <a:rPr lang="ru-RU" altLang="ru-RU" sz="2800">
                <a:solidFill>
                  <a:srgbClr val="002060"/>
                </a:solidFill>
                <a:latin typeface="Arial Black" pitchFamily="34" charset="0"/>
              </a:rPr>
              <a:t>  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1350" y="1628775"/>
            <a:ext cx="1401763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3"/>
          <a:srcRect l="14890" t="37036" r="4964" b="31480"/>
          <a:stretch>
            <a:fillRect/>
          </a:stretch>
        </p:blipFill>
        <p:spPr bwMode="auto">
          <a:xfrm>
            <a:off x="2339975" y="1773238"/>
            <a:ext cx="40322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 bwMode="auto">
          <a:xfrm>
            <a:off x="1258888" y="908050"/>
            <a:ext cx="7561262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altLang="ru-RU" sz="3200" b="1">
                <a:solidFill>
                  <a:srgbClr val="002060"/>
                </a:solidFill>
                <a:latin typeface="Arial Black" pitchFamily="34" charset="0"/>
              </a:rPr>
              <a:t>    </a:t>
            </a:r>
            <a:r>
              <a:rPr lang="ru-RU" altLang="ru-RU" sz="3200" b="1">
                <a:solidFill>
                  <a:srgbClr val="002060"/>
                </a:solidFill>
              </a:rPr>
              <a:t>Коля заболел. Он лежал в постели. Вдруг в  окне Коля увидел красный шарик с нарисованной рожицей. Мальчик догадался, что это ребята придумали. Стало Коле хорошо.</a:t>
            </a:r>
            <a:r>
              <a:rPr lang="ru-RU" altLang="ru-RU" sz="3200"/>
              <a:t> </a:t>
            </a:r>
          </a:p>
          <a:p>
            <a:r>
              <a:rPr lang="ru-RU" altLang="ru-RU" sz="3200" b="1">
                <a:solidFill>
                  <a:schemeClr val="tx2"/>
                </a:solidFill>
              </a:rPr>
              <a:t>Хорошо, когда о тебе друзья помнят!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ru-RU" altLang="ru-RU" sz="32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 bwMode="auto">
          <a:xfrm>
            <a:off x="2300288" y="404813"/>
            <a:ext cx="4140200" cy="576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Коля заболел</a:t>
            </a:r>
            <a:r>
              <a:rPr lang="ru-RU" sz="280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2379663" y="1268413"/>
            <a:ext cx="4060825" cy="576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Красный шарик.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2484438" y="2205038"/>
            <a:ext cx="3930650" cy="576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Верные друзья.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1763713" y="5688013"/>
            <a:ext cx="6192837" cy="576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Какой  заголовок  подойдёт?</a:t>
            </a:r>
          </a:p>
        </p:txBody>
      </p:sp>
      <p:pic>
        <p:nvPicPr>
          <p:cNvPr id="24581" name="Picture 9"/>
          <p:cNvPicPr>
            <a:picLocks noChangeAspect="1" noChangeArrowheads="1"/>
          </p:cNvPicPr>
          <p:nvPr/>
        </p:nvPicPr>
        <p:blipFill>
          <a:blip r:embed="rId3"/>
          <a:srcRect l="14890" t="37036" r="4964" b="31480"/>
          <a:stretch>
            <a:fillRect/>
          </a:stretch>
        </p:blipFill>
        <p:spPr bwMode="auto">
          <a:xfrm>
            <a:off x="2195513" y="3141663"/>
            <a:ext cx="540067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1_Тема Office">
  <a:themeElements>
    <a:clrScheme name="Другая 7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108</Words>
  <Application>Microsoft Office PowerPoint</Application>
  <PresentationFormat>Экран (4:3)</PresentationFormat>
  <Paragraphs>26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10</vt:i4>
      </vt:variant>
    </vt:vector>
  </HeadingPairs>
  <TitlesOfParts>
    <vt:vector size="26" baseType="lpstr">
      <vt:lpstr>Arial</vt:lpstr>
      <vt:lpstr>Calibri</vt:lpstr>
      <vt:lpstr>Arial Black</vt:lpstr>
      <vt:lpstr>Comic Sans MS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Слайд 1</vt:lpstr>
      <vt:lpstr>Изложение. </vt:lpstr>
      <vt:lpstr>Слайд 3</vt:lpstr>
      <vt:lpstr>Орфографическая  подготовка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ДоМ</cp:lastModifiedBy>
  <cp:revision>84</cp:revision>
  <dcterms:created xsi:type="dcterms:W3CDTF">2014-07-06T18:18:01Z</dcterms:created>
  <dcterms:modified xsi:type="dcterms:W3CDTF">2019-01-05T16:12:42Z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789217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