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C0300A9-0A98-4584-AFC6-C45D713FA08C}" type="datetimeFigureOut">
              <a:rPr lang="ru-RU" smtClean="0"/>
              <a:pPr/>
              <a:t>21.12.2018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5C8CF3B-2F96-43E5-ADBD-EAF48340813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850064"/>
            <a:ext cx="8286776" cy="17526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Двадцать первое декабря</a:t>
            </a:r>
          </a:p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Классная работа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719274" cy="1143000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Игра «Четвёртый лишний»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47800"/>
            <a:ext cx="8215370" cy="3552836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попробуйте их сгруппировать по общему признаку и найдите слово, которое не группируется, то есть лишнее слово. Обоснуйте свой выбор.</a:t>
            </a:r>
          </a:p>
          <a:p>
            <a:pPr>
              <a:buNone/>
            </a:pPr>
            <a:endParaRPr lang="ru-RU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раздумывая, задумавшийся, написанная, откликнувшийся</a:t>
            </a:r>
          </a:p>
          <a:p>
            <a:pPr>
              <a:buFont typeface="Wingdings" pitchFamily="2" charset="2"/>
              <a:buChar char="§"/>
            </a:pPr>
            <a:r>
              <a:rPr lang="ru-RU" b="1" i="1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Зарождаясь, направив, отдающий, умея</a:t>
            </a:r>
            <a:r>
              <a:rPr lang="ru-RU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b="1" i="1" dirty="0" smtClean="0">
              <a:solidFill>
                <a:srgbClr val="FF0000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>
              <a:buFont typeface="Wingdings" pitchFamily="2" charset="2"/>
              <a:buChar char="§"/>
            </a:pP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-</a:t>
            </a:r>
            <a:r>
              <a:rPr lang="ru-RU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 Что такое деепричастие?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928670"/>
            <a:ext cx="7933588" cy="531973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764704"/>
            <a:ext cx="7704856" cy="18722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Деепричастие – это самостоятельная часть речи, которая обозначает добавочное действие при основном действии, выраженном глаголом) 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4509120"/>
            <a:ext cx="7632848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А( -Я),  - ВШИ,  - ШИ, - В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2852936"/>
            <a:ext cx="7704856" cy="1224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деепричастии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совмещены признаки глагола и наречия.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.jpg"/>
          <p:cNvPicPr/>
          <p:nvPr/>
        </p:nvPicPr>
        <p:blipFill>
          <a:blip r:embed="rId2" cstate="print">
            <a:lum bright="-20000"/>
          </a:blip>
          <a:stretch>
            <a:fillRect/>
          </a:stretch>
        </p:blipFill>
        <p:spPr>
          <a:xfrm>
            <a:off x="395536" y="3933056"/>
            <a:ext cx="3500462" cy="26431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IMG_0002.jpg"/>
          <p:cNvPicPr/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4355976" y="836712"/>
            <a:ext cx="4071966" cy="30003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Составить по картинка предложения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IMG_0001.jpg"/>
          <p:cNvPicPr>
            <a:picLocks noGrp="1"/>
          </p:cNvPicPr>
          <p:nvPr>
            <p:ph idx="1"/>
          </p:nvPr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395536" y="836712"/>
            <a:ext cx="3672408" cy="30203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Прямоугольник 9"/>
          <p:cNvSpPr/>
          <p:nvPr/>
        </p:nvSpPr>
        <p:spPr>
          <a:xfrm>
            <a:off x="3995936" y="4077072"/>
            <a:ext cx="5148064" cy="2502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1.Сидит за столом</a:t>
            </a:r>
            <a:r>
              <a:rPr lang="ru-RU" sz="2400" b="1" u="db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u="db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выполняет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задание, </a:t>
            </a:r>
          </a:p>
          <a:p>
            <a:endParaRPr lang="ru-RU" sz="14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Собрались вместе, </a:t>
            </a:r>
            <a:r>
              <a:rPr lang="ru-RU" sz="2400" b="1" u="sng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сажать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цветы  </a:t>
            </a:r>
          </a:p>
          <a:p>
            <a:endParaRPr lang="ru-RU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Не решил уравнения,  </a:t>
            </a: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задумался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Деепричастный оборот.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933588" cy="4800600"/>
          </a:xfrm>
        </p:spPr>
        <p:txBody>
          <a:bodyPr>
            <a:noAutofit/>
          </a:bodyPr>
          <a:lstStyle/>
          <a:p>
            <a:r>
              <a:rPr lang="ru-RU" sz="4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1) познакомиться с понятием </a:t>
            </a:r>
            <a:r>
              <a:rPr lang="ru-RU" sz="4400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«деепричастный оборот</a:t>
            </a:r>
            <a:r>
              <a:rPr lang="ru-RU" sz="4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»;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2)научиться правильно писать предложения с данным правилом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3) графически выделять деепричастные обороты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3941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sz="2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определения деепричастного оборота. </a:t>
            </a:r>
            <a:r>
              <a:rPr lang="ru-RU" sz="280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40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Суда в море </a:t>
            </a:r>
            <a:r>
              <a:rPr lang="ru-RU" sz="4400" u="dbl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не выходили</a:t>
            </a:r>
            <a:r>
              <a:rPr lang="ru-RU" sz="440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,/ </a:t>
            </a:r>
            <a:r>
              <a:rPr lang="ru-RU" sz="4400" u="dotDash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оставаясь в гавани/</a:t>
            </a:r>
            <a:r>
              <a:rPr lang="ru-RU" sz="53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3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106104" cy="4752528"/>
          </a:xfrm>
        </p:spPr>
        <p:txBody>
          <a:bodyPr>
            <a:normAutofit lnSpcReduction="10000"/>
          </a:bodyPr>
          <a:lstStyle/>
          <a:p>
            <a:pPr marL="596646" lvl="0" indent="-514350" algn="just">
              <a:buFont typeface="+mj-lt"/>
              <a:buAutoNum type="arabicPeriod"/>
            </a:pP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Находим деепричастие.                 </a:t>
            </a:r>
            <a:r>
              <a:rPr lang="ru-RU" sz="2800" b="1" i="1" dirty="0" err="1" smtClean="0">
                <a:solidFill>
                  <a:schemeClr val="accent4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остава</a:t>
            </a:r>
            <a:r>
              <a:rPr lang="ru-RU" sz="2800" b="1" i="1" dirty="0" err="1" smtClean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800" b="1" i="1" dirty="0" err="1" smtClean="0">
                <a:solidFill>
                  <a:schemeClr val="accent4">
                    <a:lumMod val="50000"/>
                  </a:schemeClr>
                </a:solidFill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сь</a:t>
            </a:r>
            <a:endParaRPr lang="ru-RU" sz="2800" b="1" i="1" dirty="0" smtClean="0">
              <a:solidFill>
                <a:schemeClr val="accent4">
                  <a:lumMod val="50000"/>
                </a:schemeClr>
              </a:solidFill>
              <a:uFill>
                <a:solidFill>
                  <a:srgbClr val="FF0000"/>
                </a:solidFill>
              </a:uFill>
              <a:latin typeface="Times New Roman" pitchFamily="18" charset="0"/>
              <a:cs typeface="Times New Roman" pitchFamily="18" charset="0"/>
            </a:endParaRPr>
          </a:p>
          <a:p>
            <a:pPr marL="596646" lvl="0" indent="-514350" algn="just">
              <a:buFont typeface="+mj-lt"/>
              <a:buAutoNum type="arabicPeriod" startAt="2"/>
            </a:pP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Определяем глагол(</a:t>
            </a:r>
            <a:r>
              <a:rPr lang="ru-RU" sz="24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 основного действия (главное слово)  </a:t>
            </a: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ВЫХОДИЛИ</a:t>
            </a:r>
            <a:endParaRPr lang="ru-RU" sz="2800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96646" lvl="0" indent="-514350" algn="just">
              <a:buFont typeface="+mj-lt"/>
              <a:buAutoNum type="arabicPeriod" startAt="2"/>
            </a:pP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Подчеркиваем  глагол(</a:t>
            </a:r>
            <a:r>
              <a:rPr lang="ru-RU" sz="2400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) основного действия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</a:p>
          <a:p>
            <a:pPr marL="596646" lvl="0" indent="-514350" algn="just">
              <a:buNone/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800" b="1" i="1" u="dbl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НЕ ВЫХОДИЛИ</a:t>
            </a:r>
            <a:endParaRPr lang="ru-RU" sz="2800" u="dbl" dirty="0" smtClean="0">
              <a:uFill>
                <a:solidFill>
                  <a:srgbClr val="FF0000"/>
                </a:solidFill>
              </a:uFill>
              <a:latin typeface="Times New Roman" pitchFamily="18" charset="0"/>
              <a:cs typeface="Times New Roman" pitchFamily="18" charset="0"/>
            </a:endParaRPr>
          </a:p>
          <a:p>
            <a:pPr marL="596646" lvl="0" indent="-514350" algn="just">
              <a:buFont typeface="+mj-lt"/>
              <a:buAutoNum type="arabicPeriod" startAt="4"/>
            </a:pPr>
            <a:r>
              <a:rPr lang="ru-RU" sz="24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Выделяем границы ДО, находим зависимые слова от деепричастия (одиночного деепричастия), ставим запятые на границе  и подчеркиваем как член предложения.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96646" lvl="0" indent="-514350" algn="just">
              <a:buNone/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800" b="1" u="dotDash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/ОСТАВАЯСЬ В ГАВАНИ./</a:t>
            </a:r>
          </a:p>
          <a:p>
            <a:pPr marL="596646" lvl="0" indent="-514350" algn="just">
              <a:buNone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Суда в море </a:t>
            </a:r>
            <a:r>
              <a:rPr lang="ru-RU" sz="2800" u="dbl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не выходили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,/ </a:t>
            </a:r>
            <a:r>
              <a:rPr lang="ru-RU" sz="2800" u="dotDash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uFill>
                  <a:solidFill>
                    <a:srgbClr val="FF0000"/>
                  </a:solidFill>
                </a:uFill>
                <a:latin typeface="Times New Roman" pitchFamily="18" charset="0"/>
                <a:cs typeface="Times New Roman" pitchFamily="18" charset="0"/>
              </a:rPr>
              <a:t>оставаясь в гавани/</a:t>
            </a:r>
            <a:endParaRPr lang="ru-RU" sz="2800" b="1" u="dotDash" dirty="0" smtClean="0">
              <a:solidFill>
                <a:schemeClr val="accent4">
                  <a:lumMod val="50000"/>
                </a:schemeClr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uFill>
                <a:solidFill>
                  <a:srgbClr val="FF0000"/>
                </a:solidFill>
              </a:uFill>
              <a:latin typeface="Times New Roman" pitchFamily="18" charset="0"/>
              <a:cs typeface="Times New Roman" pitchFamily="18" charset="0"/>
            </a:endParaRPr>
          </a:p>
          <a:p>
            <a:pPr marL="596646" lvl="0" indent="-514350" algn="just">
              <a:buFont typeface="+mj-lt"/>
              <a:buAutoNum type="arabicPeriod"/>
            </a:pPr>
            <a:endParaRPr lang="ru-RU" sz="2800" dirty="0" smtClean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596646" lvl="0" indent="-514350" algn="just">
              <a:buFont typeface="+mj-lt"/>
              <a:buAutoNum type="arabicPeriod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627784" y="6309320"/>
            <a:ext cx="18722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716016" y="6309320"/>
            <a:ext cx="2880320" cy="0"/>
          </a:xfrm>
          <a:prstGeom prst="line">
            <a:avLst/>
          </a:prstGeom>
          <a:ln w="381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08104" y="2276872"/>
            <a:ext cx="2232000" cy="0"/>
          </a:xfrm>
          <a:prstGeom prst="line">
            <a:avLst/>
          </a:prstGeom>
          <a:ln w="38100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42852"/>
            <a:ext cx="8076464" cy="657229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800" b="1" i="1" u="sng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 № 1</a:t>
            </a:r>
            <a:r>
              <a:rPr lang="ru-RU" sz="3800" u="sng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Списать, расставить пропущенные знаки препинания; подчеркнуть деепричастия и деепричастные обороты как члены предложения.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8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Воробей чирикнув и запрыгал по дорожке. Тучи набирая силы поднимались из-за леса. Птицы поднимаясь вверх хлопали крыльями.</a:t>
            </a:r>
            <a:r>
              <a:rPr lang="ru-RU" sz="3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b="1" i="1" u="sng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Задание№</a:t>
            </a:r>
            <a:r>
              <a:rPr lang="ru-RU" sz="3800" b="1" i="1" u="sng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2.</a:t>
            </a:r>
            <a:r>
              <a:rPr lang="ru-RU" sz="3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Списать заменяя один из глаголов деепричастием. расставить пропущенные знаки препинания; подчеркнуть деепричастия и деепричастные обороты как члены предложения.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Воробей чирикнул и запрыгал по дорожке. Тучи набирали силы и поднимались</a:t>
            </a:r>
            <a:r>
              <a:rPr lang="ru-RU" sz="3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из-за леса. Птицы поднимались вверх и хлопали крыльями.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b="1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800" b="1" i="1" u="sng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 № 3</a:t>
            </a:r>
            <a:r>
              <a:rPr lang="ru-RU" sz="3800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. Списать заменяя один из глаголов деепричастием. расставить пропущенные знаки препинания; подчеркнуть деепричастия и деепричастные обороты как члены предложения. Исправь ошибки.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8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   Воробей чирикнул и запрыгал по дорожке. Тучи </a:t>
            </a:r>
            <a:r>
              <a:rPr lang="ru-RU" sz="3800" i="1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наберали</a:t>
            </a:r>
            <a:r>
              <a:rPr lang="ru-RU" sz="38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силы и поднимались из-за леса. </a:t>
            </a:r>
            <a:r>
              <a:rPr lang="ru-RU" sz="3800" i="1" dirty="0" err="1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Птици</a:t>
            </a:r>
            <a:r>
              <a:rPr lang="ru-RU" sz="3800" i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поднимались вверх и хлопали крыльями. 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Игра «Кто быстрее! Найди пару!»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ru-RU" dirty="0" smtClean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6" y="1196752"/>
          <a:ext cx="8136904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880"/>
                <a:gridCol w="4315024"/>
              </a:tblGrid>
              <a:tr h="10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сломя голову</a:t>
                      </a:r>
                    </a:p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мчаться быстро</a:t>
                      </a:r>
                    </a:p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не покладая рук</a:t>
                      </a:r>
                    </a:p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Слушать внимательно</a:t>
                      </a:r>
                    </a:p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затаив дыхание</a:t>
                      </a:r>
                    </a:p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трудиться упорно</a:t>
                      </a:r>
                    </a:p>
                    <a:p>
                      <a:pPr algn="ctr"/>
                      <a:endParaRPr lang="ru-RU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7933588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Инструкция домашнего задания.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47800"/>
            <a:ext cx="8505092" cy="4800600"/>
          </a:xfrm>
        </p:spPr>
        <p:txBody>
          <a:bodyPr>
            <a:normAutofit/>
          </a:bodyPr>
          <a:lstStyle/>
          <a:p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1.Подготовить устный рассказ на тему «Деепричастие как форма глагола», опираясь на структурно – логические схемы-кластеры (для всех учащихся).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2.Выполнить упражнение …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3.Всем желающим сочинить сказку или рассказ «Рождение деепричастия», «В гостях у деепричастия», «Спор двух частей речи»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238</TotalTime>
  <Words>369</Words>
  <Application>Microsoft Office PowerPoint</Application>
  <PresentationFormat>Экран (4:3)</PresentationFormat>
  <Paragraphs>50</Paragraphs>
  <Slides>9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Слайд 1</vt:lpstr>
      <vt:lpstr>Игра «Четвёртый лишний»</vt:lpstr>
      <vt:lpstr>- Что такое деепричастие?  </vt:lpstr>
      <vt:lpstr>Составить по картинка предложения</vt:lpstr>
      <vt:lpstr>Деепричастный оборот.</vt:lpstr>
      <vt:lpstr>   АЛГОРИТМ определения деепричастного оборота.  Суда в море не выходили,/ оставаясь в гавани/ </vt:lpstr>
      <vt:lpstr>Слайд 7</vt:lpstr>
      <vt:lpstr>Игра «Кто быстрее! Найди пару!»  </vt:lpstr>
      <vt:lpstr>Инструкция домашнего задания. 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19</cp:revision>
  <dcterms:created xsi:type="dcterms:W3CDTF">2018-12-20T19:54:54Z</dcterms:created>
  <dcterms:modified xsi:type="dcterms:W3CDTF">2018-12-21T02:44:42Z</dcterms:modified>
</cp:coreProperties>
</file>