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3"/>
  </p:notesMasterIdLst>
  <p:sldIdLst>
    <p:sldId id="287" r:id="rId2"/>
    <p:sldId id="297" r:id="rId3"/>
    <p:sldId id="289" r:id="rId4"/>
    <p:sldId id="290" r:id="rId5"/>
    <p:sldId id="298" r:id="rId6"/>
    <p:sldId id="294" r:id="rId7"/>
    <p:sldId id="299" r:id="rId8"/>
    <p:sldId id="291" r:id="rId9"/>
    <p:sldId id="292" r:id="rId10"/>
    <p:sldId id="295" r:id="rId11"/>
    <p:sldId id="296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lgerian" pitchFamily="8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lgerian" pitchFamily="8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lgerian" pitchFamily="8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lgerian" pitchFamily="8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lgerian" pitchFamily="82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lgerian" pitchFamily="82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lgerian" pitchFamily="82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lgerian" pitchFamily="82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lgerian" pitchFamily="82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CCFFCC"/>
    <a:srgbClr val="FED05E"/>
    <a:srgbClr val="FF9900"/>
    <a:srgbClr val="FFF30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0" autoAdjust="0"/>
    <p:restoredTop sz="99296" autoAdjust="0"/>
  </p:normalViewPr>
  <p:slideViewPr>
    <p:cSldViewPr>
      <p:cViewPr varScale="1">
        <p:scale>
          <a:sx n="80" d="100"/>
          <a:sy n="80" d="100"/>
        </p:scale>
        <p:origin x="-2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D3858851-926C-4977-8176-825DE04B9FCB}" type="datetimeFigureOut">
              <a:rPr lang="ru-RU"/>
              <a:pPr>
                <a:defRPr/>
              </a:pPr>
              <a:t>10.01.2019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D9F86558-5E34-4837-8372-CF52CDD1D4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hidden">
          <a:xfrm>
            <a:off x="2895600" y="0"/>
            <a:ext cx="3352800" cy="685641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2133600" y="473075"/>
            <a:ext cx="4878388" cy="3490913"/>
            <a:chOff x="1344" y="298"/>
            <a:chExt cx="3073" cy="2199"/>
          </a:xfrm>
        </p:grpSpPr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1344" y="1035"/>
              <a:ext cx="1019" cy="907"/>
            </a:xfrm>
            <a:custGeom>
              <a:avLst/>
              <a:gdLst/>
              <a:ahLst/>
              <a:cxnLst>
                <a:cxn ang="0">
                  <a:pos x="0" y="566"/>
                </a:cxn>
                <a:cxn ang="0">
                  <a:pos x="0" y="906"/>
                </a:cxn>
                <a:cxn ang="0">
                  <a:pos x="1014" y="283"/>
                </a:cxn>
                <a:cxn ang="0">
                  <a:pos x="1018" y="307"/>
                </a:cxn>
                <a:cxn ang="0">
                  <a:pos x="869" y="0"/>
                </a:cxn>
                <a:cxn ang="0">
                  <a:pos x="0" y="566"/>
                </a:cxn>
              </a:cxnLst>
              <a:rect l="0" t="0" r="r" b="b"/>
              <a:pathLst>
                <a:path w="1019" h="907">
                  <a:moveTo>
                    <a:pt x="0" y="566"/>
                  </a:moveTo>
                  <a:lnTo>
                    <a:pt x="0" y="906"/>
                  </a:lnTo>
                  <a:lnTo>
                    <a:pt x="1014" y="283"/>
                  </a:lnTo>
                  <a:lnTo>
                    <a:pt x="1018" y="307"/>
                  </a:lnTo>
                  <a:lnTo>
                    <a:pt x="869" y="0"/>
                  </a:lnTo>
                  <a:lnTo>
                    <a:pt x="0" y="566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3398" y="1035"/>
              <a:ext cx="1019" cy="907"/>
            </a:xfrm>
            <a:custGeom>
              <a:avLst/>
              <a:gdLst/>
              <a:ahLst/>
              <a:cxnLst>
                <a:cxn ang="0">
                  <a:pos x="1018" y="566"/>
                </a:cxn>
                <a:cxn ang="0">
                  <a:pos x="1018" y="906"/>
                </a:cxn>
                <a:cxn ang="0">
                  <a:pos x="3" y="283"/>
                </a:cxn>
                <a:cxn ang="0">
                  <a:pos x="0" y="307"/>
                </a:cxn>
                <a:cxn ang="0">
                  <a:pos x="148" y="0"/>
                </a:cxn>
                <a:cxn ang="0">
                  <a:pos x="1018" y="566"/>
                </a:cxn>
              </a:cxnLst>
              <a:rect l="0" t="0" r="r" b="b"/>
              <a:pathLst>
                <a:path w="1019" h="907">
                  <a:moveTo>
                    <a:pt x="1018" y="566"/>
                  </a:moveTo>
                  <a:lnTo>
                    <a:pt x="1018" y="906"/>
                  </a:lnTo>
                  <a:lnTo>
                    <a:pt x="3" y="283"/>
                  </a:lnTo>
                  <a:lnTo>
                    <a:pt x="0" y="307"/>
                  </a:lnTo>
                  <a:lnTo>
                    <a:pt x="148" y="0"/>
                  </a:lnTo>
                  <a:lnTo>
                    <a:pt x="1018" y="566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ru-RU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1571" y="298"/>
              <a:ext cx="2632" cy="2199"/>
              <a:chOff x="1571" y="298"/>
              <a:chExt cx="2632" cy="2199"/>
            </a:xfrm>
          </p:grpSpPr>
          <p:sp>
            <p:nvSpPr>
              <p:cNvPr id="10" name="AutoShape 7" descr="Green marble"/>
              <p:cNvSpPr>
                <a:spLocks noChangeArrowheads="1"/>
              </p:cNvSpPr>
              <p:nvPr/>
            </p:nvSpPr>
            <p:spPr bwMode="auto">
              <a:xfrm rot="10800000" flipH="1">
                <a:off x="1571" y="298"/>
                <a:ext cx="2631" cy="2198"/>
              </a:xfrm>
              <a:prstGeom prst="triangle">
                <a:avLst>
                  <a:gd name="adj" fmla="val 49995"/>
                </a:avLst>
              </a:prstGeom>
              <a:blipFill dpi="0" rotWithShape="0">
                <a:blip r:embed="rId2" cstate="print"/>
                <a:srcRect/>
                <a:tile tx="0" ty="0" sx="100000" sy="100000" flip="none" algn="tl"/>
              </a:blipFill>
              <a:ln w="12700" cap="sq">
                <a:solidFill>
                  <a:srgbClr val="006633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1571" y="298"/>
                <a:ext cx="1316" cy="2199"/>
              </a:xfrm>
              <a:custGeom>
                <a:avLst/>
                <a:gdLst/>
                <a:ahLst/>
                <a:cxnLst>
                  <a:cxn ang="0">
                    <a:pos x="1315" y="2198"/>
                  </a:cxn>
                  <a:cxn ang="0">
                    <a:pos x="1315" y="1815"/>
                  </a:cxn>
                  <a:cxn ang="0">
                    <a:pos x="409" y="214"/>
                  </a:cxn>
                  <a:cxn ang="0">
                    <a:pos x="0" y="0"/>
                  </a:cxn>
                  <a:cxn ang="0">
                    <a:pos x="1315" y="2198"/>
                  </a:cxn>
                </a:cxnLst>
                <a:rect l="0" t="0" r="r" b="b"/>
                <a:pathLst>
                  <a:path w="1316" h="2199">
                    <a:moveTo>
                      <a:pt x="1315" y="2198"/>
                    </a:moveTo>
                    <a:lnTo>
                      <a:pt x="1315" y="1815"/>
                    </a:lnTo>
                    <a:lnTo>
                      <a:pt x="409" y="214"/>
                    </a:lnTo>
                    <a:lnTo>
                      <a:pt x="0" y="0"/>
                    </a:lnTo>
                    <a:lnTo>
                      <a:pt x="1315" y="2198"/>
                    </a:lnTo>
                  </a:path>
                </a:pathLst>
              </a:custGeom>
              <a:solidFill>
                <a:srgbClr val="002010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1571" y="298"/>
                <a:ext cx="2632" cy="2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09" y="216"/>
                  </a:cxn>
                  <a:cxn ang="0">
                    <a:pos x="2279" y="216"/>
                  </a:cxn>
                  <a:cxn ang="0">
                    <a:pos x="2631" y="0"/>
                  </a:cxn>
                  <a:cxn ang="0">
                    <a:pos x="0" y="0"/>
                  </a:cxn>
                </a:cxnLst>
                <a:rect l="0" t="0" r="r" b="b"/>
                <a:pathLst>
                  <a:path w="2632" h="217">
                    <a:moveTo>
                      <a:pt x="0" y="0"/>
                    </a:moveTo>
                    <a:lnTo>
                      <a:pt x="409" y="216"/>
                    </a:lnTo>
                    <a:lnTo>
                      <a:pt x="2279" y="216"/>
                    </a:lnTo>
                    <a:lnTo>
                      <a:pt x="2631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71BB96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2886" y="298"/>
                <a:ext cx="1317" cy="2199"/>
              </a:xfrm>
              <a:custGeom>
                <a:avLst/>
                <a:gdLst/>
                <a:ahLst/>
                <a:cxnLst>
                  <a:cxn ang="0">
                    <a:pos x="0" y="2198"/>
                  </a:cxn>
                  <a:cxn ang="0">
                    <a:pos x="0" y="1815"/>
                  </a:cxn>
                  <a:cxn ang="0">
                    <a:pos x="906" y="214"/>
                  </a:cxn>
                  <a:cxn ang="0">
                    <a:pos x="1316" y="0"/>
                  </a:cxn>
                  <a:cxn ang="0">
                    <a:pos x="0" y="2198"/>
                  </a:cxn>
                </a:cxnLst>
                <a:rect l="0" t="0" r="r" b="b"/>
                <a:pathLst>
                  <a:path w="1317" h="2199">
                    <a:moveTo>
                      <a:pt x="0" y="2198"/>
                    </a:moveTo>
                    <a:lnTo>
                      <a:pt x="0" y="1815"/>
                    </a:lnTo>
                    <a:lnTo>
                      <a:pt x="906" y="214"/>
                    </a:lnTo>
                    <a:lnTo>
                      <a:pt x="1316" y="0"/>
                    </a:lnTo>
                    <a:lnTo>
                      <a:pt x="0" y="2198"/>
                    </a:lnTo>
                  </a:path>
                </a:pathLst>
              </a:custGeom>
              <a:solidFill>
                <a:srgbClr val="006633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ru-RU"/>
              </a:p>
            </p:txBody>
          </p:sp>
        </p:grp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1344" y="1631"/>
              <a:ext cx="3069" cy="31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ru-RU"/>
            </a:p>
          </p:txBody>
        </p:sp>
      </p:grpSp>
      <p:sp>
        <p:nvSpPr>
          <p:cNvPr id="25612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38862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5613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5410200"/>
            <a:ext cx="6400800" cy="1295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Правка образца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1C594E-516E-4513-AEF6-0FF5DCC876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426C6-C4EA-4711-B387-8781DCF2EB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C05CB-9E47-4A27-89FA-635B787622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61988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24388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5CD12-F5AA-41FD-8902-011F70399F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F4269-C13E-4EE5-B728-ECD7BFEDD2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12442-41CB-49F9-868B-83149BDE84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DE893E-B11F-4CCF-BD4E-1D64444124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34ADE-847C-4876-89B2-7280BC6955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ACF98-77A1-47AA-B3D8-445F4B0B73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BE698-4975-4394-BEFB-BDFFEC9F6A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0388" y="228600"/>
            <a:ext cx="2081212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61988" y="228600"/>
            <a:ext cx="609600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14942-08B5-43D7-A1C9-D4576A7F9B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hidden">
          <a:xfrm>
            <a:off x="0" y="0"/>
            <a:ext cx="1752600" cy="685641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kumimoji="1" lang="ru-RU" sz="2400">
              <a:latin typeface="Times New Roman" pitchFamily="18" charset="0"/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152400" y="374650"/>
            <a:ext cx="1525588" cy="1227138"/>
            <a:chOff x="96" y="236"/>
            <a:chExt cx="961" cy="773"/>
          </a:xfrm>
        </p:grpSpPr>
        <p:sp>
          <p:nvSpPr>
            <p:cNvPr id="24580" name="Freeform 4"/>
            <p:cNvSpPr>
              <a:spLocks/>
            </p:cNvSpPr>
            <p:nvPr/>
          </p:nvSpPr>
          <p:spPr bwMode="auto">
            <a:xfrm>
              <a:off x="738" y="495"/>
              <a:ext cx="319" cy="319"/>
            </a:xfrm>
            <a:custGeom>
              <a:avLst/>
              <a:gdLst/>
              <a:ahLst/>
              <a:cxnLst>
                <a:cxn ang="0">
                  <a:pos x="318" y="198"/>
                </a:cxn>
                <a:cxn ang="0">
                  <a:pos x="318" y="318"/>
                </a:cxn>
                <a:cxn ang="0">
                  <a:pos x="1" y="99"/>
                </a:cxn>
                <a:cxn ang="0">
                  <a:pos x="0" y="108"/>
                </a:cxn>
                <a:cxn ang="0">
                  <a:pos x="46" y="0"/>
                </a:cxn>
                <a:cxn ang="0">
                  <a:pos x="318" y="198"/>
                </a:cxn>
              </a:cxnLst>
              <a:rect l="0" t="0" r="r" b="b"/>
              <a:pathLst>
                <a:path w="319" h="319">
                  <a:moveTo>
                    <a:pt x="318" y="198"/>
                  </a:moveTo>
                  <a:lnTo>
                    <a:pt x="318" y="318"/>
                  </a:lnTo>
                  <a:lnTo>
                    <a:pt x="1" y="99"/>
                  </a:lnTo>
                  <a:lnTo>
                    <a:pt x="0" y="108"/>
                  </a:lnTo>
                  <a:lnTo>
                    <a:pt x="46" y="0"/>
                  </a:lnTo>
                  <a:lnTo>
                    <a:pt x="318" y="198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ru-RU"/>
            </a:p>
          </p:txBody>
        </p:sp>
        <p:sp>
          <p:nvSpPr>
            <p:cNvPr id="24581" name="Freeform 5"/>
            <p:cNvSpPr>
              <a:spLocks/>
            </p:cNvSpPr>
            <p:nvPr/>
          </p:nvSpPr>
          <p:spPr bwMode="auto">
            <a:xfrm>
              <a:off x="96" y="495"/>
              <a:ext cx="319" cy="319"/>
            </a:xfrm>
            <a:custGeom>
              <a:avLst/>
              <a:gdLst/>
              <a:ahLst/>
              <a:cxnLst>
                <a:cxn ang="0">
                  <a:pos x="0" y="198"/>
                </a:cxn>
                <a:cxn ang="0">
                  <a:pos x="0" y="318"/>
                </a:cxn>
                <a:cxn ang="0">
                  <a:pos x="316" y="99"/>
                </a:cxn>
                <a:cxn ang="0">
                  <a:pos x="318" y="108"/>
                </a:cxn>
                <a:cxn ang="0">
                  <a:pos x="271" y="0"/>
                </a:cxn>
                <a:cxn ang="0">
                  <a:pos x="0" y="198"/>
                </a:cxn>
              </a:cxnLst>
              <a:rect l="0" t="0" r="r" b="b"/>
              <a:pathLst>
                <a:path w="319" h="319">
                  <a:moveTo>
                    <a:pt x="0" y="198"/>
                  </a:moveTo>
                  <a:lnTo>
                    <a:pt x="0" y="318"/>
                  </a:lnTo>
                  <a:lnTo>
                    <a:pt x="316" y="99"/>
                  </a:lnTo>
                  <a:lnTo>
                    <a:pt x="318" y="108"/>
                  </a:lnTo>
                  <a:lnTo>
                    <a:pt x="271" y="0"/>
                  </a:lnTo>
                  <a:lnTo>
                    <a:pt x="0" y="198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ru-RU"/>
            </a:p>
          </p:txBody>
        </p:sp>
        <p:grpSp>
          <p:nvGrpSpPr>
            <p:cNvPr id="1035" name="Group 6"/>
            <p:cNvGrpSpPr>
              <a:grpSpLocks/>
            </p:cNvGrpSpPr>
            <p:nvPr/>
          </p:nvGrpSpPr>
          <p:grpSpPr bwMode="auto">
            <a:xfrm>
              <a:off x="152" y="236"/>
              <a:ext cx="823" cy="773"/>
              <a:chOff x="152" y="236"/>
              <a:chExt cx="823" cy="773"/>
            </a:xfrm>
          </p:grpSpPr>
          <p:sp>
            <p:nvSpPr>
              <p:cNvPr id="24583" name="AutoShape 7" descr="Green marble"/>
              <p:cNvSpPr>
                <a:spLocks noChangeArrowheads="1"/>
              </p:cNvSpPr>
              <p:nvPr/>
            </p:nvSpPr>
            <p:spPr bwMode="auto">
              <a:xfrm rot="10800000" flipH="1">
                <a:off x="152" y="236"/>
                <a:ext cx="822" cy="772"/>
              </a:xfrm>
              <a:prstGeom prst="triangle">
                <a:avLst>
                  <a:gd name="adj" fmla="val 49995"/>
                </a:avLst>
              </a:prstGeom>
              <a:blipFill dpi="0" rotWithShape="0">
                <a:blip r:embed="rId13" cstate="print"/>
                <a:srcRect/>
                <a:tile tx="0" ty="0" sx="100000" sy="100000" flip="none" algn="tl"/>
              </a:blipFill>
              <a:ln w="12700" cap="sq">
                <a:solidFill>
                  <a:srgbClr val="006633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4584" name="Freeform 8"/>
              <p:cNvSpPr>
                <a:spLocks/>
              </p:cNvSpPr>
              <p:nvPr/>
            </p:nvSpPr>
            <p:spPr bwMode="auto">
              <a:xfrm>
                <a:off x="152" y="236"/>
                <a:ext cx="412" cy="773"/>
              </a:xfrm>
              <a:custGeom>
                <a:avLst/>
                <a:gdLst/>
                <a:ahLst/>
                <a:cxnLst>
                  <a:cxn ang="0">
                    <a:pos x="411" y="772"/>
                  </a:cxn>
                  <a:cxn ang="0">
                    <a:pos x="411" y="637"/>
                  </a:cxn>
                  <a:cxn ang="0">
                    <a:pos x="127" y="75"/>
                  </a:cxn>
                  <a:cxn ang="0">
                    <a:pos x="0" y="0"/>
                  </a:cxn>
                  <a:cxn ang="0">
                    <a:pos x="411" y="772"/>
                  </a:cxn>
                </a:cxnLst>
                <a:rect l="0" t="0" r="r" b="b"/>
                <a:pathLst>
                  <a:path w="412" h="773">
                    <a:moveTo>
                      <a:pt x="411" y="772"/>
                    </a:moveTo>
                    <a:lnTo>
                      <a:pt x="411" y="637"/>
                    </a:lnTo>
                    <a:lnTo>
                      <a:pt x="127" y="75"/>
                    </a:lnTo>
                    <a:lnTo>
                      <a:pt x="0" y="0"/>
                    </a:lnTo>
                    <a:lnTo>
                      <a:pt x="411" y="772"/>
                    </a:lnTo>
                  </a:path>
                </a:pathLst>
              </a:custGeom>
              <a:solidFill>
                <a:srgbClr val="002010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4585" name="Freeform 9"/>
              <p:cNvSpPr>
                <a:spLocks/>
              </p:cNvSpPr>
              <p:nvPr/>
            </p:nvSpPr>
            <p:spPr bwMode="auto">
              <a:xfrm>
                <a:off x="152" y="236"/>
                <a:ext cx="823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7" y="76"/>
                  </a:cxn>
                  <a:cxn ang="0">
                    <a:pos x="712" y="76"/>
                  </a:cxn>
                  <a:cxn ang="0">
                    <a:pos x="822" y="0"/>
                  </a:cxn>
                  <a:cxn ang="0">
                    <a:pos x="0" y="0"/>
                  </a:cxn>
                </a:cxnLst>
                <a:rect l="0" t="0" r="r" b="b"/>
                <a:pathLst>
                  <a:path w="823" h="77">
                    <a:moveTo>
                      <a:pt x="0" y="0"/>
                    </a:moveTo>
                    <a:lnTo>
                      <a:pt x="127" y="76"/>
                    </a:lnTo>
                    <a:lnTo>
                      <a:pt x="712" y="76"/>
                    </a:lnTo>
                    <a:lnTo>
                      <a:pt x="822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71BB96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ru-RU"/>
              </a:p>
            </p:txBody>
          </p:sp>
          <p:sp>
            <p:nvSpPr>
              <p:cNvPr id="24586" name="Freeform 10"/>
              <p:cNvSpPr>
                <a:spLocks/>
              </p:cNvSpPr>
              <p:nvPr/>
            </p:nvSpPr>
            <p:spPr bwMode="auto">
              <a:xfrm>
                <a:off x="563" y="236"/>
                <a:ext cx="412" cy="773"/>
              </a:xfrm>
              <a:custGeom>
                <a:avLst/>
                <a:gdLst/>
                <a:ahLst/>
                <a:cxnLst>
                  <a:cxn ang="0">
                    <a:pos x="0" y="772"/>
                  </a:cxn>
                  <a:cxn ang="0">
                    <a:pos x="0" y="637"/>
                  </a:cxn>
                  <a:cxn ang="0">
                    <a:pos x="283" y="75"/>
                  </a:cxn>
                  <a:cxn ang="0">
                    <a:pos x="411" y="0"/>
                  </a:cxn>
                  <a:cxn ang="0">
                    <a:pos x="0" y="772"/>
                  </a:cxn>
                </a:cxnLst>
                <a:rect l="0" t="0" r="r" b="b"/>
                <a:pathLst>
                  <a:path w="412" h="773">
                    <a:moveTo>
                      <a:pt x="0" y="772"/>
                    </a:moveTo>
                    <a:lnTo>
                      <a:pt x="0" y="637"/>
                    </a:lnTo>
                    <a:lnTo>
                      <a:pt x="283" y="75"/>
                    </a:lnTo>
                    <a:lnTo>
                      <a:pt x="411" y="0"/>
                    </a:lnTo>
                    <a:lnTo>
                      <a:pt x="0" y="772"/>
                    </a:lnTo>
                  </a:path>
                </a:pathLst>
              </a:custGeom>
              <a:solidFill>
                <a:srgbClr val="006633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eaLnBrk="0" hangingPunct="0">
                  <a:defRPr/>
                </a:pPr>
                <a:endParaRPr lang="ru-RU"/>
              </a:p>
            </p:txBody>
          </p:sp>
        </p:grpSp>
        <p:sp>
          <p:nvSpPr>
            <p:cNvPr id="24587" name="Rectangle 11"/>
            <p:cNvSpPr>
              <a:spLocks noChangeArrowheads="1"/>
            </p:cNvSpPr>
            <p:nvPr/>
          </p:nvSpPr>
          <p:spPr bwMode="auto">
            <a:xfrm>
              <a:off x="96" y="704"/>
              <a:ext cx="959" cy="10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ru-RU"/>
            </a:p>
          </p:txBody>
        </p:sp>
      </p:grpSp>
      <p:sp>
        <p:nvSpPr>
          <p:cNvPr id="1028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228600"/>
            <a:ext cx="7086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9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1988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4590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92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91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992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92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latin typeface="+mn-lt"/>
              </a:defRPr>
            </a:lvl1pPr>
          </a:lstStyle>
          <a:p>
            <a:pPr>
              <a:defRPr/>
            </a:pPr>
            <a:fld id="{ECC57C90-95EB-4687-B2A8-322E68E1DD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3" r:id="rId3"/>
    <p:sldLayoutId id="2147483672" r:id="rId4"/>
    <p:sldLayoutId id="2147483671" r:id="rId5"/>
    <p:sldLayoutId id="2147483670" r:id="rId6"/>
    <p:sldLayoutId id="2147483669" r:id="rId7"/>
    <p:sldLayoutId id="2147483668" r:id="rId8"/>
    <p:sldLayoutId id="2147483667" r:id="rId9"/>
    <p:sldLayoutId id="2147483666" r:id="rId10"/>
    <p:sldLayoutId id="214748366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Ú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	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1600" b="1" smtClean="0"/>
          </a:p>
          <a:p>
            <a:pPr algn="ctr" eaLnBrk="1" hangingPunct="1">
              <a:buFont typeface="Wingdings" pitchFamily="2" charset="2"/>
              <a:buNone/>
            </a:pPr>
            <a:r>
              <a:rPr lang="ru-RU" sz="2800" b="1" smtClean="0"/>
              <a:t>Родительское собрание на тему « Особенности участия родителей в управлении современной школой»</a:t>
            </a:r>
          </a:p>
          <a:p>
            <a:pPr algn="ctr" eaLnBrk="1" hangingPunct="1">
              <a:buFont typeface="Wingdings" pitchFamily="2" charset="2"/>
              <a:buNone/>
            </a:pPr>
            <a:endParaRPr lang="ru-RU" sz="2800" b="1" smtClean="0"/>
          </a:p>
          <a:p>
            <a:pPr algn="ctr" eaLnBrk="1" hangingPunct="1">
              <a:buFont typeface="Wingdings" pitchFamily="2" charset="2"/>
              <a:buNone/>
            </a:pPr>
            <a:r>
              <a:rPr lang="ru-RU" sz="1600" b="1" smtClean="0"/>
              <a:t>Подготовила учитель физики и немецкого языка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1600" b="1" smtClean="0"/>
              <a:t>Ивановского филиала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1600" b="1" smtClean="0"/>
              <a:t>МБОУ Моисеево-Алабушской сош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1600" b="1" smtClean="0"/>
              <a:t>Базыгина Л.П.</a:t>
            </a:r>
          </a:p>
          <a:p>
            <a:pPr algn="ctr" eaLnBrk="1" hangingPunct="1">
              <a:buFont typeface="Wingdings" pitchFamily="2" charset="2"/>
              <a:buNone/>
            </a:pPr>
            <a:endParaRPr lang="ru-RU" b="1" smtClean="0"/>
          </a:p>
          <a:p>
            <a:pPr eaLnBrk="1" hangingPunct="1">
              <a:buFont typeface="Wingdings" pitchFamily="2" charset="2"/>
              <a:buNone/>
            </a:pPr>
            <a:r>
              <a:rPr lang="ru-RU" b="1" i="1" smtClean="0"/>
              <a:t>                                </a:t>
            </a:r>
          </a:p>
          <a:p>
            <a:pPr eaLnBrk="1" hangingPunct="1"/>
            <a:endParaRPr lang="ru-RU" sz="1400" b="1" i="1" smtClean="0"/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                     </a:t>
            </a:r>
          </a:p>
          <a:p>
            <a:pPr eaLnBrk="1" hangingPunct="1"/>
            <a:endParaRPr lang="ru-RU" sz="1400" b="1" i="1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smtClean="0"/>
              <a:t>Ивановский филиал МБОУ Моисеево-Алабушской сош</a:t>
            </a:r>
          </a:p>
        </p:txBody>
      </p:sp>
      <p:pic>
        <p:nvPicPr>
          <p:cNvPr id="15362" name="Содержимое 3" descr="Рисунок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79500" y="1960563"/>
            <a:ext cx="6937375" cy="4003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СТАТУС РОДИТЕЛЕЙ ПО ОТНОШЕНИЮ К ШКОЛЕ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smtClean="0"/>
              <a:t>Как социальные заказчики имеют право выбора ОУ и дополнительных услуг для развития ребенка;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smtClean="0"/>
              <a:t>Как эксперты качества образования могут вести диалоги с администрацией школы и учителями, посещать уроки и мероприятия, обмениваться мнениями и пожеланиями по совершенствованию образовательного процесса;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smtClean="0"/>
              <a:t>Как защитники прав и интересов ребенка Имеют право  вести собеседования с учителями об образовании своего ребенка, посещать индивидуальные консультации, тематические педсоветы и совещания;</a:t>
            </a:r>
          </a:p>
          <a:p>
            <a:pPr eaLnBrk="1" hangingPunct="1">
              <a:lnSpc>
                <a:spcPct val="90000"/>
              </a:lnSpc>
            </a:pPr>
            <a:endParaRPr lang="ru-RU" sz="2400" smtClean="0"/>
          </a:p>
          <a:p>
            <a:pPr eaLnBrk="1" hangingPunct="1">
              <a:lnSpc>
                <a:spcPct val="90000"/>
              </a:lnSpc>
            </a:pPr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СТАТУС РОДИТЕЛЕЙ (продолжение)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ru-RU" sz="2800" b="1" smtClean="0"/>
              <a:t>Могут выступать как инвесторы- спонсоры с целью улучшения материально- технической базы учебных кабинетов и питания школьников.</a:t>
            </a: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6659563" y="2708275"/>
            <a:ext cx="73025" cy="730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6516688" y="2205038"/>
            <a:ext cx="71437" cy="714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Содержимое 3" descr="1 00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0" y="1071563"/>
            <a:ext cx="6143625" cy="4608512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Управляющие советы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ru-RU" sz="2400" b="1" smtClean="0"/>
          </a:p>
          <a:p>
            <a:pPr algn="ctr" eaLnBrk="1" hangingPunct="1">
              <a:buFont typeface="Wingdings" pitchFamily="2" charset="2"/>
              <a:buNone/>
            </a:pPr>
            <a:r>
              <a:rPr lang="ru-RU" sz="2400" b="1" smtClean="0"/>
              <a:t>                     В настоящее время у родителей появилась возможность активно влиять на решение вопросов, связанных с обучением детей, через создаваемые в каждой школе Управляющие советы.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Содержимое 3" descr="1 005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86000" y="1000125"/>
            <a:ext cx="6245225" cy="468471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smtClean="0"/>
              <a:t>Кому нужны Управляющие советы?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400" b="1" smtClean="0"/>
          </a:p>
          <a:p>
            <a:pPr eaLnBrk="1" hangingPunct="1">
              <a:lnSpc>
                <a:spcPct val="80000"/>
              </a:lnSpc>
            </a:pPr>
            <a:endParaRPr lang="ru-RU" sz="2400" b="1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2800" b="1" smtClean="0"/>
              <a:t>обучающимся;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2800" b="1" smtClean="0"/>
              <a:t>родителям обучающихся;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2800" b="1" smtClean="0"/>
              <a:t>работникам школы;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2800" b="1" smtClean="0"/>
              <a:t>администрации;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2800" b="1" smtClean="0"/>
              <a:t>органу управления;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2800" b="1" smtClean="0"/>
              <a:t>местной общественности.</a:t>
            </a:r>
            <a:endParaRPr lang="ru-RU" sz="2800" smtClean="0"/>
          </a:p>
          <a:p>
            <a:pPr eaLnBrk="1" hangingPunct="1">
              <a:lnSpc>
                <a:spcPct val="80000"/>
              </a:lnSpc>
            </a:pPr>
            <a:endParaRPr lang="ru-RU" sz="20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00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2071688" y="0"/>
            <a:ext cx="7072312" cy="1773238"/>
          </a:xfrm>
        </p:spPr>
        <p:txBody>
          <a:bodyPr/>
          <a:lstStyle/>
          <a:p>
            <a:pPr eaLnBrk="1" hangingPunct="1"/>
            <a:r>
              <a:rPr lang="ru-RU" sz="3200" b="1" smtClean="0"/>
              <a:t>Какой круг задач могут решать Управляющие советы?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916113"/>
            <a:ext cx="7772400" cy="4298950"/>
          </a:xfrm>
        </p:spPr>
        <p:txBody>
          <a:bodyPr/>
          <a:lstStyle/>
          <a:p>
            <a:pPr marL="457200" indent="-457200" eaLnBrk="1" hangingPunct="1">
              <a:buFont typeface="Wingdings" pitchFamily="2" charset="2"/>
              <a:buAutoNum type="arabicPeriod"/>
            </a:pPr>
            <a:r>
              <a:rPr lang="ru-RU" sz="2000" b="1" smtClean="0"/>
              <a:t>Определяют основные направления развития ОУ;</a:t>
            </a:r>
          </a:p>
          <a:p>
            <a:pPr marL="457200" indent="-457200" eaLnBrk="1" hangingPunct="1">
              <a:buFont typeface="Wingdings" pitchFamily="2" charset="2"/>
              <a:buAutoNum type="arabicPeriod"/>
            </a:pPr>
            <a:r>
              <a:rPr lang="ru-RU" sz="2000" b="1" smtClean="0"/>
              <a:t>Повышают эффективность финансово- экономической деятельности ОУ;</a:t>
            </a:r>
          </a:p>
          <a:p>
            <a:pPr marL="457200" indent="-457200" eaLnBrk="1" hangingPunct="1">
              <a:buFont typeface="Wingdings" pitchFamily="2" charset="2"/>
              <a:buAutoNum type="arabicPeriod"/>
            </a:pPr>
            <a:r>
              <a:rPr lang="ru-RU" sz="2000" b="1" smtClean="0"/>
              <a:t>Участвуют в распределении стимулирующей части оплаты труда работников школы;</a:t>
            </a:r>
          </a:p>
          <a:p>
            <a:pPr marL="457200" indent="-457200" eaLnBrk="1" hangingPunct="1">
              <a:buFont typeface="Wingdings" pitchFamily="2" charset="2"/>
              <a:buAutoNum type="arabicPeriod"/>
            </a:pPr>
            <a:r>
              <a:rPr lang="ru-RU" sz="2000" b="1" smtClean="0"/>
              <a:t>Контролируют соблюдение надлежащих условий обучения и воспитания в ОУ,  сохранения и укрепления здоровья обучающихся;</a:t>
            </a:r>
          </a:p>
          <a:p>
            <a:pPr marL="457200" indent="-457200" eaLnBrk="1" hangingPunct="1">
              <a:buFont typeface="Wingdings" pitchFamily="2" charset="2"/>
              <a:buAutoNum type="arabicPeriod"/>
            </a:pPr>
            <a:r>
              <a:rPr lang="ru-RU" sz="2000" b="1" smtClean="0"/>
              <a:t>Определяют порядок привлечения внебюджетных средств из дополнительных источников, включая добровольные пожертвования родителей;</a:t>
            </a:r>
          </a:p>
          <a:p>
            <a:pPr marL="457200" indent="-457200" eaLnBrk="1" hangingPunct="1">
              <a:buFont typeface="Wingdings" pitchFamily="2" charset="2"/>
              <a:buAutoNum type="arabicPeriod"/>
            </a:pPr>
            <a:r>
              <a:rPr lang="ru-RU" sz="2000" b="1" smtClean="0"/>
              <a:t>Контролирует целевое и рациональное расходование финансов ОУ.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Как осуществляется  управление образования через Управляющие советы в других странах?</a:t>
            </a:r>
          </a:p>
        </p:txBody>
      </p:sp>
      <p:sp>
        <p:nvSpPr>
          <p:cNvPr id="2355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Советы с совещательной функцией(Бельгия, Голландия, Норвегия, Люксембург, Германия, Австрия);</a:t>
            </a:r>
          </a:p>
          <a:p>
            <a:r>
              <a:rPr lang="ru-RU" smtClean="0"/>
              <a:t>Советы с определенными полномочиями в принятии решений (Греция, Франция, Италия, Дания, Испания, Португалия, США и Англия)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            В РОССИИ</a:t>
            </a:r>
          </a:p>
        </p:txBody>
      </p:sp>
      <p:sp>
        <p:nvSpPr>
          <p:cNvPr id="2457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Право организации деятельности органов самоуправления закреплено  в Законе РФ «Об образовании»(ст.35,п.2). С апреля 2004 года в РФ был объявлен эксперимент по созданию  Управляющих советов в 6-и пилотных территориях,  в т.ч. и в Тамбовской области.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usiness Plan">
  <a:themeElements>
    <a:clrScheme name="Business Plan 1">
      <a:dk1>
        <a:srgbClr val="000000"/>
      </a:dk1>
      <a:lt1>
        <a:srgbClr val="EAEAEA"/>
      </a:lt1>
      <a:dk2>
        <a:srgbClr val="00763B"/>
      </a:dk2>
      <a:lt2>
        <a:srgbClr val="FFFFCC"/>
      </a:lt2>
      <a:accent1>
        <a:srgbClr val="CC6600"/>
      </a:accent1>
      <a:accent2>
        <a:srgbClr val="FF9900"/>
      </a:accent2>
      <a:accent3>
        <a:srgbClr val="AABDAF"/>
      </a:accent3>
      <a:accent4>
        <a:srgbClr val="C8C8C8"/>
      </a:accent4>
      <a:accent5>
        <a:srgbClr val="E2B8AA"/>
      </a:accent5>
      <a:accent6>
        <a:srgbClr val="E78A00"/>
      </a:accent6>
      <a:hlink>
        <a:srgbClr val="CC3300"/>
      </a:hlink>
      <a:folHlink>
        <a:srgbClr val="71BB96"/>
      </a:folHlink>
    </a:clrScheme>
    <a:fontScheme name="Business Pl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lgerian" pitchFamily="8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lgerian" pitchFamily="82" charset="0"/>
          </a:defRPr>
        </a:defPPr>
      </a:lstStyle>
    </a:lnDef>
  </a:objectDefaults>
  <a:extraClrSchemeLst>
    <a:extraClrScheme>
      <a:clrScheme name="Business Plan 1">
        <a:dk1>
          <a:srgbClr val="000000"/>
        </a:dk1>
        <a:lt1>
          <a:srgbClr val="EAEAEA"/>
        </a:lt1>
        <a:dk2>
          <a:srgbClr val="00763B"/>
        </a:dk2>
        <a:lt2>
          <a:srgbClr val="FFFFCC"/>
        </a:lt2>
        <a:accent1>
          <a:srgbClr val="CC6600"/>
        </a:accent1>
        <a:accent2>
          <a:srgbClr val="FF9900"/>
        </a:accent2>
        <a:accent3>
          <a:srgbClr val="AABDAF"/>
        </a:accent3>
        <a:accent4>
          <a:srgbClr val="C8C8C8"/>
        </a:accent4>
        <a:accent5>
          <a:srgbClr val="E2B8AA"/>
        </a:accent5>
        <a:accent6>
          <a:srgbClr val="E78A00"/>
        </a:accent6>
        <a:hlink>
          <a:srgbClr val="CC3300"/>
        </a:hlink>
        <a:folHlink>
          <a:srgbClr val="71BB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Plan 2">
        <a:dk1>
          <a:srgbClr val="000000"/>
        </a:dk1>
        <a:lt1>
          <a:srgbClr val="FFFFFF"/>
        </a:lt1>
        <a:dk2>
          <a:srgbClr val="006633"/>
        </a:dk2>
        <a:lt2>
          <a:srgbClr val="FFFFFF"/>
        </a:lt2>
        <a:accent1>
          <a:srgbClr val="009999"/>
        </a:accent1>
        <a:accent2>
          <a:srgbClr val="8263A2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755992"/>
        </a:accent6>
        <a:hlink>
          <a:srgbClr val="0665C6"/>
        </a:hlink>
        <a:folHlink>
          <a:srgbClr val="71BB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Plan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Plan 4">
        <a:dk1>
          <a:srgbClr val="271A0D"/>
        </a:dk1>
        <a:lt1>
          <a:srgbClr val="EAEAEA"/>
        </a:lt1>
        <a:dk2>
          <a:srgbClr val="996633"/>
        </a:dk2>
        <a:lt2>
          <a:srgbClr val="FFFFCC"/>
        </a:lt2>
        <a:accent1>
          <a:srgbClr val="CC6600"/>
        </a:accent1>
        <a:accent2>
          <a:srgbClr val="FF9900"/>
        </a:accent2>
        <a:accent3>
          <a:srgbClr val="CAB8AD"/>
        </a:accent3>
        <a:accent4>
          <a:srgbClr val="C8C8C8"/>
        </a:accent4>
        <a:accent5>
          <a:srgbClr val="E2B8AA"/>
        </a:accent5>
        <a:accent6>
          <a:srgbClr val="E78A00"/>
        </a:accent6>
        <a:hlink>
          <a:srgbClr val="CC3300"/>
        </a:hlink>
        <a:folHlink>
          <a:srgbClr val="CA956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Plan 5">
        <a:dk1>
          <a:srgbClr val="001428"/>
        </a:dk1>
        <a:lt1>
          <a:srgbClr val="DDDDDD"/>
        </a:lt1>
        <a:dk2>
          <a:srgbClr val="336699"/>
        </a:dk2>
        <a:lt2>
          <a:srgbClr val="CCFFCC"/>
        </a:lt2>
        <a:accent1>
          <a:srgbClr val="009999"/>
        </a:accent1>
        <a:accent2>
          <a:srgbClr val="8263A2"/>
        </a:accent2>
        <a:accent3>
          <a:srgbClr val="ADB8CA"/>
        </a:accent3>
        <a:accent4>
          <a:srgbClr val="BDBDBD"/>
        </a:accent4>
        <a:accent5>
          <a:srgbClr val="AACACA"/>
        </a:accent5>
        <a:accent6>
          <a:srgbClr val="755992"/>
        </a:accent6>
        <a:hlink>
          <a:srgbClr val="0665C6"/>
        </a:hlink>
        <a:folHlink>
          <a:srgbClr val="699BC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1340</TotalTime>
  <Words>285</Words>
  <Application>Microsoft Office PowerPoint</Application>
  <PresentationFormat>Экран (4:3)</PresentationFormat>
  <Paragraphs>43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Algerian</vt:lpstr>
      <vt:lpstr>Arial</vt:lpstr>
      <vt:lpstr>Times New Roman</vt:lpstr>
      <vt:lpstr>Wingdings</vt:lpstr>
      <vt:lpstr>Calibri</vt:lpstr>
      <vt:lpstr>Business Plan</vt:lpstr>
      <vt:lpstr>Business Plan</vt:lpstr>
      <vt:lpstr> </vt:lpstr>
      <vt:lpstr>Ивановский филиал МБОУ Моисеево-Алабушской сош</vt:lpstr>
      <vt:lpstr>СТАТУС РОДИТЕЛЕЙ ПО ОТНОШЕНИЮ К ШКОЛЕ</vt:lpstr>
      <vt:lpstr>СТАТУС РОДИТЕЛЕЙ (продолжение)</vt:lpstr>
      <vt:lpstr>Слайд 5</vt:lpstr>
      <vt:lpstr>Управляющие советы</vt:lpstr>
      <vt:lpstr>Слайд 7</vt:lpstr>
      <vt:lpstr>Кому нужны Управляющие советы?</vt:lpstr>
      <vt:lpstr>Какой круг задач могут решать Управляющие советы?</vt:lpstr>
      <vt:lpstr>Как осуществляется  управление образования через Управляющие советы в других странах?</vt:lpstr>
      <vt:lpstr>             В РОССИИ</vt:lpstr>
    </vt:vector>
  </TitlesOfParts>
  <Company>Gimnasy1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Station01</dc:creator>
  <cp:lastModifiedBy>comp123</cp:lastModifiedBy>
  <cp:revision>67</cp:revision>
  <dcterms:created xsi:type="dcterms:W3CDTF">2006-10-31T07:42:52Z</dcterms:created>
  <dcterms:modified xsi:type="dcterms:W3CDTF">2019-01-10T08:26:09Z</dcterms:modified>
</cp:coreProperties>
</file>