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5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commons.wikimedia.org/wiki/File:Bombina_bombina_1_(Marek_Szczepanek)_tight_crop.jpg?uselang=ru" TargetMode="Externa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653136"/>
            <a:ext cx="6400800" cy="208823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7411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16017" y="1268761"/>
            <a:ext cx="3970784" cy="393824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Смоленское </a:t>
            </a:r>
            <a:r>
              <a:rPr lang="ru-RU" dirty="0" err="1">
                <a:solidFill>
                  <a:schemeClr val="tx2"/>
                </a:solidFill>
              </a:rPr>
              <a:t>Поозерье</a:t>
            </a:r>
            <a:r>
              <a:rPr lang="ru-RU" dirty="0">
                <a:solidFill>
                  <a:schemeClr val="tx2"/>
                </a:solidFill>
              </a:rPr>
              <a:t> — национальный парк в европейской части России, в северо-западной части Смоленской области, в </a:t>
            </a:r>
            <a:r>
              <a:rPr lang="ru-RU" dirty="0" err="1">
                <a:solidFill>
                  <a:schemeClr val="tx2"/>
                </a:solidFill>
              </a:rPr>
              <a:t>Духовщинском</a:t>
            </a:r>
            <a:r>
              <a:rPr lang="ru-RU" dirty="0">
                <a:solidFill>
                  <a:schemeClr val="tx2"/>
                </a:solidFill>
              </a:rPr>
              <a:t> и Демидовском районах. Имеет статус биосферного резервата.</a:t>
            </a:r>
          </a:p>
          <a:p>
            <a:r>
              <a:rPr lang="ru-RU" dirty="0">
                <a:solidFill>
                  <a:schemeClr val="tx2"/>
                </a:solidFill>
              </a:rPr>
              <a:t>Национальный парк находится в ведении Министерства природных ресурсов и экологии Российской Федерации.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3" b="6863"/>
          <a:stretch>
            <a:fillRect/>
          </a:stretch>
        </p:blipFill>
        <p:spPr bwMode="auto">
          <a:xfrm>
            <a:off x="838200" y="1371600"/>
            <a:ext cx="3566160" cy="3209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8556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716017" y="692697"/>
            <a:ext cx="3970784" cy="4514304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2"/>
                </a:solidFill>
              </a:rPr>
              <a:t>Национальный парк «Смоленское </a:t>
            </a:r>
            <a:r>
              <a:rPr lang="ru-RU" dirty="0" err="1">
                <a:solidFill>
                  <a:schemeClr val="tx2"/>
                </a:solidFill>
              </a:rPr>
              <a:t>Поозерье</a:t>
            </a:r>
            <a:r>
              <a:rPr lang="ru-RU" dirty="0">
                <a:solidFill>
                  <a:schemeClr val="tx2"/>
                </a:solidFill>
              </a:rPr>
              <a:t>» был создан 15 апреля 1992 года[1]. Создание парка преследовало цели сохранения уникальных девственных широколиственно-</a:t>
            </a:r>
            <a:r>
              <a:rPr lang="ru-RU" dirty="0" err="1">
                <a:solidFill>
                  <a:schemeClr val="tx2"/>
                </a:solidFill>
              </a:rPr>
              <a:t>тёмнохвойных</a:t>
            </a:r>
            <a:r>
              <a:rPr lang="ru-RU" dirty="0">
                <a:solidFill>
                  <a:schemeClr val="tx2"/>
                </a:solidFill>
              </a:rPr>
              <a:t> лесов, изучения флоры и фауны региона, обеспечения использования возобновляемых природных ресурсов в </a:t>
            </a:r>
            <a:r>
              <a:rPr lang="ru-RU" dirty="0" err="1">
                <a:solidFill>
                  <a:schemeClr val="tx2"/>
                </a:solidFill>
              </a:rPr>
              <a:t>природо</a:t>
            </a:r>
            <a:r>
              <a:rPr lang="ru-RU" dirty="0">
                <a:solidFill>
                  <a:schemeClr val="tx2"/>
                </a:solidFill>
              </a:rPr>
              <a:t>-охранных и рекреационных целях[2]. По форме территория парка напоминает ромб с диагоналями 50 км с севера на юг и 55 км с запада на восток. Своим названием парк обязан большому количеству озёр.</a:t>
            </a:r>
          </a:p>
          <a:p>
            <a:r>
              <a:rPr lang="ru-RU" dirty="0">
                <a:solidFill>
                  <a:schemeClr val="tx2"/>
                </a:solidFill>
              </a:rPr>
              <a:t>В 1993 году был создан научно-технический совет парка.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7" r="9297"/>
          <a:stretch>
            <a:fillRect/>
          </a:stretch>
        </p:blipFill>
        <p:spPr bwMode="auto">
          <a:xfrm>
            <a:off x="838200" y="1371600"/>
            <a:ext cx="3566160" cy="3425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3873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644009" y="620689"/>
            <a:ext cx="4042792" cy="4586312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2"/>
                </a:solidFill>
              </a:rPr>
              <a:t>В 1995 году парк принял активное участие в международной акции «Марш парков» и стал одним из его победителей.</a:t>
            </a:r>
          </a:p>
          <a:p>
            <a:r>
              <a:rPr lang="ru-RU" dirty="0">
                <a:solidFill>
                  <a:schemeClr val="tx2"/>
                </a:solidFill>
              </a:rPr>
              <a:t>В 1998 году парк принят в Федерацию природных и национальных парков Европы «</a:t>
            </a:r>
            <a:r>
              <a:rPr lang="ru-RU" dirty="0" err="1">
                <a:solidFill>
                  <a:schemeClr val="tx2"/>
                </a:solidFill>
              </a:rPr>
              <a:t>Европарк</a:t>
            </a:r>
            <a:r>
              <a:rPr lang="ru-RU" dirty="0">
                <a:solidFill>
                  <a:schemeClr val="tx2"/>
                </a:solidFill>
              </a:rPr>
              <a:t>» (англ.)русск..</a:t>
            </a:r>
          </a:p>
          <a:p>
            <a:r>
              <a:rPr lang="ru-RU" dirty="0">
                <a:solidFill>
                  <a:schemeClr val="tx2"/>
                </a:solidFill>
              </a:rPr>
              <a:t>В 2002 году национальный парк принят в число биосферных резерватов программы ЮНЕСКО «Человек и биосфера»[3][4].</a:t>
            </a:r>
          </a:p>
          <a:p>
            <a:r>
              <a:rPr lang="ru-RU" dirty="0">
                <a:solidFill>
                  <a:schemeClr val="tx2"/>
                </a:solidFill>
              </a:rPr>
              <a:t>До 2000 года администрация национального парка находилась в посёлке </a:t>
            </a:r>
            <a:r>
              <a:rPr lang="ru-RU" dirty="0" err="1">
                <a:solidFill>
                  <a:schemeClr val="tx2"/>
                </a:solidFill>
              </a:rPr>
              <a:t>Подосинки</a:t>
            </a:r>
            <a:r>
              <a:rPr lang="ru-RU" dirty="0">
                <a:solidFill>
                  <a:schemeClr val="tx2"/>
                </a:solidFill>
              </a:rPr>
              <a:t>. К новому тысячелетию «столицей» национального парка стал посёлок Пржевальское.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2" b="1792"/>
          <a:stretch>
            <a:fillRect/>
          </a:stretch>
        </p:blipFill>
        <p:spPr bwMode="auto">
          <a:xfrm>
            <a:off x="317228" y="1371600"/>
            <a:ext cx="4087132" cy="335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2941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788025" y="548681"/>
            <a:ext cx="3898776" cy="4658320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2"/>
                </a:solidFill>
              </a:rPr>
              <a:t>Сейчас национальный парк предлагает целый ряд туристических маршрутов в окрестностях посёлка Пржевальское[5], проводит культурные мероприятия (Марш парков, фестивали бардовской песни и др.), а также участвует в экологическом просвещении школьников. Деятельность парка во многом увеличивает интерес туристов к этому краю. На юго-западном берегу озера </a:t>
            </a:r>
            <a:r>
              <a:rPr lang="ru-RU" dirty="0" err="1">
                <a:solidFill>
                  <a:schemeClr val="tx2"/>
                </a:solidFill>
              </a:rPr>
              <a:t>Сапшо</a:t>
            </a:r>
            <a:r>
              <a:rPr lang="ru-RU" dirty="0">
                <a:solidFill>
                  <a:schemeClr val="tx2"/>
                </a:solidFill>
              </a:rPr>
              <a:t> находятся смотровая площадка и стоянки туристов. Там часто размещаются детские и юношеские лагери.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8" r="9378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5121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572001" y="404665"/>
            <a:ext cx="4114800" cy="4802336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2"/>
                </a:solidFill>
              </a:rPr>
              <a:t>На территории парка находится 77 археологических памятников. Среди них — детинец древнерусского города </a:t>
            </a:r>
            <a:r>
              <a:rPr lang="ru-RU" dirty="0" err="1">
                <a:solidFill>
                  <a:schemeClr val="tx2"/>
                </a:solidFill>
              </a:rPr>
              <a:t>Вержавск</a:t>
            </a:r>
            <a:r>
              <a:rPr lang="ru-RU" dirty="0">
                <a:solidFill>
                  <a:schemeClr val="tx2"/>
                </a:solidFill>
              </a:rPr>
              <a:t>, стоянки каменного века, поселения, городища, селища, могильники. Археологический комплекс древнерусского города </a:t>
            </a:r>
            <a:r>
              <a:rPr lang="ru-RU" dirty="0" err="1">
                <a:solidFill>
                  <a:schemeClr val="tx2"/>
                </a:solidFill>
              </a:rPr>
              <a:t>Вержавск</a:t>
            </a:r>
            <a:r>
              <a:rPr lang="ru-RU" dirty="0">
                <a:solidFill>
                  <a:schemeClr val="tx2"/>
                </a:solidFill>
              </a:rPr>
              <a:t> и курганный могильник (31 насыпь) VIII—XIII веков близ деревни </a:t>
            </a:r>
            <a:r>
              <a:rPr lang="ru-RU" dirty="0" err="1">
                <a:solidFill>
                  <a:schemeClr val="tx2"/>
                </a:solidFill>
              </a:rPr>
              <a:t>Аносинки</a:t>
            </a:r>
            <a:r>
              <a:rPr lang="ru-RU" dirty="0">
                <a:solidFill>
                  <a:schemeClr val="tx2"/>
                </a:solidFill>
              </a:rPr>
              <a:t> имеют статус памятников федерального значения[6]. Имеется 93 памятника истории: мемориальные комплексы, мемориальные места (включая сохранившиеся военные укрепления, места сражений, захоронения, связанные с событиями Великой Отечественной войны), памятники архитектуры[7]. 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3" r="9403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280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860033" y="1988839"/>
            <a:ext cx="3826768" cy="3218161"/>
          </a:xfrm>
        </p:spPr>
        <p:txBody>
          <a:bodyPr/>
          <a:lstStyle/>
          <a:p>
            <a:r>
              <a:rPr lang="ru-RU" dirty="0">
                <a:solidFill>
                  <a:schemeClr val="tx2"/>
                </a:solidFill>
              </a:rPr>
              <a:t>Открыты музеи: дом-музей путешественника Н. М. Пржевальского и Музей партизанской славы (в посёлке Пржевальское</a:t>
            </a:r>
            <a:r>
              <a:rPr lang="ru-RU" dirty="0" smtClean="0">
                <a:solidFill>
                  <a:schemeClr val="tx2"/>
                </a:solidFill>
              </a:rPr>
              <a:t>)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5" r="15725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3749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148063" y="1700808"/>
            <a:ext cx="3538737" cy="1080120"/>
          </a:xfrm>
        </p:spPr>
        <p:txBody>
          <a:bodyPr/>
          <a:lstStyle/>
          <a:p>
            <a:r>
              <a:rPr lang="ru-RU" dirty="0">
                <a:solidFill>
                  <a:schemeClr val="tx2"/>
                </a:solidFill>
              </a:rPr>
              <a:t>частный музей берёсты в деревне </a:t>
            </a:r>
            <a:r>
              <a:rPr lang="ru-RU" dirty="0" err="1" smtClean="0">
                <a:solidFill>
                  <a:schemeClr val="tx2"/>
                </a:solidFill>
              </a:rPr>
              <a:t>Аносинки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3" r="9403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3508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644009" y="1916833"/>
            <a:ext cx="4042792" cy="1512167"/>
          </a:xfrm>
        </p:spPr>
        <p:txBody>
          <a:bodyPr/>
          <a:lstStyle/>
          <a:p>
            <a:r>
              <a:rPr lang="ru-RU" dirty="0">
                <a:solidFill>
                  <a:schemeClr val="tx2"/>
                </a:solidFill>
              </a:rPr>
              <a:t>частный музей-вернисаж «Наедине с деревом» в деревне Боровики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29" b="28529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3741812" cy="3576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3790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427984" y="692696"/>
            <a:ext cx="4258817" cy="4514305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Действуют две церкви — в посёлке Пржевальское (1782 года постройки) и в деревне Бакланово. Сохранилось несколько полуразрушенных храмов, 4 святых источника с купальнями. От крестьянско-фермерского хозяйства в деревне </a:t>
            </a:r>
            <a:r>
              <a:rPr lang="ru-RU" dirty="0" err="1">
                <a:solidFill>
                  <a:schemeClr val="tx2"/>
                </a:solidFill>
              </a:rPr>
              <a:t>Шугайлово</a:t>
            </a:r>
            <a:r>
              <a:rPr lang="ru-RU" dirty="0">
                <a:solidFill>
                  <a:schemeClr val="tx2"/>
                </a:solidFill>
              </a:rPr>
              <a:t> до деревни </a:t>
            </a:r>
            <a:r>
              <a:rPr lang="ru-RU" dirty="0" err="1">
                <a:solidFill>
                  <a:schemeClr val="tx2"/>
                </a:solidFill>
              </a:rPr>
              <a:t>Сокорево</a:t>
            </a:r>
            <a:r>
              <a:rPr lang="ru-RU" dirty="0">
                <a:solidFill>
                  <a:schemeClr val="tx2"/>
                </a:solidFill>
              </a:rPr>
              <a:t>, где находится святой источник </a:t>
            </a:r>
            <a:r>
              <a:rPr lang="ru-RU" dirty="0" err="1">
                <a:solidFill>
                  <a:schemeClr val="tx2"/>
                </a:solidFill>
              </a:rPr>
              <a:t>Параскевы</a:t>
            </a:r>
            <a:r>
              <a:rPr lang="ru-RU" dirty="0">
                <a:solidFill>
                  <a:schemeClr val="tx2"/>
                </a:solidFill>
              </a:rPr>
              <a:t> Пятницы, проходит экологическая тропа «Преданья старины глубокой», ключевым стержнем которой стала история и художественная реконструкция ряда объектов — сторожевых башен, капища с деревянным идолом на территории древнего городища[8].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5" r="6585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6942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788025" y="692697"/>
            <a:ext cx="3898776" cy="4514304"/>
          </a:xfrm>
        </p:spPr>
        <p:txBody>
          <a:bodyPr/>
          <a:lstStyle/>
          <a:p>
            <a:r>
              <a:rPr lang="ru-RU" dirty="0" smtClean="0"/>
              <a:t>Климат</a:t>
            </a:r>
          </a:p>
          <a:p>
            <a:r>
              <a:rPr lang="ru-RU" dirty="0">
                <a:solidFill>
                  <a:schemeClr val="tx2"/>
                </a:solidFill>
              </a:rPr>
              <a:t>Климат парка, в целом, умеренно-континентальный, характеризуется хорошо выраженными сезонами. Проникающие с циклонами влажные воздушные массы с Атлантики зимой вызывают ослабление морозов и снегопады, летом — снижение температуры и дожди. Арктические массы вызывают зимой резкое похолодание, а летом сильное прогревание поверхности.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8" r="9378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50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6" y="338667"/>
            <a:ext cx="3610744" cy="1506157"/>
          </a:xfrm>
        </p:spPr>
        <p:txBody>
          <a:bodyPr/>
          <a:lstStyle/>
          <a:p>
            <a:r>
              <a:rPr lang="ru-RU" dirty="0"/>
              <a:t>Водоёмы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716017" y="1844825"/>
            <a:ext cx="3970784" cy="3362176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chemeClr val="tx2"/>
                </a:solidFill>
              </a:rPr>
              <a:t>Территория парка относится к бассейну реки Западной Двины. На территории парка находится более 35 озёр, большинство из них — ледникового происхождения. Самые крупные озёра: </a:t>
            </a:r>
            <a:r>
              <a:rPr lang="ru-RU" dirty="0" err="1">
                <a:solidFill>
                  <a:schemeClr val="tx2"/>
                </a:solidFill>
              </a:rPr>
              <a:t>Сапшо</a:t>
            </a:r>
            <a:r>
              <a:rPr lang="ru-RU" dirty="0">
                <a:solidFill>
                  <a:schemeClr val="tx2"/>
                </a:solidFill>
              </a:rPr>
              <a:t>, </a:t>
            </a:r>
            <a:r>
              <a:rPr lang="ru-RU" dirty="0" err="1">
                <a:solidFill>
                  <a:schemeClr val="tx2"/>
                </a:solidFill>
              </a:rPr>
              <a:t>Баклановское</a:t>
            </a:r>
            <a:r>
              <a:rPr lang="ru-RU" dirty="0">
                <a:solidFill>
                  <a:schemeClr val="tx2"/>
                </a:solidFill>
              </a:rPr>
              <a:t>, </a:t>
            </a:r>
            <a:r>
              <a:rPr lang="ru-RU" dirty="0" err="1">
                <a:solidFill>
                  <a:schemeClr val="tx2"/>
                </a:solidFill>
              </a:rPr>
              <a:t>Ельша</a:t>
            </a:r>
            <a:r>
              <a:rPr lang="ru-RU" dirty="0">
                <a:solidFill>
                  <a:schemeClr val="tx2"/>
                </a:solidFill>
              </a:rPr>
              <a:t>, Рытое, </a:t>
            </a:r>
            <a:r>
              <a:rPr lang="ru-RU" dirty="0" err="1">
                <a:solidFill>
                  <a:schemeClr val="tx2"/>
                </a:solidFill>
              </a:rPr>
              <a:t>Дго</a:t>
            </a:r>
            <a:r>
              <a:rPr lang="ru-RU" dirty="0">
                <a:solidFill>
                  <a:schemeClr val="tx2"/>
                </a:solidFill>
              </a:rPr>
              <a:t>, </a:t>
            </a:r>
            <a:r>
              <a:rPr lang="ru-RU" dirty="0" err="1">
                <a:solidFill>
                  <a:schemeClr val="tx2"/>
                </a:solidFill>
              </a:rPr>
              <a:t>Петраковское</a:t>
            </a:r>
            <a:r>
              <a:rPr lang="ru-RU" dirty="0">
                <a:solidFill>
                  <a:schemeClr val="tx2"/>
                </a:solidFill>
              </a:rPr>
              <a:t>, </a:t>
            </a:r>
            <a:r>
              <a:rPr lang="ru-RU" dirty="0" err="1">
                <a:solidFill>
                  <a:schemeClr val="tx2"/>
                </a:solidFill>
              </a:rPr>
              <a:t>Лошамьё</a:t>
            </a:r>
            <a:r>
              <a:rPr lang="ru-RU" dirty="0">
                <a:solidFill>
                  <a:schemeClr val="tx2"/>
                </a:solidFill>
              </a:rPr>
              <a:t>, </a:t>
            </a:r>
            <a:r>
              <a:rPr lang="ru-RU" dirty="0" err="1">
                <a:solidFill>
                  <a:schemeClr val="tx2"/>
                </a:solidFill>
              </a:rPr>
              <a:t>Вервижское</a:t>
            </a:r>
            <a:r>
              <a:rPr lang="ru-RU" dirty="0">
                <a:solidFill>
                  <a:schemeClr val="tx2"/>
                </a:solidFill>
              </a:rPr>
              <a:t>, </a:t>
            </a:r>
            <a:r>
              <a:rPr lang="ru-RU" dirty="0" err="1">
                <a:solidFill>
                  <a:schemeClr val="tx2"/>
                </a:solidFill>
              </a:rPr>
              <a:t>Святец</a:t>
            </a:r>
            <a:r>
              <a:rPr lang="ru-RU" dirty="0">
                <a:solidFill>
                  <a:schemeClr val="tx2"/>
                </a:solidFill>
              </a:rPr>
              <a:t>, Чистик. Все озёра довольно разные, одно не похоже на другое. Н. И. </a:t>
            </a:r>
            <a:r>
              <a:rPr lang="ru-RU" dirty="0" err="1">
                <a:solidFill>
                  <a:schemeClr val="tx2"/>
                </a:solidFill>
              </a:rPr>
              <a:t>Рыленков</a:t>
            </a:r>
            <a:r>
              <a:rPr lang="ru-RU" dirty="0">
                <a:solidFill>
                  <a:schemeClr val="tx2"/>
                </a:solidFill>
              </a:rPr>
              <a:t> писал о них:</a:t>
            </a:r>
          </a:p>
          <a:p>
            <a:r>
              <a:rPr lang="ru-RU" dirty="0">
                <a:solidFill>
                  <a:schemeClr val="tx2"/>
                </a:solidFill>
              </a:rPr>
              <a:t> 	Кто хоть раз побывал на этих озёрах, тот никогда не спутает их. Каждое из них отличается от другого не только по форме, но даже по цвету, вкусу и запаху воды.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5" r="9175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862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048" y="338667"/>
            <a:ext cx="3682752" cy="1866197"/>
          </a:xfrm>
        </p:spPr>
        <p:txBody>
          <a:bodyPr/>
          <a:lstStyle/>
          <a:p>
            <a:r>
              <a:rPr lang="ru-RU" dirty="0"/>
              <a:t>Наиболее крупные реки: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716017" y="2132857"/>
            <a:ext cx="3970784" cy="3074144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•	</a:t>
            </a:r>
            <a:r>
              <a:rPr lang="ru-RU" dirty="0">
                <a:solidFill>
                  <a:schemeClr val="tx2"/>
                </a:solidFill>
              </a:rPr>
              <a:t>р. </a:t>
            </a:r>
            <a:r>
              <a:rPr lang="ru-RU" dirty="0" err="1">
                <a:solidFill>
                  <a:schemeClr val="tx2"/>
                </a:solidFill>
              </a:rPr>
              <a:t>Ельша</a:t>
            </a:r>
            <a:r>
              <a:rPr lang="ru-RU" dirty="0">
                <a:solidFill>
                  <a:schemeClr val="tx2"/>
                </a:solidFill>
              </a:rPr>
              <a:t>: источник — озеро </a:t>
            </a:r>
            <a:r>
              <a:rPr lang="ru-RU" dirty="0" err="1">
                <a:solidFill>
                  <a:schemeClr val="tx2"/>
                </a:solidFill>
              </a:rPr>
              <a:t>Петраковское</a:t>
            </a:r>
            <a:r>
              <a:rPr lang="ru-RU" dirty="0">
                <a:solidFill>
                  <a:schemeClr val="tx2"/>
                </a:solidFill>
              </a:rPr>
              <a:t> (Демидовский район). Длина реки в пределах района — ≈ 59 км.</a:t>
            </a:r>
          </a:p>
          <a:p>
            <a:r>
              <a:rPr lang="ru-RU" dirty="0">
                <a:solidFill>
                  <a:schemeClr val="tx2"/>
                </a:solidFill>
              </a:rPr>
              <a:t>•	р. </a:t>
            </a:r>
            <a:r>
              <a:rPr lang="ru-RU" dirty="0" err="1">
                <a:solidFill>
                  <a:schemeClr val="tx2"/>
                </a:solidFill>
              </a:rPr>
              <a:t>Гобза</a:t>
            </a:r>
            <a:r>
              <a:rPr lang="ru-RU" dirty="0">
                <a:solidFill>
                  <a:schemeClr val="tx2"/>
                </a:solidFill>
              </a:rPr>
              <a:t>: источник реки находится в 15 км от с. </a:t>
            </a:r>
            <a:r>
              <a:rPr lang="ru-RU" dirty="0" err="1">
                <a:solidFill>
                  <a:schemeClr val="tx2"/>
                </a:solidFill>
              </a:rPr>
              <a:t>Вердино</a:t>
            </a:r>
            <a:r>
              <a:rPr lang="ru-RU" dirty="0">
                <a:solidFill>
                  <a:schemeClr val="tx2"/>
                </a:solidFill>
              </a:rPr>
              <a:t> (</a:t>
            </a:r>
            <a:r>
              <a:rPr lang="ru-RU" dirty="0" err="1">
                <a:solidFill>
                  <a:schemeClr val="tx2"/>
                </a:solidFill>
              </a:rPr>
              <a:t>Духовщинский</a:t>
            </a:r>
            <a:r>
              <a:rPr lang="ru-RU" dirty="0">
                <a:solidFill>
                  <a:schemeClr val="tx2"/>
                </a:solidFill>
              </a:rPr>
              <a:t> район). Длина реки в пределах района — ≈ 59 км (общая — 95 км).</a:t>
            </a:r>
          </a:p>
          <a:p>
            <a:r>
              <a:rPr lang="ru-RU" dirty="0">
                <a:solidFill>
                  <a:schemeClr val="tx2"/>
                </a:solidFill>
              </a:rPr>
              <a:t>•	р. </a:t>
            </a:r>
            <a:r>
              <a:rPr lang="ru-RU" dirty="0" err="1">
                <a:solidFill>
                  <a:schemeClr val="tx2"/>
                </a:solidFill>
              </a:rPr>
              <a:t>Половья</a:t>
            </a:r>
            <a:r>
              <a:rPr lang="ru-RU" dirty="0">
                <a:solidFill>
                  <a:schemeClr val="tx2"/>
                </a:solidFill>
              </a:rPr>
              <a:t>: источник оз. Рытое (Демидовский район). Длина реки — ≈ 36 км.</a:t>
            </a:r>
          </a:p>
          <a:p>
            <a:r>
              <a:rPr lang="ru-RU" dirty="0">
                <a:solidFill>
                  <a:schemeClr val="tx2"/>
                </a:solidFill>
              </a:rPr>
              <a:t>•	р. </a:t>
            </a:r>
            <a:r>
              <a:rPr lang="ru-RU" dirty="0" err="1">
                <a:solidFill>
                  <a:schemeClr val="tx2"/>
                </a:solidFill>
              </a:rPr>
              <a:t>Каспля</a:t>
            </a:r>
            <a:r>
              <a:rPr lang="ru-RU" dirty="0">
                <a:solidFill>
                  <a:schemeClr val="tx2"/>
                </a:solidFill>
              </a:rPr>
              <a:t>: источник оз. </a:t>
            </a:r>
            <a:r>
              <a:rPr lang="ru-RU" dirty="0" err="1">
                <a:solidFill>
                  <a:schemeClr val="tx2"/>
                </a:solidFill>
              </a:rPr>
              <a:t>Каспля</a:t>
            </a:r>
            <a:r>
              <a:rPr lang="ru-RU" dirty="0">
                <a:solidFill>
                  <a:schemeClr val="tx2"/>
                </a:solidFill>
              </a:rPr>
              <a:t> (Смоленский район). Длина реки в пределах района — ≈ 27 км (общая — 136 км).</a:t>
            </a:r>
          </a:p>
          <a:p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7" r="6297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996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338667"/>
            <a:ext cx="3538736" cy="1506157"/>
          </a:xfrm>
        </p:spPr>
        <p:txBody>
          <a:bodyPr/>
          <a:lstStyle/>
          <a:p>
            <a:r>
              <a:rPr lang="ru-RU" dirty="0"/>
              <a:t>Наиболее крупные озера: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788025" y="1772817"/>
            <a:ext cx="3898776" cy="343418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•</a:t>
            </a:r>
            <a:r>
              <a:rPr lang="ru-RU" dirty="0">
                <a:solidFill>
                  <a:schemeClr val="tx2"/>
                </a:solidFill>
              </a:rPr>
              <a:t>	оз. </a:t>
            </a:r>
            <a:r>
              <a:rPr lang="ru-RU" dirty="0" err="1">
                <a:solidFill>
                  <a:schemeClr val="tx2"/>
                </a:solidFill>
              </a:rPr>
              <a:t>Сапшо</a:t>
            </a:r>
            <a:r>
              <a:rPr lang="ru-RU" dirty="0">
                <a:solidFill>
                  <a:schemeClr val="tx2"/>
                </a:solidFill>
              </a:rPr>
              <a:t>: площадь озера — 304 га, максимальная глубина — 18,6 м; имеется 6 островов.</a:t>
            </a:r>
          </a:p>
          <a:p>
            <a:r>
              <a:rPr lang="ru-RU" dirty="0">
                <a:solidFill>
                  <a:schemeClr val="tx2"/>
                </a:solidFill>
              </a:rPr>
              <a:t>•	оз. </a:t>
            </a:r>
            <a:r>
              <a:rPr lang="ru-RU" dirty="0" err="1">
                <a:solidFill>
                  <a:schemeClr val="tx2"/>
                </a:solidFill>
              </a:rPr>
              <a:t>Дго</a:t>
            </a:r>
            <a:r>
              <a:rPr lang="ru-RU" dirty="0">
                <a:solidFill>
                  <a:schemeClr val="tx2"/>
                </a:solidFill>
              </a:rPr>
              <a:t>: площадь озера — 234 га, максимальная глубина — 17,5 м; имеется 3 острова.</a:t>
            </a:r>
          </a:p>
          <a:p>
            <a:r>
              <a:rPr lang="ru-RU" dirty="0">
                <a:solidFill>
                  <a:schemeClr val="tx2"/>
                </a:solidFill>
              </a:rPr>
              <a:t>•	оз. Рытое: площадь озера — 178 га, максимальная глубина — 22,5 м; имеется 2 острова.</a:t>
            </a:r>
          </a:p>
          <a:p>
            <a:r>
              <a:rPr lang="ru-RU" dirty="0">
                <a:solidFill>
                  <a:schemeClr val="tx2"/>
                </a:solidFill>
              </a:rPr>
              <a:t>•	оз. </a:t>
            </a:r>
            <a:r>
              <a:rPr lang="ru-RU" dirty="0" err="1">
                <a:solidFill>
                  <a:schemeClr val="tx2"/>
                </a:solidFill>
              </a:rPr>
              <a:t>Баклановское</a:t>
            </a:r>
            <a:r>
              <a:rPr lang="ru-RU" dirty="0">
                <a:solidFill>
                  <a:schemeClr val="tx2"/>
                </a:solidFill>
              </a:rPr>
              <a:t>: самое глубокое озеро Демидовского района и Смоленской области — максимальная глубина 33 м, средняя — 8,9 м. 1 остров</a:t>
            </a:r>
          </a:p>
          <a:p>
            <a:endParaRPr lang="ru-RU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8" r="9378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9213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1440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4088" y="338667"/>
            <a:ext cx="3322712" cy="1362141"/>
          </a:xfrm>
        </p:spPr>
        <p:txBody>
          <a:bodyPr/>
          <a:lstStyle/>
          <a:p>
            <a:r>
              <a:rPr lang="ru-RU" dirty="0"/>
              <a:t>Флора и растительность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788025" y="1628801"/>
            <a:ext cx="3898776" cy="3578200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tx2"/>
                </a:solidFill>
              </a:rPr>
              <a:t>Большая часть парка (74 %) покрыта лесами.</a:t>
            </a:r>
          </a:p>
          <a:p>
            <a:r>
              <a:rPr lang="ru-RU" dirty="0">
                <a:solidFill>
                  <a:schemeClr val="tx2"/>
                </a:solidFill>
              </a:rPr>
              <a:t>Охране подлежат коренные </a:t>
            </a:r>
            <a:r>
              <a:rPr lang="ru-RU" dirty="0" err="1">
                <a:solidFill>
                  <a:schemeClr val="tx2"/>
                </a:solidFill>
              </a:rPr>
              <a:t>старовозрастные</a:t>
            </a:r>
            <a:r>
              <a:rPr lang="ru-RU" dirty="0">
                <a:solidFill>
                  <a:schemeClr val="tx2"/>
                </a:solidFill>
              </a:rPr>
              <a:t> леса (359 га). Основная лесообразующая порода — ель (16 %). Преобладают еловые и елово-широколиственные леса (липа, дуб, клён). Также представлены березняки. Всего на территории парка насчитывается 880 видов сосудистых растений.</a:t>
            </a:r>
          </a:p>
          <a:p>
            <a:r>
              <a:rPr lang="ru-RU" dirty="0">
                <a:solidFill>
                  <a:schemeClr val="tx2"/>
                </a:solidFill>
              </a:rPr>
              <a:t>Обнаружены 65 видов растений, занесенных в Красную книгу Смоленской области, из которых 10 видов занесены в Красную книгу России[9].</a:t>
            </a:r>
          </a:p>
          <a:p>
            <a:endParaRPr lang="ru-RU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6" b="6376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588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0" y="338667"/>
            <a:ext cx="3394720" cy="1362141"/>
          </a:xfrm>
        </p:spPr>
        <p:txBody>
          <a:bodyPr/>
          <a:lstStyle/>
          <a:p>
            <a:r>
              <a:rPr lang="ru-RU" dirty="0"/>
              <a:t>Фауна и животный мир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572001" y="1556793"/>
            <a:ext cx="4114800" cy="3650208"/>
          </a:xfrm>
        </p:spPr>
        <p:txBody>
          <a:bodyPr/>
          <a:lstStyle/>
          <a:p>
            <a:r>
              <a:rPr lang="ru-RU" dirty="0">
                <a:solidFill>
                  <a:schemeClr val="tx2"/>
                </a:solidFill>
              </a:rPr>
              <a:t>Фауна представлена 10 видами земноводных, 5 видами рептилий, 205 видами птиц, 57 видами млекопитающих.</a:t>
            </a:r>
          </a:p>
          <a:p>
            <a:r>
              <a:rPr lang="ru-RU" dirty="0">
                <a:solidFill>
                  <a:schemeClr val="tx2"/>
                </a:solidFill>
              </a:rPr>
              <a:t>Обнаружены 26 видов птиц и 6 видов млекопитающих, занесенных в Красную книгу Смоленской области, из которых 18 видов птиц занесены в Красную книгу России[10].</a:t>
            </a:r>
          </a:p>
          <a:p>
            <a:endParaRPr lang="ru-RU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5" r="15725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847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Виды, включённые в Красную книгу Международного союза охраны природы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716017" y="2636912"/>
            <a:ext cx="3970784" cy="3312367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chemeClr val="tx2"/>
                </a:solidFill>
              </a:rPr>
              <a:t>Жерлянка </a:t>
            </a:r>
            <a:r>
              <a:rPr lang="ru-RU" dirty="0" err="1" smtClean="0">
                <a:solidFill>
                  <a:schemeClr val="tx2"/>
                </a:solidFill>
              </a:rPr>
              <a:t>краснобрюхая</a:t>
            </a:r>
            <a:endParaRPr lang="ru-RU" dirty="0" smtClean="0">
              <a:solidFill>
                <a:schemeClr val="tx2"/>
              </a:solidFill>
            </a:endParaRPr>
          </a:p>
          <a:p>
            <a:r>
              <a:rPr lang="ru-RU" dirty="0">
                <a:solidFill>
                  <a:schemeClr val="tx2"/>
                </a:solidFill>
              </a:rPr>
              <a:t>Бобр речной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•Летяга </a:t>
            </a:r>
            <a:r>
              <a:rPr lang="ru-RU" dirty="0">
                <a:solidFill>
                  <a:schemeClr val="tx2"/>
                </a:solidFill>
              </a:rPr>
              <a:t>(</a:t>
            </a:r>
            <a:r>
              <a:rPr lang="en-US" dirty="0" err="1">
                <a:solidFill>
                  <a:schemeClr val="tx2"/>
                </a:solidFill>
              </a:rPr>
              <a:t>Pteromys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volans</a:t>
            </a:r>
            <a:r>
              <a:rPr lang="en-US" dirty="0">
                <a:solidFill>
                  <a:schemeClr val="tx2"/>
                </a:solidFill>
              </a:rPr>
              <a:t>)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•</a:t>
            </a:r>
            <a:r>
              <a:rPr lang="ru-RU" dirty="0" smtClean="0">
                <a:solidFill>
                  <a:schemeClr val="tx2"/>
                </a:solidFill>
              </a:rPr>
              <a:t>Белка </a:t>
            </a:r>
            <a:r>
              <a:rPr lang="ru-RU" dirty="0">
                <a:solidFill>
                  <a:schemeClr val="tx2"/>
                </a:solidFill>
              </a:rPr>
              <a:t>обыкновенная (</a:t>
            </a:r>
            <a:r>
              <a:rPr lang="en-US" dirty="0" err="1">
                <a:solidFill>
                  <a:schemeClr val="tx2"/>
                </a:solidFill>
              </a:rPr>
              <a:t>Sciurus</a:t>
            </a:r>
            <a:r>
              <a:rPr lang="en-US" dirty="0">
                <a:solidFill>
                  <a:schemeClr val="tx2"/>
                </a:solidFill>
              </a:rPr>
              <a:t> vulgaris)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•</a:t>
            </a:r>
            <a:r>
              <a:rPr lang="ru-RU" dirty="0" smtClean="0">
                <a:solidFill>
                  <a:schemeClr val="tx2"/>
                </a:solidFill>
              </a:rPr>
              <a:t>Бобр </a:t>
            </a:r>
            <a:r>
              <a:rPr lang="ru-RU" dirty="0">
                <a:solidFill>
                  <a:schemeClr val="tx2"/>
                </a:solidFill>
              </a:rPr>
              <a:t>речной (</a:t>
            </a:r>
            <a:r>
              <a:rPr lang="en-US" dirty="0">
                <a:solidFill>
                  <a:schemeClr val="tx2"/>
                </a:solidFill>
              </a:rPr>
              <a:t>Castor fiber)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•</a:t>
            </a:r>
            <a:r>
              <a:rPr lang="ru-RU" dirty="0" smtClean="0">
                <a:solidFill>
                  <a:schemeClr val="tx2"/>
                </a:solidFill>
              </a:rPr>
              <a:t>Лесная </a:t>
            </a:r>
            <a:r>
              <a:rPr lang="ru-RU" dirty="0">
                <a:solidFill>
                  <a:schemeClr val="tx2"/>
                </a:solidFill>
              </a:rPr>
              <a:t>соня (</a:t>
            </a:r>
            <a:r>
              <a:rPr lang="en-US" dirty="0" err="1">
                <a:solidFill>
                  <a:schemeClr val="tx2"/>
                </a:solidFill>
              </a:rPr>
              <a:t>Dryomys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nitedula</a:t>
            </a:r>
            <a:r>
              <a:rPr lang="en-US" dirty="0">
                <a:solidFill>
                  <a:schemeClr val="tx2"/>
                </a:solidFill>
              </a:rPr>
              <a:t>)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•</a:t>
            </a:r>
            <a:r>
              <a:rPr lang="ru-RU" dirty="0" smtClean="0">
                <a:solidFill>
                  <a:schemeClr val="tx2"/>
                </a:solidFill>
              </a:rPr>
              <a:t>Соня </a:t>
            </a:r>
            <a:r>
              <a:rPr lang="ru-RU" dirty="0">
                <a:solidFill>
                  <a:schemeClr val="tx2"/>
                </a:solidFill>
              </a:rPr>
              <a:t>орешниковая (</a:t>
            </a:r>
            <a:r>
              <a:rPr lang="en-US" dirty="0" err="1">
                <a:solidFill>
                  <a:schemeClr val="tx2"/>
                </a:solidFill>
              </a:rPr>
              <a:t>Muscardinus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avellanarius</a:t>
            </a:r>
            <a:r>
              <a:rPr lang="en-US" dirty="0">
                <a:solidFill>
                  <a:schemeClr val="tx2"/>
                </a:solidFill>
              </a:rPr>
              <a:t>)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•</a:t>
            </a:r>
            <a:r>
              <a:rPr lang="ru-RU" dirty="0" err="1" smtClean="0">
                <a:solidFill>
                  <a:schemeClr val="tx2"/>
                </a:solidFill>
              </a:rPr>
              <a:t>Мышовка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r>
              <a:rPr lang="ru-RU" dirty="0">
                <a:solidFill>
                  <a:schemeClr val="tx2"/>
                </a:solidFill>
              </a:rPr>
              <a:t>лесная (</a:t>
            </a:r>
            <a:r>
              <a:rPr lang="en-US" dirty="0" err="1">
                <a:solidFill>
                  <a:schemeClr val="tx2"/>
                </a:solidFill>
              </a:rPr>
              <a:t>Sicista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betulina</a:t>
            </a:r>
            <a:r>
              <a:rPr lang="en-US" dirty="0">
                <a:solidFill>
                  <a:schemeClr val="tx2"/>
                </a:solidFill>
              </a:rPr>
              <a:t>)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•</a:t>
            </a:r>
            <a:r>
              <a:rPr lang="ru-RU" dirty="0" smtClean="0">
                <a:solidFill>
                  <a:schemeClr val="tx2"/>
                </a:solidFill>
              </a:rPr>
              <a:t>Мышь-малютка </a:t>
            </a:r>
            <a:r>
              <a:rPr lang="ru-RU" dirty="0">
                <a:solidFill>
                  <a:schemeClr val="tx2"/>
                </a:solidFill>
              </a:rPr>
              <a:t>(</a:t>
            </a:r>
            <a:r>
              <a:rPr lang="en-US" dirty="0" err="1">
                <a:solidFill>
                  <a:schemeClr val="tx2"/>
                </a:solidFill>
              </a:rPr>
              <a:t>Micromys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minutus</a:t>
            </a:r>
            <a:r>
              <a:rPr lang="en-US" dirty="0">
                <a:solidFill>
                  <a:schemeClr val="tx2"/>
                </a:solidFill>
              </a:rPr>
              <a:t>)</a:t>
            </a:r>
          </a:p>
          <a:p>
            <a:r>
              <a:rPr lang="ru-RU" dirty="0">
                <a:solidFill>
                  <a:schemeClr val="tx2"/>
                </a:solidFill>
              </a:rPr>
              <a:t>Отряд хищные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•Норка </a:t>
            </a:r>
            <a:r>
              <a:rPr lang="ru-RU" dirty="0">
                <a:solidFill>
                  <a:schemeClr val="tx2"/>
                </a:solidFill>
              </a:rPr>
              <a:t>европейская (</a:t>
            </a:r>
            <a:r>
              <a:rPr lang="en-US" dirty="0" err="1">
                <a:solidFill>
                  <a:schemeClr val="tx2"/>
                </a:solidFill>
              </a:rPr>
              <a:t>Mustela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lutreola</a:t>
            </a:r>
            <a:r>
              <a:rPr lang="en-US" dirty="0">
                <a:solidFill>
                  <a:schemeClr val="tx2"/>
                </a:solidFill>
              </a:rPr>
              <a:t>)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•</a:t>
            </a:r>
            <a:r>
              <a:rPr lang="ru-RU" dirty="0" smtClean="0">
                <a:solidFill>
                  <a:schemeClr val="tx2"/>
                </a:solidFill>
              </a:rPr>
              <a:t>Выдра </a:t>
            </a:r>
            <a:r>
              <a:rPr lang="ru-RU" dirty="0">
                <a:solidFill>
                  <a:schemeClr val="tx2"/>
                </a:solidFill>
              </a:rPr>
              <a:t>(</a:t>
            </a:r>
            <a:r>
              <a:rPr lang="en-US" dirty="0" err="1">
                <a:solidFill>
                  <a:schemeClr val="tx2"/>
                </a:solidFill>
              </a:rPr>
              <a:t>Lutra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lutra</a:t>
            </a:r>
            <a:r>
              <a:rPr lang="en-US" dirty="0">
                <a:solidFill>
                  <a:schemeClr val="tx2"/>
                </a:solidFill>
              </a:rPr>
              <a:t>)</a:t>
            </a:r>
          </a:p>
          <a:p>
            <a:r>
              <a:rPr lang="ru-RU" dirty="0">
                <a:solidFill>
                  <a:schemeClr val="tx2"/>
                </a:solidFill>
              </a:rPr>
              <a:t>Отряд Рукокрылые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•Вечерница </a:t>
            </a:r>
            <a:r>
              <a:rPr lang="ru-RU" dirty="0">
                <a:solidFill>
                  <a:schemeClr val="tx2"/>
                </a:solidFill>
              </a:rPr>
              <a:t>рыжая(</a:t>
            </a:r>
            <a:r>
              <a:rPr lang="en-US" dirty="0" err="1">
                <a:solidFill>
                  <a:schemeClr val="tx2"/>
                </a:solidFill>
              </a:rPr>
              <a:t>Nyctalus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noctula</a:t>
            </a:r>
            <a:r>
              <a:rPr lang="en-US" dirty="0">
                <a:solidFill>
                  <a:schemeClr val="tx2"/>
                </a:solidFill>
              </a:rPr>
              <a:t>)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•</a:t>
            </a:r>
            <a:r>
              <a:rPr lang="ru-RU" dirty="0" smtClean="0">
                <a:solidFill>
                  <a:schemeClr val="tx2"/>
                </a:solidFill>
              </a:rPr>
              <a:t>Ушан </a:t>
            </a:r>
            <a:r>
              <a:rPr lang="ru-RU" dirty="0">
                <a:solidFill>
                  <a:schemeClr val="tx2"/>
                </a:solidFill>
              </a:rPr>
              <a:t>бурый (</a:t>
            </a:r>
            <a:r>
              <a:rPr lang="en-US" dirty="0" err="1">
                <a:solidFill>
                  <a:schemeClr val="tx2"/>
                </a:solidFill>
              </a:rPr>
              <a:t>Plecotus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auritus</a:t>
            </a:r>
            <a:r>
              <a:rPr lang="en-US" dirty="0">
                <a:solidFill>
                  <a:schemeClr val="tx2"/>
                </a:solidFill>
              </a:rPr>
              <a:t>)</a:t>
            </a:r>
          </a:p>
          <a:p>
            <a:endParaRPr lang="ru-RU" dirty="0"/>
          </a:p>
        </p:txBody>
      </p:sp>
      <p:pic>
        <p:nvPicPr>
          <p:cNvPr id="5" name="Рисунок 4" descr="https://upload.wikimedia.org/wikipedia/commons/thumb/4/4f/Bombina_bombina_1_%28Marek_Szczepanek%29_tight_crop.jpg/220px-Bombina_bombina_1_%28Marek_Szczepanek%29_tight_crop.jpg">
            <a:hlinkClick r:id="rId2"/>
          </p:cNvPr>
          <p:cNvPicPr>
            <a:picLocks noGrp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" r="4300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1723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152" y="404664"/>
            <a:ext cx="2602632" cy="1506157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Научная деятельность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644009" y="1772817"/>
            <a:ext cx="4042792" cy="3434184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chemeClr val="tx2"/>
                </a:solidFill>
              </a:rPr>
              <a:t>Национальный парк имеет также важное значение для науки. Научный совет парка взаимодействует с учеными Смоленского Государственного, Смоленского Гуманитарного университетов и других вузов страны.</a:t>
            </a:r>
          </a:p>
          <a:p>
            <a:r>
              <a:rPr lang="ru-RU" dirty="0">
                <a:solidFill>
                  <a:schemeClr val="tx2"/>
                </a:solidFill>
              </a:rPr>
              <a:t>Национальный парк развернул обширную эколого-просветительскую деятельность, занимается благоустройством территории, разрабатывает туристические маршруты[5][13][14]. Самое главное направление работы парка — природоохранное. В информационном центре национального парка проходят выставки художественной и исторической направленности.</a:t>
            </a:r>
          </a:p>
          <a:p>
            <a:endParaRPr lang="ru-RU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8" r="16148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977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338667"/>
            <a:ext cx="3538736" cy="1722181"/>
          </a:xfrm>
        </p:spPr>
        <p:txBody>
          <a:bodyPr/>
          <a:lstStyle/>
          <a:p>
            <a:r>
              <a:rPr lang="ru-RU" dirty="0"/>
              <a:t>«Смоленское </a:t>
            </a:r>
            <a:r>
              <a:rPr lang="ru-RU" dirty="0" err="1"/>
              <a:t>Поозерье</a:t>
            </a:r>
            <a:r>
              <a:rPr lang="ru-RU" dirty="0"/>
              <a:t>» в интернет-культуре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211960" y="2060848"/>
            <a:ext cx="4474841" cy="3384375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2"/>
                </a:solidFill>
              </a:rPr>
              <a:t>Национальный парк достаточно широко представлен в интернете. Последние время отмечено созданием неформального онлайн дневника «Записки удивленного лесника», посвященного национальному парку.[18] От лица инспектора национального парка егеря </a:t>
            </a:r>
            <a:r>
              <a:rPr lang="ru-RU" dirty="0" err="1">
                <a:solidFill>
                  <a:schemeClr val="tx2"/>
                </a:solidFill>
              </a:rPr>
              <a:t>Савося</a:t>
            </a:r>
            <a:r>
              <a:rPr lang="ru-RU" dirty="0">
                <a:solidFill>
                  <a:schemeClr val="tx2"/>
                </a:solidFill>
              </a:rPr>
              <a:t> в непринужденной форме автор блога рассказывает читателю о происходящих в «Смоленском </a:t>
            </a:r>
            <a:r>
              <a:rPr lang="ru-RU" dirty="0" err="1">
                <a:solidFill>
                  <a:schemeClr val="tx2"/>
                </a:solidFill>
              </a:rPr>
              <a:t>Поозерье</a:t>
            </a:r>
            <a:r>
              <a:rPr lang="ru-RU" dirty="0">
                <a:solidFill>
                  <a:schemeClr val="tx2"/>
                </a:solidFill>
              </a:rPr>
              <a:t>» мистических случаях: появлениях НЛО, исчезновениях людей и животных, встречах с лешими, русалками и другими персонажами славянской мифологии.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4001611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40</TotalTime>
  <Words>950</Words>
  <Application>Microsoft Office PowerPoint</Application>
  <PresentationFormat>Экран (4:3)</PresentationFormat>
  <Paragraphs>57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Водоёмы</vt:lpstr>
      <vt:lpstr>Наиболее крупные реки:</vt:lpstr>
      <vt:lpstr>Наиболее крупные озера:</vt:lpstr>
      <vt:lpstr>Презентация PowerPoint</vt:lpstr>
      <vt:lpstr>Флора и растительность</vt:lpstr>
      <vt:lpstr>Фауна и животный мир</vt:lpstr>
      <vt:lpstr>Виды, включённые в Красную книгу Международного союза охраны природы</vt:lpstr>
      <vt:lpstr>Научная деятельность</vt:lpstr>
      <vt:lpstr>«Смоленское Поозерье» в интернет-культуре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евгения шибалович</dc:creator>
  <cp:lastModifiedBy>евгения шибалович</cp:lastModifiedBy>
  <cp:revision>5</cp:revision>
  <dcterms:created xsi:type="dcterms:W3CDTF">2017-04-11T16:58:13Z</dcterms:created>
  <dcterms:modified xsi:type="dcterms:W3CDTF">2017-04-14T14:45:58Z</dcterms:modified>
</cp:coreProperties>
</file>