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7"/>
  </p:notesMasterIdLst>
  <p:sldIdLst>
    <p:sldId id="256" r:id="rId2"/>
    <p:sldId id="257" r:id="rId3"/>
    <p:sldId id="258" r:id="rId4"/>
    <p:sldId id="279" r:id="rId5"/>
    <p:sldId id="261" r:id="rId6"/>
    <p:sldId id="285" r:id="rId7"/>
    <p:sldId id="281" r:id="rId8"/>
    <p:sldId id="282" r:id="rId9"/>
    <p:sldId id="283" r:id="rId10"/>
    <p:sldId id="286" r:id="rId11"/>
    <p:sldId id="278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37" autoAdjust="0"/>
  </p:normalViewPr>
  <p:slideViewPr>
    <p:cSldViewPr>
      <p:cViewPr varScale="1">
        <p:scale>
          <a:sx n="98" d="100"/>
          <a:sy n="98" d="100"/>
        </p:scale>
        <p:origin x="11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Ученики на вопрос: «Есть ли у тебя любимый учитель?»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Ученики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 95%</c:v>
                </c:pt>
                <c:pt idx="1">
                  <c:v>Нет 5%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0.95</c:v>
                </c:pt>
                <c:pt idx="1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Родители на вопрос: «Был ли у Вас любимый учитель?»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Ученики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 95,8%</c:v>
                </c:pt>
                <c:pt idx="1">
                  <c:v>Нет 4,2%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0.95799999999999996</c:v>
                </c:pt>
                <c:pt idx="1">
                  <c:v>4.2000000000000003E-2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Учителя на вопрос: «Был ли у Вас любимый учитель?»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Ученики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 100%</c:v>
                </c:pt>
                <c:pt idx="1">
                  <c:v>Нет 0%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1</c:v>
                </c:pt>
                <c:pt idx="1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Родители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Учителя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1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Ученики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1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312730110091129E-2"/>
          <c:y val="0.18103764763779528"/>
          <c:w val="0.78886648253553227"/>
          <c:h val="0.6572172736220472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 0,25%</c:v>
                </c:pt>
                <c:pt idx="1">
                  <c:v>Нет 85%</c:v>
                </c:pt>
                <c:pt idx="2">
                  <c:v>Не знаю 12,5%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 formatCode="0.00%">
                  <c:v>2.5000000000000001E-3</c:v>
                </c:pt>
                <c:pt idx="1">
                  <c:v>0.85</c:v>
                </c:pt>
                <c:pt idx="2" formatCode="0.00%">
                  <c:v>0.125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4210261359848904"/>
          <c:w val="1"/>
          <c:h val="0.135851224863904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1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Родители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1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312730110091129E-2"/>
          <c:y val="0.18103764763779528"/>
          <c:w val="0.78886648253553227"/>
          <c:h val="0.6572172736220472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Lbls>
            <c:dLbl>
              <c:idx val="0"/>
              <c:layout>
                <c:manualLayout>
                  <c:x val="3.0644366388230766E-2"/>
                  <c:y val="1.77017716535433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3380393134612953E-2"/>
                  <c:y val="-8.7893700787401577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 0%</c:v>
                </c:pt>
                <c:pt idx="1">
                  <c:v>Нет 95,8%</c:v>
                </c:pt>
                <c:pt idx="2">
                  <c:v>Не знаю 4,2%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 formatCode="0.00%">
                  <c:v>0</c:v>
                </c:pt>
                <c:pt idx="1">
                  <c:v>0.95799999999999996</c:v>
                </c:pt>
                <c:pt idx="2" formatCode="0.00%">
                  <c:v>4.2000000000000003E-2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1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Учителя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1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312730110091129E-2"/>
          <c:y val="0.18103764763779528"/>
          <c:w val="0.78886648253553227"/>
          <c:h val="0.6572172736220472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rgbClr val="FF0000"/>
                </a:solidFill>
              </a:ln>
              <a:effectLst/>
              <a:sp3d contourW="25400">
                <a:contourClr>
                  <a:srgbClr val="FF0000"/>
                </a:contourClr>
              </a:sp3d>
            </c:spPr>
          </c:dPt>
          <c:dLbls>
            <c:dLbl>
              <c:idx val="0"/>
              <c:layout>
                <c:manualLayout>
                  <c:x val="7.5762092325658906E-2"/>
                  <c:y val="1.77017716535433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2931848011719629"/>
                  <c:y val="-8.789370078740157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 0%</c:v>
                </c:pt>
                <c:pt idx="1">
                  <c:v>Нет 100%</c:v>
                </c:pt>
                <c:pt idx="2">
                  <c:v>Не знаю 0%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 formatCode="0.00%">
                  <c:v>0</c:v>
                </c:pt>
                <c:pt idx="1">
                  <c:v>1</c:v>
                </c:pt>
                <c:pt idx="2" formatCode="0.00%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Родители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Учителя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1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Ученики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1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312730110091129E-2"/>
          <c:y val="0.18103764763779528"/>
          <c:w val="0.78886648253553227"/>
          <c:h val="0.6572172736220472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Ученики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Доброта 62,5%</c:v>
                </c:pt>
                <c:pt idx="1">
                  <c:v>Знание предмета 50%</c:v>
                </c:pt>
                <c:pt idx="2">
                  <c:v>Умение понять и доверять 42,5%</c:v>
                </c:pt>
                <c:pt idx="3">
                  <c:v>Честность 40%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0%">
                  <c:v>0.625</c:v>
                </c:pt>
                <c:pt idx="1">
                  <c:v>0.5</c:v>
                </c:pt>
                <c:pt idx="2" formatCode="0.00%">
                  <c:v>0.42499999999999999</c:v>
                </c:pt>
                <c:pt idx="3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038928"/>
        <c:axId val="157039488"/>
      </c:barChart>
      <c:catAx>
        <c:axId val="15703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1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039488"/>
        <c:crosses val="autoZero"/>
        <c:auto val="1"/>
        <c:lblAlgn val="ctr"/>
        <c:lblOffset val="100"/>
        <c:noMultiLvlLbl val="0"/>
      </c:catAx>
      <c:valAx>
        <c:axId val="15703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FF0000"/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038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Родители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Учителя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1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Ученики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1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312730110091129E-2"/>
          <c:y val="0.18103764763779528"/>
          <c:w val="0.78886648253553227"/>
          <c:h val="0.6572172736220472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Родители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Умение заинтересовать 75%</c:v>
                </c:pt>
                <c:pt idx="1">
                  <c:v>Знание предмета 54,1%</c:v>
                </c:pt>
                <c:pt idx="2">
                  <c:v>Уважение к личности 41,6%</c:v>
                </c:pt>
                <c:pt idx="3">
                  <c:v>Доброта 37,5%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0%">
                  <c:v>0.75</c:v>
                </c:pt>
                <c:pt idx="1">
                  <c:v>0.54100000000000004</c:v>
                </c:pt>
                <c:pt idx="2" formatCode="0.00%">
                  <c:v>0.41599999999999998</c:v>
                </c:pt>
                <c:pt idx="3">
                  <c:v>0.375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045088"/>
        <c:axId val="157045648"/>
      </c:barChart>
      <c:catAx>
        <c:axId val="15704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1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045648"/>
        <c:crosses val="autoZero"/>
        <c:auto val="1"/>
        <c:lblAlgn val="ctr"/>
        <c:lblOffset val="100"/>
        <c:noMultiLvlLbl val="0"/>
      </c:catAx>
      <c:valAx>
        <c:axId val="15704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FF0000"/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04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Родители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Учителя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4647133042054"/>
          <c:y val="0.88933308840590919"/>
          <c:w val="0.73149301098077657"/>
          <c:h val="8.435562909516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1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Ученики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1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312730110091129E-2"/>
          <c:y val="0.18103764763779528"/>
          <c:w val="0.78886648253553227"/>
          <c:h val="0.6572172736220472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i="1" dirty="0" smtClean="0">
                <a:solidFill>
                  <a:srgbClr val="FF0000"/>
                </a:solidFill>
              </a:rPr>
              <a:t>Учителя</a:t>
            </a:r>
            <a:endParaRPr lang="ru-RU" b="1" i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Знание предмета 54,2%</c:v>
                </c:pt>
                <c:pt idx="1">
                  <c:v>Уважение к личности 45,7%</c:v>
                </c:pt>
                <c:pt idx="2">
                  <c:v>Доброта 40%</c:v>
                </c:pt>
                <c:pt idx="3">
                  <c:v>Умение заинтересовать 40%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0%">
                  <c:v>0.54200000000000004</c:v>
                </c:pt>
                <c:pt idx="1">
                  <c:v>0.45700000000000002</c:v>
                </c:pt>
                <c:pt idx="2" formatCode="0.00%">
                  <c:v>0.4</c:v>
                </c:pt>
                <c:pt idx="3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475936"/>
        <c:axId val="157476496"/>
      </c:barChart>
      <c:catAx>
        <c:axId val="15747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1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476496"/>
        <c:crosses val="autoZero"/>
        <c:auto val="1"/>
        <c:lblAlgn val="ctr"/>
        <c:lblOffset val="100"/>
        <c:noMultiLvlLbl val="0"/>
      </c:catAx>
      <c:valAx>
        <c:axId val="1574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FF0000"/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47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A2041-BC73-479D-9E16-E7A4F231E9B4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81BA6-84E9-4AD4-ACB8-7884D4D833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23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81BA6-84E9-4AD4-ACB8-7884D4D8331D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07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81BA6-84E9-4AD4-ACB8-7884D4D8331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611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81BA6-84E9-4AD4-ACB8-7884D4D8331D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546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81BA6-84E9-4AD4-ACB8-7884D4D8331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61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8854A57-222F-44FC-AF07-E72BF9C5D75C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359493B-96B1-4126-99A6-53FEF6D5FCD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tmydream.com/citati/man/zhan-zhak-russo" TargetMode="Externa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996952"/>
            <a:ext cx="7117180" cy="50405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9600" b="1" i="1" dirty="0" smtClean="0">
                <a:solidFill>
                  <a:srgbClr val="FFFF00"/>
                </a:solidFill>
              </a:rPr>
              <a:t/>
            </a:r>
            <a:br>
              <a:rPr lang="ru-RU" sz="9600" b="1" i="1" dirty="0" smtClean="0">
                <a:solidFill>
                  <a:srgbClr val="FFFF00"/>
                </a:solidFill>
              </a:rPr>
            </a:br>
            <a:r>
              <a:rPr lang="ru-RU" sz="9600" b="1" i="1" dirty="0" smtClean="0">
                <a:solidFill>
                  <a:srgbClr val="FFFF00"/>
                </a:solidFill>
              </a:rPr>
              <a:t/>
            </a:r>
            <a:br>
              <a:rPr lang="ru-RU" sz="9600" b="1" i="1" dirty="0" smtClean="0">
                <a:solidFill>
                  <a:srgbClr val="FFFF00"/>
                </a:solidFill>
              </a:rPr>
            </a:br>
            <a:endParaRPr lang="ru-RU" sz="9600" b="1" i="1" dirty="0">
              <a:solidFill>
                <a:srgbClr val="FFFF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79512" y="692696"/>
            <a:ext cx="8856984" cy="861420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11200" b="1" spc="-10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Государственное учреждение </a:t>
            </a:r>
            <a:r>
              <a:rPr lang="ru-RU" altLang="ru-RU" sz="11200" b="1" spc="-1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общая </a:t>
            </a:r>
            <a:r>
              <a:rPr lang="ru-RU" altLang="ru-RU" sz="11200" b="1" spc="-10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средняя школа №30 </a:t>
            </a:r>
            <a:br>
              <a:rPr lang="ru-RU" altLang="ru-RU" sz="11200" b="1" spc="-10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11200" b="1" spc="-10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имени </a:t>
            </a:r>
            <a:r>
              <a:rPr lang="ru-RU" altLang="ru-RU" sz="11200" b="1" spc="-100" dirty="0" err="1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Ораза</a:t>
            </a:r>
            <a:r>
              <a:rPr lang="ru-RU" altLang="ru-RU" sz="11200" b="1" spc="-10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altLang="ru-RU" sz="11200" b="1" spc="-100" dirty="0" err="1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Жандосова</a:t>
            </a:r>
            <a:r>
              <a:rPr lang="ru-RU" altLang="ru-RU" sz="11200" spc="-10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ru-RU" altLang="ru-RU" sz="11200" spc="-100" dirty="0" smtClean="0">
              <a:solidFill>
                <a:srgbClr val="C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r"/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2808312" cy="349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79912" y="2252880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ученица  4 «Б» </a:t>
            </a:r>
            <a:r>
              <a:rPr lang="ru-RU" altLang="ru-RU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класса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Шалькова</a:t>
            </a:r>
            <a:r>
              <a:rPr lang="ru-RU" alt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Любовь</a:t>
            </a:r>
            <a:endParaRPr lang="ru-RU" alt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научный руководитель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Кужабаева</a:t>
            </a:r>
            <a:r>
              <a:rPr lang="ru-RU" alt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Майра</a:t>
            </a:r>
            <a:r>
              <a:rPr lang="ru-RU" alt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Балтабаевна</a:t>
            </a:r>
            <a:endParaRPr lang="ru-RU" alt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89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595006" cy="92447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spc="-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Научно-исследовательский </a:t>
            </a:r>
            <a:r>
              <a:rPr lang="ru-RU" altLang="ru-RU" sz="3600" b="1" spc="-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4005064"/>
            <a:ext cx="1440160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268760"/>
            <a:ext cx="8064896" cy="1067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«Легко ли быть учителем?»</a:t>
            </a:r>
            <a:endParaRPr lang="ru-RU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Картинки по запросу картинки учитель начальных класс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857496"/>
            <a:ext cx="5286412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90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08912" cy="6237312"/>
          </a:xfrm>
        </p:spPr>
        <p:txBody>
          <a:bodyPr/>
          <a:lstStyle/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ЦЕЛЬ ПРОЕКТА:</a:t>
            </a:r>
            <a: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Рассказать </a:t>
            </a:r>
            <a:r>
              <a:rPr lang="ru-RU" sz="18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 профессии учитель</a:t>
            </a:r>
            <a:r>
              <a:rPr lang="ru-RU" sz="1600" b="1" i="1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ЗАДАЧИ ПРОЕКТА:</a:t>
            </a:r>
            <a: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изучение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степени популярности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учитель в современном мире;</a:t>
            </a:r>
            <a:b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качеств необходимых успешному учителю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-практическая значимость:</a:t>
            </a:r>
            <a:b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А) проведение анкетирования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среди учащихся, родителей и учителей;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Б) проведение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урока с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фото-отчётом;</a:t>
            </a:r>
            <a:b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В) изучение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исторических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документов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 профессии учитель;</a:t>
            </a:r>
            <a:b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г) создать календарь посвященный учителям.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 smtClean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dirty="0" smtClean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u="sng" dirty="0" smtClean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u="sng" dirty="0" smtClean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ОЖИДАЕМЫЕ РЕЗУЛЬТАТЫ:</a:t>
            </a:r>
            <a: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i="1" u="sng" dirty="0">
                <a:solidFill>
                  <a:srgbClr val="34349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развитие познавательных умений и навыков, навыков исследовательской деятельности (учиться планировать, осуществлять и анализировать свою деятельность);</a:t>
            </a:r>
            <a:b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развитие коммуникабельности и творческого мышления;</a:t>
            </a:r>
            <a:b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развитие интереса к процессу исследования, проведению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экспериментов.</a:t>
            </a:r>
            <a:r>
              <a:rPr lang="ru-RU" sz="1600" b="1" i="1" dirty="0">
                <a:solidFill>
                  <a:srgbClr val="0070C0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ru-RU" sz="1600" b="1" i="1" dirty="0">
                <a:solidFill>
                  <a:srgbClr val="0070C0"/>
                </a:solidFill>
                <a:latin typeface="Arial" charset="0"/>
                <a:ea typeface="+mn-ea"/>
                <a:cs typeface="+mn-cs"/>
              </a:rPr>
            </a:b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1009443" y="6381327"/>
            <a:ext cx="7125112" cy="1296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581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340768"/>
            <a:ext cx="8784976" cy="5616624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    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ru-RU" sz="1800" b="1" i="1" dirty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dirty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первых профессий которая становится нам близкой и понятной это профессия учитель. Мы любим и восхищаемся нашими первыми учителями. Нам кажется что люди этой профессии неутомимые ангелы, которым всегда всё известно, понятно и даже самые сложные для нас вопросы они порой очень легко решают. Если сравнивать профессии то наверное профессия учитель не самая редкая, скорее наоборот самая распространенная, но при этом я думаю, одна из самых сложных. В этом проекте мне хочется найти ответ на вопрос «Легко ли быть учителем?» в статье о требованиях к профессии учитель я натолкнулась  на длинный список качеств, которым должен соответствовать современный учитель. </a:t>
            </a:r>
            <a:r>
              <a:rPr lang="ru-RU" sz="22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выбрала 12 на мой взгляд самые важные качества и включила их в анкеты для  учащихся, родителей и учителей. Мне стало  интересно какие три качества из этого списка окажутся самыми важными.  Для этого было проведено добровольное, анонимное  анкетирование среди учащихся, </a:t>
            </a:r>
            <a:r>
              <a:rPr lang="ru-RU" sz="22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</a:t>
            </a:r>
            <a:r>
              <a:rPr lang="ru-RU" sz="22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учителей нашей школы. </a:t>
            </a:r>
            <a:r>
              <a:rPr lang="ru-RU" sz="1800" b="1" i="1" dirty="0" smtClean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dirty="0" smtClean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prstClr val="black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b="1" i="1" dirty="0">
                <a:solidFill>
                  <a:prstClr val="black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88" y="15629"/>
            <a:ext cx="1008112" cy="103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36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595005" cy="92447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cs typeface="Times New Roman" pitchFamily="18" charset="0"/>
              </a:rPr>
              <a:t>  </a:t>
            </a:r>
            <a:r>
              <a:rPr lang="ru-RU" sz="2200" b="1" dirty="0" smtClean="0">
                <a:solidFill>
                  <a:srgbClr val="0070C0"/>
                </a:solidFill>
                <a:cs typeface="Times New Roman" pitchFamily="18" charset="0"/>
              </a:rPr>
              <a:t>Анкетирование показало следующие результаты:</a:t>
            </a:r>
            <a:endParaRPr lang="ru-RU" sz="22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585570779"/>
              </p:ext>
            </p:extLst>
          </p:nvPr>
        </p:nvGraphicFramePr>
        <p:xfrm>
          <a:off x="179512" y="1124744"/>
          <a:ext cx="290398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639675000"/>
              </p:ext>
            </p:extLst>
          </p:nvPr>
        </p:nvGraphicFramePr>
        <p:xfrm>
          <a:off x="3059832" y="1556792"/>
          <a:ext cx="290398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067802915"/>
              </p:ext>
            </p:extLst>
          </p:nvPr>
        </p:nvGraphicFramePr>
        <p:xfrm>
          <a:off x="6012160" y="1124744"/>
          <a:ext cx="290398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5536" y="4725144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i="1" dirty="0" smtClean="0">
                <a:solidFill>
                  <a:srgbClr val="0070C0"/>
                </a:solidFill>
              </a:rPr>
              <a:t>      Ученики </a:t>
            </a:r>
            <a:r>
              <a:rPr lang="ru-RU" sz="2000" b="1" i="1" dirty="0">
                <a:solidFill>
                  <a:srgbClr val="0070C0"/>
                </a:solidFill>
              </a:rPr>
              <a:t>и родители своим ответом доказали, что </a:t>
            </a:r>
            <a:r>
              <a:rPr lang="ru-RU" sz="2000" b="1" i="1" dirty="0" smtClean="0">
                <a:solidFill>
                  <a:srgbClr val="0070C0"/>
                </a:solidFill>
              </a:rPr>
              <a:t>и в </a:t>
            </a:r>
            <a:r>
              <a:rPr lang="ru-RU" sz="2000" b="1" i="1" dirty="0">
                <a:solidFill>
                  <a:srgbClr val="0070C0"/>
                </a:solidFill>
              </a:rPr>
              <a:t>прошлом и в настоящем были и есть учителя, которых любят, которыми восхищаются. Единогласный ответ учителей подтверждает мою догадку, что </a:t>
            </a:r>
            <a:r>
              <a:rPr lang="ru-RU" sz="2000" b="1" i="1" dirty="0" smtClean="0">
                <a:solidFill>
                  <a:srgbClr val="0070C0"/>
                </a:solidFill>
              </a:rPr>
              <a:t>многие становятся учителями, </a:t>
            </a:r>
            <a:r>
              <a:rPr lang="ru-RU" sz="2000" b="1" i="1" dirty="0">
                <a:solidFill>
                  <a:srgbClr val="0070C0"/>
                </a:solidFill>
              </a:rPr>
              <a:t>когда видят замечательный пример в лице своего учителя.</a:t>
            </a:r>
          </a:p>
        </p:txBody>
      </p:sp>
    </p:spTree>
    <p:extLst>
      <p:ext uri="{BB962C8B-B14F-4D97-AF65-F5344CB8AC3E}">
        <p14:creationId xmlns:p14="http://schemas.microsoft.com/office/powerpoint/2010/main" val="197158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595005" cy="924475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cs typeface="Times New Roman" pitchFamily="18" charset="0"/>
              </a:rPr>
              <a:t>на вопрос «ЛЕГКО ли быть учителем?»:</a:t>
            </a:r>
            <a:endParaRPr lang="ru-RU" sz="22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248218490"/>
              </p:ext>
            </p:extLst>
          </p:nvPr>
        </p:nvGraphicFramePr>
        <p:xfrm>
          <a:off x="2987824" y="1916832"/>
          <a:ext cx="2903984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221265225"/>
              </p:ext>
            </p:extLst>
          </p:nvPr>
        </p:nvGraphicFramePr>
        <p:xfrm>
          <a:off x="6012160" y="1124744"/>
          <a:ext cx="2903984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341286873"/>
              </p:ext>
            </p:extLst>
          </p:nvPr>
        </p:nvGraphicFramePr>
        <p:xfrm>
          <a:off x="33156" y="1052736"/>
          <a:ext cx="309634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17512478"/>
              </p:ext>
            </p:extLst>
          </p:nvPr>
        </p:nvGraphicFramePr>
        <p:xfrm>
          <a:off x="3131840" y="1484784"/>
          <a:ext cx="309634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775846430"/>
              </p:ext>
            </p:extLst>
          </p:nvPr>
        </p:nvGraphicFramePr>
        <p:xfrm>
          <a:off x="6047656" y="1052736"/>
          <a:ext cx="309634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6352" y="4941168"/>
            <a:ext cx="80270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</a:t>
            </a:r>
            <a:r>
              <a:rPr lang="ru-RU" b="1" i="1" dirty="0" smtClean="0">
                <a:solidFill>
                  <a:srgbClr val="0070C0"/>
                </a:solidFill>
              </a:rPr>
              <a:t>Все утверждают и понимают, что сложно. Поэтому при опросе мало кто из учеников проявил желание стать учителем (всего 7 человек из 45 опрошенных), как причину многие указывали большие требования к учителям со стороны учеников, родителей и чиновников.</a:t>
            </a:r>
            <a:endParaRPr lang="ru-RU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5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595005" cy="924475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cs typeface="Times New Roman" pitchFamily="18" charset="0"/>
              </a:rPr>
              <a:t>Самые важные качества учителя</a:t>
            </a:r>
            <a:endParaRPr lang="ru-RU" sz="22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248218490"/>
              </p:ext>
            </p:extLst>
          </p:nvPr>
        </p:nvGraphicFramePr>
        <p:xfrm>
          <a:off x="2987824" y="1916832"/>
          <a:ext cx="2903984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221265225"/>
              </p:ext>
            </p:extLst>
          </p:nvPr>
        </p:nvGraphicFramePr>
        <p:xfrm>
          <a:off x="6012160" y="1124744"/>
          <a:ext cx="2903984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10716892"/>
              </p:ext>
            </p:extLst>
          </p:nvPr>
        </p:nvGraphicFramePr>
        <p:xfrm>
          <a:off x="107504" y="1397000"/>
          <a:ext cx="309634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55589561"/>
              </p:ext>
            </p:extLst>
          </p:nvPr>
        </p:nvGraphicFramePr>
        <p:xfrm>
          <a:off x="611560" y="1052736"/>
          <a:ext cx="770485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8642" y="4941168"/>
            <a:ext cx="7992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0070C0"/>
                </a:solidFill>
              </a:rPr>
              <a:t>        Доброта, честность, умение понять и доверять относятся к личностным качествам учителя. Значит для учеников очень важно, чтобы учитель был </a:t>
            </a:r>
            <a:r>
              <a:rPr lang="ru-RU" sz="2000" b="1" i="1" dirty="0" smtClean="0">
                <a:solidFill>
                  <a:srgbClr val="FF0000"/>
                </a:solidFill>
              </a:rPr>
              <a:t>другом</a:t>
            </a:r>
            <a:r>
              <a:rPr lang="ru-RU" sz="2000" b="1" i="1" dirty="0" smtClean="0">
                <a:solidFill>
                  <a:srgbClr val="0070C0"/>
                </a:solidFill>
              </a:rPr>
              <a:t>, а не только носителем знаний. Мне кажется это намного сложнее, чем просто знать свой предмет.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98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595005" cy="924475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cs typeface="Times New Roman" pitchFamily="18" charset="0"/>
              </a:rPr>
              <a:t>Самые важные качества учителя</a:t>
            </a:r>
            <a:endParaRPr lang="ru-RU" sz="22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248218490"/>
              </p:ext>
            </p:extLst>
          </p:nvPr>
        </p:nvGraphicFramePr>
        <p:xfrm>
          <a:off x="2987824" y="1916832"/>
          <a:ext cx="2903984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221265225"/>
              </p:ext>
            </p:extLst>
          </p:nvPr>
        </p:nvGraphicFramePr>
        <p:xfrm>
          <a:off x="6012160" y="1124744"/>
          <a:ext cx="2903984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10716892"/>
              </p:ext>
            </p:extLst>
          </p:nvPr>
        </p:nvGraphicFramePr>
        <p:xfrm>
          <a:off x="107504" y="1397000"/>
          <a:ext cx="309634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4879225"/>
              </p:ext>
            </p:extLst>
          </p:nvPr>
        </p:nvGraphicFramePr>
        <p:xfrm>
          <a:off x="539552" y="1052736"/>
          <a:ext cx="835292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8642" y="4437112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0070C0"/>
                </a:solidFill>
              </a:rPr>
              <a:t>        Родители отдали большее </a:t>
            </a:r>
            <a:r>
              <a:rPr lang="ru-RU" sz="2400" b="1" i="1" dirty="0">
                <a:solidFill>
                  <a:srgbClr val="0070C0"/>
                </a:solidFill>
              </a:rPr>
              <a:t>предпочтение </a:t>
            </a:r>
            <a:r>
              <a:rPr lang="ru-RU" sz="2400" b="1" i="1" dirty="0" smtClean="0">
                <a:solidFill>
                  <a:srgbClr val="0070C0"/>
                </a:solidFill>
              </a:rPr>
              <a:t>интеллектуальным </a:t>
            </a:r>
            <a:r>
              <a:rPr lang="ru-RU" sz="2400" b="1" i="1" dirty="0" smtClean="0">
                <a:solidFill>
                  <a:srgbClr val="FF0000"/>
                </a:solidFill>
              </a:rPr>
              <a:t>деловым</a:t>
            </a:r>
            <a:r>
              <a:rPr lang="ru-RU" sz="2400" b="1" i="1" dirty="0" smtClean="0">
                <a:solidFill>
                  <a:srgbClr val="0070C0"/>
                </a:solidFill>
              </a:rPr>
              <a:t> качествам учителя. Им важно, чтобы дети получили знания и умения и в будущем могли использовать их в жизни.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7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595005" cy="924475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cs typeface="Times New Roman" pitchFamily="18" charset="0"/>
              </a:rPr>
              <a:t>Самые важные качества учителя</a:t>
            </a:r>
            <a:endParaRPr lang="ru-RU" sz="22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248218490"/>
              </p:ext>
            </p:extLst>
          </p:nvPr>
        </p:nvGraphicFramePr>
        <p:xfrm>
          <a:off x="2987824" y="1916832"/>
          <a:ext cx="2903984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221265225"/>
              </p:ext>
            </p:extLst>
          </p:nvPr>
        </p:nvGraphicFramePr>
        <p:xfrm>
          <a:off x="6012160" y="1124744"/>
          <a:ext cx="2903984" cy="289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10716892"/>
              </p:ext>
            </p:extLst>
          </p:nvPr>
        </p:nvGraphicFramePr>
        <p:xfrm>
          <a:off x="107504" y="1397000"/>
          <a:ext cx="309634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8836810"/>
              </p:ext>
            </p:extLst>
          </p:nvPr>
        </p:nvGraphicFramePr>
        <p:xfrm>
          <a:off x="395536" y="1052736"/>
          <a:ext cx="835292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2638" y="4581128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</a:t>
            </a:r>
            <a:r>
              <a:rPr lang="ru-RU" sz="2000" b="1" i="1" dirty="0" smtClean="0">
                <a:solidFill>
                  <a:srgbClr val="0070C0"/>
                </a:solidFill>
              </a:rPr>
              <a:t>Учителя оказались в золотой середине, для них одинаково важны и личностные и деловые качества учителя. Это значит они понимают, что быть просто эрудированным мало, нужно уметь научить, увлечь, найти общий язык не только с учениками, но и их родителями.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9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00" y="989439"/>
            <a:ext cx="8784976" cy="446449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    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lang="ru-RU" sz="18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dirty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 smtClean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8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Следуя высказыванию великого писателя, я решилась попробовать себя в роли учителя. Думаю, что это поможет мне хотя бы на несколько минуточек заглянуть в мир учителя. И убедиться в том, что учителем быть трудно. научный руководитель  предложила мне провести фрагмент урока. Когда мы решали в каком классе, то конечно я понимала, что лучше чтобы это были ребята младше меня. Так как был страх что сверстники не смогут воспринимать меня всерьез и у меня ничего не получится. Накануне урока  решила психологически настроиться, надела строгий костюм, чтобы соответствовать роли учителя. Конечно я волновалась, думаю, что это было заметно. Но первоклассники меня не подвели. Они активно отвечали на мои вопросы и хорошо справились с моим заданием. Я получила сильное впечатление от урока.  поняла что это очень ответственно быть учителем. Особенно  боялась допустить ошибку. </a:t>
            </a:r>
            <a:br>
              <a:rPr lang="ru-RU" sz="18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 убедилась на практике, что учителем быть трудно!</a:t>
            </a:r>
            <a:r>
              <a:rPr lang="ru-RU" sz="1800" b="1" i="1" dirty="0" smtClean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dirty="0" smtClean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prstClr val="black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b="1" i="1" dirty="0">
                <a:solidFill>
                  <a:prstClr val="black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15991"/>
            <a:ext cx="3024336" cy="19785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815991"/>
            <a:ext cx="3240360" cy="19785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260648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Жан-Жак Руссо</a:t>
            </a:r>
            <a:r>
              <a:rPr lang="ru-RU" sz="1600" b="1" i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i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 работы научит больше, чем день объяснения.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813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348880"/>
            <a:ext cx="8784976" cy="561662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    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профессия учитель играет большую роль в жизни каждого человека. Если человек помнит своего любимого учителя, значит он смог стать особенным человеком в его жизни. Учитель наверное единственная профессия в мире, которая влияет на душу человека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 С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детства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любила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играть в школу, для меня всегда это было интересной игрой. Сейчас я понимаю, что работа учителя — это не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игра, а серьёзная, кропотливая работа. Хочу ли я быть в будущем учителем, как моя бабушка? Не знаю, но то что я с уважением и почтением буду относиться к людям этой профессии могу утвердительно сказать – «ДА»! Есть много умных книг, интересных фильмов посвященные учителям, я решила посвятить учителям календарь, где расскажу о 12 важных качествах учителя. Те кто его полистают смогут ещё раз вспомнить своих любимых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учителей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lang="ru-RU" sz="1800" b="1" i="1" dirty="0" smtClean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dirty="0" smtClean="0">
                <a:solidFill>
                  <a:srgbClr val="4F4F4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prstClr val="black"/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2800" b="1" i="1" dirty="0">
                <a:solidFill>
                  <a:prstClr val="black"/>
                </a:solidFill>
                <a:latin typeface="Bookman Old Style" pitchFamily="18" charset="0"/>
                <a:ea typeface="+mn-ea"/>
                <a:cs typeface="+mn-cs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2736304" cy="2348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3635896" y="1052736"/>
            <a:ext cx="54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любимая бабушка Кучеренко Наталья Васильевна учитель русского языка и литературы, проработала в школе 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262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6632"/>
            <a:ext cx="856895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1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107504" y="116633"/>
            <a:ext cx="8928992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9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1575"/>
          <a:stretch/>
        </p:blipFill>
        <p:spPr>
          <a:xfrm>
            <a:off x="107504" y="188640"/>
            <a:ext cx="8928992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53149"/>
          <a:stretch/>
        </p:blipFill>
        <p:spPr>
          <a:xfrm>
            <a:off x="179512" y="116631"/>
            <a:ext cx="8856984" cy="64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0000"/>
          <a:stretch/>
        </p:blipFill>
        <p:spPr>
          <a:xfrm>
            <a:off x="179512" y="116632"/>
            <a:ext cx="8784976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4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51575"/>
          <a:stretch/>
        </p:blipFill>
        <p:spPr>
          <a:xfrm>
            <a:off x="179512" y="116633"/>
            <a:ext cx="8784976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5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1575"/>
          <a:stretch/>
        </p:blipFill>
        <p:spPr>
          <a:xfrm>
            <a:off x="179512" y="116632"/>
            <a:ext cx="8784976" cy="662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3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51575"/>
          <a:stretch/>
        </p:blipFill>
        <p:spPr>
          <a:xfrm>
            <a:off x="179512" y="116633"/>
            <a:ext cx="8856984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8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0000"/>
          <a:stretch/>
        </p:blipFill>
        <p:spPr>
          <a:xfrm>
            <a:off x="179512" y="116632"/>
            <a:ext cx="8856984" cy="662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9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107504" y="116633"/>
            <a:ext cx="8928992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4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1575"/>
          <a:stretch/>
        </p:blipFill>
        <p:spPr>
          <a:xfrm>
            <a:off x="107504" y="116632"/>
            <a:ext cx="8856984" cy="662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51575"/>
          <a:stretch/>
        </p:blipFill>
        <p:spPr>
          <a:xfrm>
            <a:off x="179512" y="116632"/>
            <a:ext cx="8856984" cy="662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5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0195"/>
          <a:stretch/>
        </p:blipFill>
        <p:spPr>
          <a:xfrm>
            <a:off x="107504" y="116632"/>
            <a:ext cx="8856984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6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908720"/>
            <a:ext cx="619268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Спасибо за внимание. Хочу пожелать вам здоровья, успехов и самых лучших учеников.</a:t>
            </a:r>
            <a:endParaRPr lang="ru-RU" sz="4800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503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1241</TotalTime>
  <Words>368</Words>
  <Application>Microsoft Office PowerPoint</Application>
  <PresentationFormat>Экран (4:3)</PresentationFormat>
  <Paragraphs>54</Paragraphs>
  <Slides>25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Bookman Old Style</vt:lpstr>
      <vt:lpstr>Calibri</vt:lpstr>
      <vt:lpstr>Franklin Gothic Book</vt:lpstr>
      <vt:lpstr>Franklin Gothic Medium</vt:lpstr>
      <vt:lpstr>Monotype Corsiva</vt:lpstr>
      <vt:lpstr>Times New Roman</vt:lpstr>
      <vt:lpstr>Wingdings 2</vt:lpstr>
      <vt:lpstr>Трек</vt:lpstr>
      <vt:lpstr>  </vt:lpstr>
      <vt:lpstr>  Научно-исследовательский  проект   </vt:lpstr>
      <vt:lpstr>ЦЕЛЬ ПРОЕКТА:   Рассказать о профессии учитель  ЗАДАЧИ ПРОЕКТА:  изучение степени популярности профессии учитель в современном мире; изучение качеств необходимых успешному учителю; -практическая значимость: А) проведение анкетирования среди учащихся, родителей и учителей; Б) проведение урока с фото-отчётом; В) изучение исторических документов о профессии учитель; г) создать календарь посвященный учителям.    ОЖИДАЕМЫЕ РЕЗУЛЬТАТЫ:  - развитие познавательных умений и навыков, навыков исследовательской деятельности (учиться планировать, осуществлять и анализировать свою деятельность); развитие коммуникабельности и творческого мышления; развитие интереса к процессу исследования, проведению экспериментов. </vt:lpstr>
      <vt:lpstr>          Одна из первых профессий которая становится нам близкой и понятной это профессия учитель. Мы любим и восхищаемся нашими первыми учителями. Нам кажется что люди этой профессии неутомимые ангелы, которым всегда всё известно, понятно и даже самые сложные для нас вопросы они порой очень легко решают. Если сравнивать профессии то наверное профессия учитель не самая редкая, скорее наоборот самая распространенная, но при этом я думаю, одна из самых сложных. В этом проекте мне хочется найти ответ на вопрос «Легко ли быть учителем?» в статье о требованиях к профессии учитель я натолкнулась  на длинный список качеств, которым должен соответствовать современный учитель.  выбрала 12 на мой взгляд самые важные качества и включила их в анкеты для  учащихся, родителей и учителей. Мне стало  интересно какие три качества из этого списка окажутся самыми важными.  Для этого было проведено добровольное, анонимное  анкетирование среди учащихся, родителей и учителей нашей школы.    </vt:lpstr>
      <vt:lpstr>  Анкетирование показало следующие результаты:</vt:lpstr>
      <vt:lpstr>на вопрос «ЛЕГКО ли быть учителем?»:</vt:lpstr>
      <vt:lpstr>Самые важные качества учителя</vt:lpstr>
      <vt:lpstr>Самые важные качества учителя</vt:lpstr>
      <vt:lpstr>Самые важные качества учителя</vt:lpstr>
      <vt:lpstr>                            Следуя высказыванию великого писателя, я решилась попробовать себя в роли учителя. Думаю, что это поможет мне хотя бы на несколько минуточек заглянуть в мир учителя. И убедиться в том, что учителем быть трудно. научный руководитель  предложила мне провести фрагмент урока. Когда мы решали в каком классе, то конечно я понимала, что лучше чтобы это были ребята младше меня. Так как был страх что сверстники не смогут воспринимать меня всерьез и у меня ничего не получится. Накануне урока  решила психологически настроиться, надела строгий костюм, чтобы соответствовать роли учителя. Конечно я волновалась, думаю, что это было заметно. Но первоклассники меня не подвели. Они активно отвечали на мои вопросы и хорошо справились с моим заданием. Я получила сильное впечатление от урока.  поняла что это очень ответственно быть учителем. Особенно  боялась допустить ошибку.  Я убедилась на практике, что учителем быть трудно!   </vt:lpstr>
      <vt:lpstr>               профессия учитель играет большую роль в жизни каждого человека. Если человек помнит своего любимого учителя, значит он смог стать особенным человеком в его жизни. Учитель наверное единственная профессия в мире, которая влияет на душу человека. Я С детства любила играть в школу, для меня всегда это было интересной игрой. Сейчас я понимаю, что работа учителя — это не игра, а серьёзная, кропотливая работа. Хочу ли я быть в будущем учителем, как моя бабушка? Не знаю, но то что я с уважением и почтением буду относиться к людям этой профессии могу утвердительно сказать – «ДА»! Есть много умных книг, интересных фильмов посвященные учителям, я решила посвятить учителям календарь, где расскажу о 12 важных качествах учителя. Те кто его полистают смогут ещё раз вспомнить своих любимых учителей.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РЕПКА</dc:title>
  <dc:creator>катрина</dc:creator>
  <cp:lastModifiedBy>№ 30</cp:lastModifiedBy>
  <cp:revision>98</cp:revision>
  <cp:lastPrinted>2017-04-15T02:34:36Z</cp:lastPrinted>
  <dcterms:created xsi:type="dcterms:W3CDTF">2013-02-12T10:41:20Z</dcterms:created>
  <dcterms:modified xsi:type="dcterms:W3CDTF">2017-04-15T02:35:03Z</dcterms:modified>
</cp:coreProperties>
</file>