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97" r:id="rId2"/>
    <p:sldId id="264" r:id="rId3"/>
    <p:sldId id="285" r:id="rId4"/>
    <p:sldId id="287" r:id="rId5"/>
    <p:sldId id="293" r:id="rId6"/>
    <p:sldId id="265" r:id="rId7"/>
    <p:sldId id="267" r:id="rId8"/>
    <p:sldId id="296" r:id="rId9"/>
    <p:sldId id="272" r:id="rId10"/>
    <p:sldId id="268" r:id="rId11"/>
    <p:sldId id="269" r:id="rId12"/>
    <p:sldId id="279" r:id="rId13"/>
    <p:sldId id="270" r:id="rId14"/>
    <p:sldId id="294" r:id="rId15"/>
    <p:sldId id="273" r:id="rId16"/>
    <p:sldId id="275" r:id="rId17"/>
    <p:sldId id="290" r:id="rId18"/>
    <p:sldId id="298" r:id="rId1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9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71" autoAdjust="0"/>
    <p:restoredTop sz="94478" autoAdjust="0"/>
  </p:normalViewPr>
  <p:slideViewPr>
    <p:cSldViewPr>
      <p:cViewPr varScale="1">
        <p:scale>
          <a:sx n="107" d="100"/>
          <a:sy n="107" d="100"/>
        </p:scale>
        <p:origin x="-78" y="-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CB22B2D-8948-4AA9-8E22-8878D00D62DC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917938BA-336E-4DE2-9CA9-B38602E157F8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8745290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251"/>
          <a:stretch>
            <a:fillRect/>
          </a:stretch>
        </p:blipFill>
        <p:spPr bwMode="auto">
          <a:xfrm>
            <a:off x="261938" y="1384300"/>
            <a:ext cx="8486775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3"/>
          <p:cNvSpPr/>
          <p:nvPr userDrawn="1"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611560" y="1628800"/>
                </a:moveTo>
                <a:lnTo>
                  <a:pt x="1244266" y="6139088"/>
                </a:lnTo>
                <a:lnTo>
                  <a:pt x="7766009" y="6220208"/>
                </a:lnTo>
                <a:lnTo>
                  <a:pt x="8285153" y="1758592"/>
                </a:lnTo>
                <a:lnTo>
                  <a:pt x="6322141" y="4289545"/>
                </a:lnTo>
                <a:lnTo>
                  <a:pt x="4488915" y="1920833"/>
                </a:lnTo>
                <a:lnTo>
                  <a:pt x="2639465" y="4208425"/>
                </a:lnTo>
                <a:lnTo>
                  <a:pt x="676453" y="1709920"/>
                </a:ln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12574" y="316430"/>
            <a:ext cx="7772400" cy="722511"/>
          </a:xfrm>
        </p:spPr>
        <p:txBody>
          <a:bodyPr>
            <a:normAutofit/>
          </a:bodyPr>
          <a:lstStyle>
            <a:lvl1pPr algn="ctr"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8414" y="1038941"/>
            <a:ext cx="6400800" cy="47890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GB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9E3CB9-D24D-4914-A9FC-4E8A081A65FA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1885431-12BA-4F10-B31B-8AC2D6A8A3D6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2686561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399888-6615-4568-B2D3-13BB74D7065F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13B53F-386C-4024-8BA1-330D08D8A25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10853327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05074D-4786-4A38-B8B7-0B1A4EFCA22D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73D6A9-D2E6-4E65-8929-32933F70F0FF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742602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963DDC-C377-4C87-970B-96032CBC0D72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BE801-DDD4-456E-BBF1-51FF5CDA4DB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294210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9AD94-34BA-49F7-A5B3-A5FAE3859ED9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02A8-2FBB-4595-BE00-FD87DAD224E9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072055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0C15B-9DE5-408F-BC38-EA2E0EA3CCE5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689837-751E-4FCA-9346-557025242BDB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42050367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31B52-604E-4754-823D-1B1C974DCBD7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20455-226E-4F4A-B6C2-B98DFDF7D8F7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522269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1CC26A-632C-4C87-A5DE-0E36D248BD60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4F46FB-C59A-4DF0-9971-7D63C35DEA3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5546053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D527C-1DAA-472D-A26D-ADDF79D836A2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3683D-FF3A-40E4-B751-1B5CBA95DB61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2980502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6A69DC-1CD6-4FCE-B140-06955559C332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181E98-C9EF-448D-9142-BDD761A8DDE2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0201800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C09CF2-58F1-4129-ABA8-CFB1247C9BA5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71ADA-DF7E-4271-B613-6887EFDB280A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685566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"/>
          <p:cNvGrpSpPr>
            <a:grpSpLocks/>
          </p:cNvGrpSpPr>
          <p:nvPr userDrawn="1"/>
        </p:nvGrpSpPr>
        <p:grpSpPr bwMode="auto">
          <a:xfrm>
            <a:off x="6732588" y="-12700"/>
            <a:ext cx="2411412" cy="1808163"/>
            <a:chOff x="0" y="0"/>
            <a:chExt cx="9144000" cy="6858000"/>
          </a:xfrm>
        </p:grpSpPr>
        <p:pic>
          <p:nvPicPr>
            <p:cNvPr id="1032" name="Picture 8"/>
            <p:cNvPicPr>
              <a:picLocks noChangeAspect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6418" y="1509447"/>
              <a:ext cx="6217919" cy="466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33" name="Rectangle 1"/>
            <p:cNvSpPr>
              <a:spLocks/>
            </p:cNvSpPr>
            <p:nvPr userDrawn="1"/>
          </p:nvSpPr>
          <p:spPr bwMode="auto">
            <a:xfrm>
              <a:off x="0" y="0"/>
              <a:ext cx="9144000" cy="6858000"/>
            </a:xfrm>
            <a:custGeom>
              <a:avLst/>
              <a:gdLst>
                <a:gd name="T0" fmla="*/ 1558925 w 9144000"/>
                <a:gd name="T1" fmla="*/ 1565275 h 6858000"/>
                <a:gd name="T2" fmla="*/ 2047440 w 9144000"/>
                <a:gd name="T3" fmla="*/ 5047510 h 6858000"/>
                <a:gd name="T4" fmla="*/ 7082903 w 9144000"/>
                <a:gd name="T5" fmla="*/ 5110140 h 6858000"/>
                <a:gd name="T6" fmla="*/ 7483736 w 9144000"/>
                <a:gd name="T7" fmla="*/ 1665483 h 6858000"/>
                <a:gd name="T8" fmla="*/ 5968087 w 9144000"/>
                <a:gd name="T9" fmla="*/ 3619543 h 6858000"/>
                <a:gd name="T10" fmla="*/ 4552646 w 9144000"/>
                <a:gd name="T11" fmla="*/ 1790743 h 6858000"/>
                <a:gd name="T12" fmla="*/ 3124678 w 9144000"/>
                <a:gd name="T13" fmla="*/ 3556913 h 6858000"/>
                <a:gd name="T14" fmla="*/ 1609029 w 9144000"/>
                <a:gd name="T15" fmla="*/ 1627905 h 6858000"/>
                <a:gd name="T16" fmla="*/ 1558925 w 9144000"/>
                <a:gd name="T17" fmla="*/ 1565275 h 6858000"/>
                <a:gd name="T18" fmla="*/ 0 w 9144000"/>
                <a:gd name="T19" fmla="*/ 0 h 6858000"/>
                <a:gd name="T20" fmla="*/ 9144000 w 9144000"/>
                <a:gd name="T21" fmla="*/ 0 h 6858000"/>
                <a:gd name="T22" fmla="*/ 9144000 w 9144000"/>
                <a:gd name="T23" fmla="*/ 6858000 h 6858000"/>
                <a:gd name="T24" fmla="*/ 0 w 9144000"/>
                <a:gd name="T25" fmla="*/ 6858000 h 6858000"/>
                <a:gd name="T26" fmla="*/ 0 w 9144000"/>
                <a:gd name="T27" fmla="*/ 0 h 6858000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9144000" h="6858000">
                  <a:moveTo>
                    <a:pt x="1558925" y="1565275"/>
                  </a:moveTo>
                  <a:lnTo>
                    <a:pt x="2047440" y="5047510"/>
                  </a:lnTo>
                  <a:lnTo>
                    <a:pt x="7082903" y="5110140"/>
                  </a:lnTo>
                  <a:lnTo>
                    <a:pt x="7483736" y="1665483"/>
                  </a:lnTo>
                  <a:lnTo>
                    <a:pt x="5968087" y="3619543"/>
                  </a:lnTo>
                  <a:lnTo>
                    <a:pt x="4552646" y="1790743"/>
                  </a:lnTo>
                  <a:lnTo>
                    <a:pt x="3124678" y="3556913"/>
                  </a:lnTo>
                  <a:lnTo>
                    <a:pt x="1609029" y="1627905"/>
                  </a:lnTo>
                  <a:lnTo>
                    <a:pt x="1558925" y="1565275"/>
                  </a:lnTo>
                  <a:close/>
                  <a:moveTo>
                    <a:pt x="0" y="0"/>
                  </a:moveTo>
                  <a:lnTo>
                    <a:pt x="9144000" y="0"/>
                  </a:lnTo>
                  <a:lnTo>
                    <a:pt x="9144000" y="6858000"/>
                  </a:lnTo>
                  <a:lnTo>
                    <a:pt x="0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cap="flat" cmpd="sng" algn="ctr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250825" y="274638"/>
            <a:ext cx="6842125" cy="92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GB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0825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GB" alt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4C54AA6-F915-4FE3-AC28-8F0461423D06}" type="datetimeFigureOut">
              <a:rPr lang="en-GB"/>
              <a:pPr>
                <a:defRPr/>
              </a:pPr>
              <a:t>18/10/2018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F64D4EA1-F112-4476-8D0D-B92A16744410}" type="slidenum">
              <a:rPr lang="en-GB" altLang="en-US"/>
              <a:pPr>
                <a:defRPr/>
              </a:pPr>
              <a:t>‹#›</a:t>
            </a:fld>
            <a:endParaRPr lang="en-GB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9" r:id="rId1"/>
    <p:sldLayoutId id="2147483769" r:id="rId2"/>
    <p:sldLayoutId id="2147483770" r:id="rId3"/>
    <p:sldLayoutId id="2147483771" r:id="rId4"/>
    <p:sldLayoutId id="2147483772" r:id="rId5"/>
    <p:sldLayoutId id="2147483773" r:id="rId6"/>
    <p:sldLayoutId id="2147483774" r:id="rId7"/>
    <p:sldLayoutId id="2147483775" r:id="rId8"/>
    <p:sldLayoutId id="2147483776" r:id="rId9"/>
    <p:sldLayoutId id="2147483777" r:id="rId10"/>
    <p:sldLayoutId id="2147483778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12788" y="315912"/>
            <a:ext cx="7772400" cy="1024855"/>
          </a:xfrm>
        </p:spPr>
        <p:txBody>
          <a:bodyPr>
            <a:normAutofit fontScale="90000"/>
          </a:bodyPr>
          <a:lstStyle/>
          <a:p>
            <a:r>
              <a:rPr lang="ru-RU" altLang="en-US" dirty="0" smtClean="0"/>
              <a:t/>
            </a:r>
            <a:br>
              <a:rPr lang="ru-RU" altLang="en-US" dirty="0" smtClean="0"/>
            </a:br>
            <a:r>
              <a:rPr lang="ru-RU" altLang="en-US" dirty="0" smtClean="0"/>
              <a:t>МАОУ «СОШ» №14 </a:t>
            </a:r>
            <a:br>
              <a:rPr lang="ru-RU" altLang="en-US" dirty="0" smtClean="0"/>
            </a:br>
            <a:r>
              <a:rPr lang="ru-RU" altLang="en-US" dirty="0" smtClean="0"/>
              <a:t>им.</a:t>
            </a:r>
            <a:r>
              <a:rPr lang="en-GB" altLang="en-US" dirty="0" smtClean="0"/>
              <a:t> </a:t>
            </a:r>
            <a:r>
              <a:rPr lang="ru-RU" altLang="en-US" dirty="0" smtClean="0"/>
              <a:t>А.Ф. Лебедева г.Томска</a:t>
            </a:r>
            <a:r>
              <a:rPr lang="hr-HR" altLang="en-US" dirty="0" smtClean="0"/>
              <a:t/>
            </a:r>
            <a:br>
              <a:rPr lang="hr-HR" altLang="en-US" dirty="0" smtClean="0"/>
            </a:br>
            <a:endParaRPr lang="en-GB" altLang="en-US" sz="4000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31640" y="1628800"/>
            <a:ext cx="6400800" cy="479425"/>
          </a:xfrm>
        </p:spPr>
        <p:txBody>
          <a:bodyPr/>
          <a:lstStyle/>
          <a:p>
            <a:r>
              <a:rPr lang="ru-RU" altLang="en-US" b="1" dirty="0" smtClean="0"/>
              <a:t>Презентация к уроку английского языка «</a:t>
            </a:r>
            <a:r>
              <a:rPr lang="en-US" altLang="en-US" b="1" i="1" u="sng" dirty="0" smtClean="0"/>
              <a:t>The Royal Family</a:t>
            </a:r>
            <a:r>
              <a:rPr lang="ru-RU" altLang="en-US" b="1" dirty="0" smtClean="0"/>
              <a:t>»</a:t>
            </a:r>
          </a:p>
          <a:p>
            <a:endParaRPr lang="ru-RU" altLang="en-US" dirty="0" smtClean="0"/>
          </a:p>
          <a:p>
            <a:endParaRPr lang="ru-RU" altLang="en-US" dirty="0" smtClean="0"/>
          </a:p>
          <a:p>
            <a:endParaRPr lang="ru-RU" altLang="en-US" dirty="0" smtClean="0"/>
          </a:p>
          <a:p>
            <a:endParaRPr lang="ru-RU" altLang="en-US" dirty="0" smtClean="0"/>
          </a:p>
          <a:p>
            <a:r>
              <a:rPr lang="ru-RU" altLang="en-US" dirty="0" smtClean="0"/>
              <a:t>Презентацию составила</a:t>
            </a:r>
          </a:p>
          <a:p>
            <a:r>
              <a:rPr lang="ru-RU" altLang="en-US" b="1" dirty="0" smtClean="0"/>
              <a:t>Астафьева Ксения Николаевна</a:t>
            </a:r>
            <a:r>
              <a:rPr lang="ru-RU" altLang="en-US" dirty="0" smtClean="0"/>
              <a:t>,</a:t>
            </a:r>
          </a:p>
          <a:p>
            <a:r>
              <a:rPr lang="ru-RU" altLang="en-US" dirty="0" smtClean="0"/>
              <a:t>Учитель английского языка.</a:t>
            </a:r>
            <a:endParaRPr lang="en-GB" altLang="en-US" dirty="0" smtClean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2" y="169241"/>
            <a:ext cx="1176884" cy="108012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12788" y="315913"/>
            <a:ext cx="7772400" cy="722312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 </a:t>
            </a:r>
            <a:r>
              <a:rPr lang="hr-HR" altLang="en-US" dirty="0" smtClean="0"/>
              <a:t/>
            </a:r>
            <a:br>
              <a:rPr lang="hr-HR" altLang="en-US" dirty="0" smtClean="0"/>
            </a:br>
            <a:r>
              <a:rPr lang="hr-HR" altLang="en-US" sz="4000" dirty="0" smtClean="0"/>
              <a:t>The Royal Family</a:t>
            </a:r>
            <a:br>
              <a:rPr lang="hr-HR" altLang="en-US" sz="4000" dirty="0" smtClean="0"/>
            </a:br>
            <a:endParaRPr lang="en-GB" altLang="en-US" sz="4000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358900" y="1038225"/>
            <a:ext cx="6400800" cy="479425"/>
          </a:xfrm>
        </p:spPr>
        <p:txBody>
          <a:bodyPr/>
          <a:lstStyle/>
          <a:p>
            <a:r>
              <a:rPr lang="hr-HR" altLang="en-US" dirty="0" smtClean="0"/>
              <a:t>(The House of </a:t>
            </a:r>
            <a:r>
              <a:rPr lang="en-US" altLang="en-US" dirty="0" smtClean="0"/>
              <a:t>Windsor</a:t>
            </a:r>
            <a:r>
              <a:rPr lang="hr-HR" altLang="en-US" dirty="0" smtClean="0"/>
              <a:t>)</a:t>
            </a:r>
            <a:endParaRPr lang="en-GB" altLang="en-US" dirty="0" smtClean="0"/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2" y="169241"/>
            <a:ext cx="1176884" cy="108012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ka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789339" y="2187911"/>
            <a:ext cx="2381411" cy="2342137"/>
          </a:xfrm>
          <a:prstGeom prst="rect">
            <a:avLst/>
          </a:prstGeom>
        </p:spPr>
      </p:pic>
      <p:pic>
        <p:nvPicPr>
          <p:cNvPr id="12" name="Rezervirano mjesto sadržaja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4337100" y="2188322"/>
            <a:ext cx="2659346" cy="3172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Slika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781642" y="2181580"/>
            <a:ext cx="2599880" cy="2587705"/>
          </a:xfrm>
          <a:prstGeom prst="rect">
            <a:avLst/>
          </a:prstGeom>
        </p:spPr>
      </p:pic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The Royal Family</a:t>
            </a:r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hr-HR" dirty="0" err="1" smtClean="0"/>
              <a:t>From</a:t>
            </a:r>
            <a:r>
              <a:rPr lang="hr-HR" dirty="0" smtClean="0"/>
              <a:t> </a:t>
            </a:r>
            <a:r>
              <a:rPr lang="hr-HR" dirty="0" err="1" smtClean="0"/>
              <a:t>left</a:t>
            </a:r>
            <a:r>
              <a:rPr lang="hr-HR" dirty="0" smtClean="0"/>
              <a:t> to </a:t>
            </a:r>
            <a:r>
              <a:rPr lang="hr-HR" dirty="0" err="1" smtClean="0"/>
              <a:t>right</a:t>
            </a:r>
            <a:r>
              <a:rPr lang="hr-HR" dirty="0" smtClean="0"/>
              <a:t>,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people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photo</a:t>
            </a:r>
            <a:r>
              <a:rPr lang="hr-HR" dirty="0" smtClean="0"/>
              <a:t> are: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3889" y="2182473"/>
            <a:ext cx="1830391" cy="1910953"/>
          </a:xfrm>
          <a:prstGeom prst="rect">
            <a:avLst/>
          </a:prstGeom>
        </p:spPr>
      </p:pic>
      <p:pic>
        <p:nvPicPr>
          <p:cNvPr id="6" name="Slika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2141" y="4449084"/>
            <a:ext cx="2069437" cy="2132448"/>
          </a:xfrm>
          <a:prstGeom prst="rect">
            <a:avLst/>
          </a:prstGeom>
        </p:spPr>
      </p:pic>
      <p:pic>
        <p:nvPicPr>
          <p:cNvPr id="16" name="Slika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97601" y="4477519"/>
            <a:ext cx="1781881" cy="2380481"/>
          </a:xfrm>
          <a:prstGeom prst="rect">
            <a:avLst/>
          </a:prstGeom>
        </p:spPr>
      </p:pic>
      <p:sp>
        <p:nvSpPr>
          <p:cNvPr id="17" name="TekstniOkvir 16"/>
          <p:cNvSpPr txBox="1"/>
          <p:nvPr/>
        </p:nvSpPr>
        <p:spPr>
          <a:xfrm>
            <a:off x="5134944" y="6418038"/>
            <a:ext cx="403310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hr-HR" sz="2400" b="1" dirty="0" smtClean="0"/>
              <a:t>Prince Edward, </a:t>
            </a:r>
            <a:r>
              <a:rPr lang="hr-HR" sz="2400" b="1" dirty="0" err="1" smtClean="0"/>
              <a:t>Earl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Wessex</a:t>
            </a:r>
            <a:endParaRPr lang="hr-HR" sz="2400" b="1" kern="1200" dirty="0">
              <a:solidFill>
                <a:schemeClr val="tx1"/>
              </a:solidFill>
            </a:endParaRPr>
          </a:p>
        </p:txBody>
      </p:sp>
      <p:pic>
        <p:nvPicPr>
          <p:cNvPr id="10" name="Slika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03614" y="4735889"/>
            <a:ext cx="2585015" cy="2113596"/>
          </a:xfrm>
          <a:prstGeom prst="rect">
            <a:avLst/>
          </a:prstGeom>
        </p:spPr>
      </p:pic>
      <p:sp>
        <p:nvSpPr>
          <p:cNvPr id="11" name="TekstniOkvir 10"/>
          <p:cNvSpPr txBox="1"/>
          <p:nvPr/>
        </p:nvSpPr>
        <p:spPr>
          <a:xfrm>
            <a:off x="3818782" y="5519580"/>
            <a:ext cx="312141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400" b="1" dirty="0" smtClean="0"/>
              <a:t>Andrew, Duke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York</a:t>
            </a:r>
            <a:endParaRPr lang="hr-HR" b="1" kern="1200" dirty="0">
              <a:solidFill>
                <a:schemeClr val="tx1"/>
              </a:solidFill>
            </a:endParaRPr>
          </a:p>
        </p:txBody>
      </p:sp>
      <p:sp>
        <p:nvSpPr>
          <p:cNvPr id="13" name="TekstniOkvir 12"/>
          <p:cNvSpPr txBox="1"/>
          <p:nvPr/>
        </p:nvSpPr>
        <p:spPr>
          <a:xfrm flipH="1">
            <a:off x="4489537" y="4281194"/>
            <a:ext cx="2508564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400" b="1" dirty="0" smtClean="0"/>
              <a:t>Queen Elizabeth II</a:t>
            </a:r>
            <a:endParaRPr lang="hr-HR" b="1" kern="1200" dirty="0">
              <a:solidFill>
                <a:schemeClr val="tx1"/>
              </a:solidFill>
            </a:endParaRPr>
          </a:p>
        </p:txBody>
      </p:sp>
      <p:sp>
        <p:nvSpPr>
          <p:cNvPr id="15" name="TekstniOkvir 14"/>
          <p:cNvSpPr txBox="1"/>
          <p:nvPr/>
        </p:nvSpPr>
        <p:spPr>
          <a:xfrm>
            <a:off x="6996446" y="3586406"/>
            <a:ext cx="217867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4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Prince Philip, </a:t>
            </a:r>
          </a:p>
          <a:p>
            <a:pPr algn="ctr"/>
            <a:r>
              <a:rPr lang="hr-HR" sz="24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Duke </a:t>
            </a:r>
            <a:r>
              <a:rPr lang="hr-HR" sz="2400" b="1" kern="120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of</a:t>
            </a:r>
            <a:r>
              <a:rPr lang="hr-HR" sz="2400" b="1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2400" b="1" kern="120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Edinburgh</a:t>
            </a:r>
            <a:endParaRPr lang="hr-HR" b="1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-56969" y="3677045"/>
            <a:ext cx="2095922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r-HR" sz="2400" b="1" dirty="0" smtClean="0"/>
              <a:t>Charles, </a:t>
            </a:r>
          </a:p>
          <a:p>
            <a:r>
              <a:rPr lang="hr-HR" sz="2400" b="1" dirty="0" smtClean="0"/>
              <a:t>Prince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Wales</a:t>
            </a:r>
            <a:endParaRPr lang="hr-HR" sz="1600" b="1" kern="1200" dirty="0">
              <a:solidFill>
                <a:schemeClr val="tx1"/>
              </a:solidFill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-43054" y="6021349"/>
            <a:ext cx="3035908" cy="830997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400" b="1" kern="1200" dirty="0" err="1" smtClean="0">
                <a:solidFill>
                  <a:schemeClr val="tx1"/>
                </a:solidFill>
              </a:rPr>
              <a:t>Camilla</a:t>
            </a:r>
            <a:r>
              <a:rPr lang="hr-HR" sz="2400" b="1" kern="1200" dirty="0" smtClean="0">
                <a:solidFill>
                  <a:schemeClr val="tx1"/>
                </a:solidFill>
              </a:rPr>
              <a:t>,</a:t>
            </a:r>
          </a:p>
          <a:p>
            <a:pPr algn="ctr"/>
            <a:r>
              <a:rPr lang="hr-HR" sz="2400" b="1" kern="1200" dirty="0" smtClean="0">
                <a:solidFill>
                  <a:schemeClr val="tx1"/>
                </a:solidFill>
              </a:rPr>
              <a:t> Dutchess</a:t>
            </a:r>
            <a:r>
              <a:rPr lang="hr-HR" sz="2400" b="1" dirty="0"/>
              <a:t>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</a:t>
            </a:r>
            <a:r>
              <a:rPr lang="hr-HR" sz="2400" b="1" dirty="0" err="1" smtClean="0"/>
              <a:t>Cornwall</a:t>
            </a:r>
            <a:endParaRPr lang="hr-HR" sz="2400" b="1" kern="1200" dirty="0">
              <a:solidFill>
                <a:schemeClr val="tx1"/>
              </a:solidFill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1304555" y="3939718"/>
            <a:ext cx="3184980" cy="83099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hr-HR" sz="2400" b="1" dirty="0" smtClean="0"/>
              <a:t>Harry, </a:t>
            </a:r>
          </a:p>
          <a:p>
            <a:pPr algn="ctr"/>
            <a:r>
              <a:rPr lang="hr-HR" sz="2400" b="1" dirty="0" smtClean="0"/>
              <a:t>Prince Henry </a:t>
            </a:r>
            <a:r>
              <a:rPr lang="hr-HR" sz="2400" b="1" dirty="0" err="1" smtClean="0"/>
              <a:t>of</a:t>
            </a:r>
            <a:r>
              <a:rPr lang="hr-HR" sz="2400" b="1" dirty="0" smtClean="0"/>
              <a:t> Wales</a:t>
            </a:r>
            <a:endParaRPr lang="hr-HR" sz="2400" b="1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454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3" grpId="0" animBg="1"/>
      <p:bldP spid="15" grpId="0" animBg="1"/>
      <p:bldP spid="5" grpId="0" animBg="1"/>
      <p:bldP spid="7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The Royal Family</a:t>
            </a: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0825" y="1230511"/>
            <a:ext cx="3540885" cy="2655664"/>
          </a:xfr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6016" y="1700808"/>
            <a:ext cx="3362672" cy="3362672"/>
          </a:xfrm>
          <a:prstGeom prst="rect">
            <a:avLst/>
          </a:prstGeom>
        </p:spPr>
      </p:pic>
      <p:sp>
        <p:nvSpPr>
          <p:cNvPr id="7" name="TekstniOkvir 6"/>
          <p:cNvSpPr txBox="1"/>
          <p:nvPr/>
        </p:nvSpPr>
        <p:spPr>
          <a:xfrm>
            <a:off x="827584" y="5373216"/>
            <a:ext cx="693701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2800" dirty="0" smtClean="0"/>
              <a:t>Prince William, </a:t>
            </a:r>
            <a:r>
              <a:rPr lang="hr-HR" sz="2800" i="1" dirty="0" smtClean="0"/>
              <a:t>The Duke </a:t>
            </a:r>
            <a:r>
              <a:rPr lang="hr-HR" sz="2800" i="1" dirty="0" err="1" smtClean="0"/>
              <a:t>of</a:t>
            </a:r>
            <a:r>
              <a:rPr lang="hr-HR" sz="2800" i="1" dirty="0" smtClean="0"/>
              <a:t> </a:t>
            </a:r>
            <a:r>
              <a:rPr lang="hr-HR" sz="2800" i="1" dirty="0" err="1" smtClean="0"/>
              <a:t>Cambridge</a:t>
            </a:r>
            <a:endParaRPr lang="hr-HR" sz="2800" i="1" dirty="0" smtClean="0"/>
          </a:p>
          <a:p>
            <a:pPr algn="ctr"/>
            <a:r>
              <a:rPr lang="hr-HR" sz="2800" dirty="0" smtClean="0"/>
              <a:t>Kate </a:t>
            </a:r>
            <a:r>
              <a:rPr lang="hr-HR" sz="2800" dirty="0" err="1" smtClean="0"/>
              <a:t>Middleton</a:t>
            </a:r>
            <a:r>
              <a:rPr lang="hr-HR" sz="2800" dirty="0" smtClean="0"/>
              <a:t>, </a:t>
            </a:r>
            <a:r>
              <a:rPr lang="hr-HR" sz="2800" i="1" dirty="0" smtClean="0"/>
              <a:t>The </a:t>
            </a:r>
            <a:r>
              <a:rPr lang="hr-HR" sz="2800" i="1" dirty="0" err="1" smtClean="0"/>
              <a:t>Duchess</a:t>
            </a:r>
            <a:r>
              <a:rPr lang="hr-HR" sz="2800" i="1" dirty="0" smtClean="0"/>
              <a:t> </a:t>
            </a:r>
            <a:r>
              <a:rPr lang="hr-HR" sz="2800" i="1" dirty="0" err="1" smtClean="0"/>
              <a:t>of</a:t>
            </a:r>
            <a:r>
              <a:rPr lang="hr-HR" sz="2800" i="1" dirty="0" smtClean="0"/>
              <a:t> </a:t>
            </a:r>
            <a:r>
              <a:rPr lang="hr-HR" sz="2800" i="1" dirty="0" err="1" smtClean="0"/>
              <a:t>Cambridge</a:t>
            </a:r>
            <a:endParaRPr lang="hr-HR" sz="2000" i="1" kern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48177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The Royal Family</a:t>
            </a:r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91680" y="1700808"/>
            <a:ext cx="5797881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9481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b="1" i="1" dirty="0"/>
              <a:t>royal</a:t>
            </a:r>
            <a:r>
              <a:rPr lang="hr-HR" dirty="0"/>
              <a:t> </a:t>
            </a:r>
            <a:r>
              <a:rPr lang="hr-HR" dirty="0" smtClean="0"/>
              <a:t>- a </a:t>
            </a:r>
            <a:r>
              <a:rPr lang="hr-HR" dirty="0" err="1"/>
              <a:t>member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royal </a:t>
            </a:r>
            <a:r>
              <a:rPr lang="hr-HR" dirty="0" err="1" smtClean="0"/>
              <a:t>family</a:t>
            </a:r>
            <a:endParaRPr lang="hr-HR" dirty="0"/>
          </a:p>
          <a:p>
            <a:r>
              <a:rPr lang="hr-HR" b="1" i="1" dirty="0"/>
              <a:t>r</a:t>
            </a:r>
            <a:r>
              <a:rPr lang="hr-HR" b="1" i="1" dirty="0" smtClean="0"/>
              <a:t>oyal </a:t>
            </a:r>
            <a:r>
              <a:rPr lang="hr-HR" dirty="0" smtClean="0"/>
              <a:t>- belonging or </a:t>
            </a:r>
            <a:r>
              <a:rPr lang="hr-HR" dirty="0" err="1" smtClean="0"/>
              <a:t>connected</a:t>
            </a:r>
            <a:r>
              <a:rPr lang="hr-HR" dirty="0" smtClean="0"/>
              <a:t> to a </a:t>
            </a:r>
            <a:r>
              <a:rPr lang="hr-HR" dirty="0" err="1" smtClean="0"/>
              <a:t>king</a:t>
            </a:r>
            <a:r>
              <a:rPr lang="hr-HR" dirty="0" smtClean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</a:t>
            </a:r>
            <a:r>
              <a:rPr lang="hr-HR" dirty="0" err="1" smtClean="0"/>
              <a:t>queen</a:t>
            </a:r>
            <a:r>
              <a:rPr lang="hr-HR" dirty="0" smtClean="0"/>
              <a:t> or a </a:t>
            </a:r>
            <a:r>
              <a:rPr lang="hr-HR" dirty="0" err="1" smtClean="0"/>
              <a:t>member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their</a:t>
            </a:r>
            <a:r>
              <a:rPr lang="hr-HR" dirty="0" smtClean="0"/>
              <a:t> </a:t>
            </a:r>
            <a:r>
              <a:rPr lang="hr-HR" dirty="0" err="1" smtClean="0"/>
              <a:t>family</a:t>
            </a:r>
            <a:endParaRPr lang="hr-HR" dirty="0" smtClean="0"/>
          </a:p>
          <a:p>
            <a:pPr marL="0" indent="0">
              <a:buNone/>
            </a:pPr>
            <a:endParaRPr lang="hr-HR" dirty="0"/>
          </a:p>
          <a:p>
            <a:r>
              <a:rPr lang="hr-HR" dirty="0" smtClean="0"/>
              <a:t>A system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government</a:t>
            </a:r>
            <a:r>
              <a:rPr lang="hr-HR" dirty="0" smtClean="0"/>
              <a:t> </a:t>
            </a:r>
            <a:r>
              <a:rPr lang="hr-HR" dirty="0" err="1"/>
              <a:t>by</a:t>
            </a:r>
            <a:r>
              <a:rPr lang="hr-HR" dirty="0"/>
              <a:t> a </a:t>
            </a:r>
            <a:r>
              <a:rPr lang="hr-HR" dirty="0" err="1"/>
              <a:t>king</a:t>
            </a:r>
            <a:r>
              <a:rPr lang="hr-HR" dirty="0"/>
              <a:t> </a:t>
            </a:r>
            <a:r>
              <a:rPr lang="hr-HR" dirty="0" err="1" smtClean="0"/>
              <a:t>or</a:t>
            </a:r>
            <a:r>
              <a:rPr lang="hr-HR" dirty="0" smtClean="0"/>
              <a:t> a </a:t>
            </a:r>
            <a:r>
              <a:rPr lang="hr-HR" dirty="0" err="1"/>
              <a:t>queen</a:t>
            </a:r>
            <a:r>
              <a:rPr lang="hr-HR" dirty="0"/>
              <a:t> (</a:t>
            </a:r>
            <a:r>
              <a:rPr lang="hr-HR" b="1" i="1" dirty="0" err="1"/>
              <a:t>monarch</a:t>
            </a:r>
            <a:r>
              <a:rPr lang="hr-HR" dirty="0"/>
              <a:t>) is </a:t>
            </a:r>
            <a:r>
              <a:rPr lang="hr-HR" dirty="0" err="1"/>
              <a:t>called</a:t>
            </a:r>
            <a:r>
              <a:rPr lang="hr-HR" dirty="0"/>
              <a:t> </a:t>
            </a:r>
            <a:r>
              <a:rPr lang="hr-HR" b="1" i="1" dirty="0" err="1" smtClean="0"/>
              <a:t>monarchy</a:t>
            </a:r>
            <a:endParaRPr lang="hr-HR" b="1" i="1" dirty="0" smtClean="0"/>
          </a:p>
          <a:p>
            <a:endParaRPr lang="hr-HR" b="1" i="1" dirty="0"/>
          </a:p>
          <a:p>
            <a:r>
              <a:rPr lang="hr-HR" b="1" i="1" dirty="0" err="1" smtClean="0"/>
              <a:t>republic</a:t>
            </a:r>
            <a:r>
              <a:rPr lang="hr-HR" b="1" i="1" dirty="0" smtClean="0"/>
              <a:t> – </a:t>
            </a:r>
            <a:r>
              <a:rPr lang="hr-HR" dirty="0" smtClean="0"/>
              <a:t>a </a:t>
            </a:r>
            <a:r>
              <a:rPr lang="hr-HR" dirty="0" err="1" smtClean="0"/>
              <a:t>country</a:t>
            </a:r>
            <a:r>
              <a:rPr lang="hr-HR" dirty="0" smtClean="0"/>
              <a:t> </a:t>
            </a:r>
            <a:r>
              <a:rPr lang="hr-HR" dirty="0" err="1" smtClean="0"/>
              <a:t>that</a:t>
            </a:r>
            <a:r>
              <a:rPr lang="hr-HR" dirty="0" smtClean="0"/>
              <a:t> is </a:t>
            </a:r>
            <a:r>
              <a:rPr lang="hr-HR" dirty="0" err="1" smtClean="0"/>
              <a:t>governed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a </a:t>
            </a:r>
            <a:r>
              <a:rPr lang="hr-HR" dirty="0" err="1" smtClean="0"/>
              <a:t>president</a:t>
            </a:r>
            <a:r>
              <a:rPr lang="hr-HR" dirty="0" smtClean="0"/>
              <a:t> and </a:t>
            </a:r>
            <a:r>
              <a:rPr lang="hr-HR" dirty="0" err="1" smtClean="0"/>
              <a:t>politicians</a:t>
            </a:r>
            <a:r>
              <a:rPr lang="hr-HR" dirty="0" smtClean="0"/>
              <a:t> </a:t>
            </a:r>
            <a:r>
              <a:rPr lang="hr-HR" dirty="0" err="1" smtClean="0"/>
              <a:t>elected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people</a:t>
            </a:r>
            <a:endParaRPr lang="hr-HR" dirty="0" smtClean="0"/>
          </a:p>
          <a:p>
            <a:endParaRPr lang="hr-HR" dirty="0"/>
          </a:p>
          <a:p>
            <a:endParaRPr lang="hr-HR" b="1" i="1" dirty="0" smtClean="0"/>
          </a:p>
          <a:p>
            <a:endParaRPr lang="hr-HR" b="1" i="1" dirty="0" smtClean="0"/>
          </a:p>
          <a:p>
            <a:endParaRPr lang="hr-HR" b="1" i="1" dirty="0" smtClean="0"/>
          </a:p>
          <a:p>
            <a:pPr marL="0" indent="0">
              <a:buNone/>
            </a:pPr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The Royal Family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2217388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Monarchy</a:t>
            </a:r>
            <a:endParaRPr lang="hr-HR" dirty="0"/>
          </a:p>
        </p:txBody>
      </p:sp>
      <p:sp>
        <p:nvSpPr>
          <p:cNvPr id="4" name="Rezervirano mjesto sadržaja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hr-HR" dirty="0" smtClean="0"/>
          </a:p>
          <a:p>
            <a:r>
              <a:rPr lang="hr-HR" dirty="0" smtClean="0"/>
              <a:t>The </a:t>
            </a:r>
            <a:r>
              <a:rPr lang="hr-HR" dirty="0" err="1"/>
              <a:t>monarch</a:t>
            </a:r>
            <a:r>
              <a:rPr lang="hr-HR" dirty="0"/>
              <a:t> </a:t>
            </a:r>
            <a:r>
              <a:rPr lang="hr-HR" dirty="0" err="1"/>
              <a:t>has</a:t>
            </a:r>
            <a:r>
              <a:rPr lang="hr-HR" dirty="0"/>
              <a:t> </a:t>
            </a:r>
            <a:r>
              <a:rPr lang="hr-HR" dirty="0" err="1"/>
              <a:t>limited</a:t>
            </a:r>
            <a:r>
              <a:rPr lang="hr-HR" dirty="0"/>
              <a:t> </a:t>
            </a:r>
            <a:r>
              <a:rPr lang="hr-HR" dirty="0" err="1" smtClean="0"/>
              <a:t>powers</a:t>
            </a:r>
            <a:r>
              <a:rPr lang="hr-HR" dirty="0" smtClean="0"/>
              <a:t> and </a:t>
            </a:r>
            <a:r>
              <a:rPr lang="hr-HR" dirty="0" err="1" smtClean="0"/>
              <a:t>acts</a:t>
            </a:r>
            <a:r>
              <a:rPr lang="hr-HR" dirty="0" smtClean="0"/>
              <a:t> </a:t>
            </a:r>
            <a:r>
              <a:rPr lang="hr-HR" dirty="0" err="1" smtClean="0"/>
              <a:t>within</a:t>
            </a:r>
            <a:r>
              <a:rPr lang="hr-HR" dirty="0" smtClean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i="1" dirty="0" err="1"/>
              <a:t>constitution</a:t>
            </a:r>
            <a:r>
              <a:rPr lang="hr-HR" dirty="0"/>
              <a:t> (ustav)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dirty="0" err="1"/>
              <a:t>their</a:t>
            </a:r>
            <a:r>
              <a:rPr lang="hr-HR" dirty="0"/>
              <a:t> </a:t>
            </a:r>
            <a:r>
              <a:rPr lang="hr-HR" dirty="0" err="1"/>
              <a:t>country</a:t>
            </a:r>
            <a:r>
              <a:rPr lang="hr-HR" dirty="0"/>
              <a:t> </a:t>
            </a:r>
          </a:p>
          <a:p>
            <a:r>
              <a:rPr lang="hr-HR" dirty="0"/>
              <a:t>rules </a:t>
            </a:r>
            <a:r>
              <a:rPr lang="hr-HR" dirty="0" err="1"/>
              <a:t>along</a:t>
            </a:r>
            <a:r>
              <a:rPr lang="hr-HR" dirty="0"/>
              <a:t> with a </a:t>
            </a:r>
            <a:r>
              <a:rPr lang="hr-HR" dirty="0" err="1"/>
              <a:t>parliament</a:t>
            </a:r>
            <a:r>
              <a:rPr lang="hr-HR" dirty="0"/>
              <a:t> (</a:t>
            </a:r>
            <a:r>
              <a:rPr lang="hr-HR" b="1" i="1" dirty="0"/>
              <a:t>Prime</a:t>
            </a:r>
            <a:r>
              <a:rPr lang="hr-HR" dirty="0"/>
              <a:t> </a:t>
            </a:r>
            <a:r>
              <a:rPr lang="hr-HR" b="1" i="1" dirty="0" err="1" smtClean="0"/>
              <a:t>Minister</a:t>
            </a:r>
            <a:r>
              <a:rPr lang="hr-HR" dirty="0"/>
              <a:t> </a:t>
            </a:r>
            <a:r>
              <a:rPr lang="hr-HR" dirty="0" smtClean="0"/>
              <a:t>holds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maximum</a:t>
            </a:r>
            <a:r>
              <a:rPr lang="hr-HR" dirty="0" smtClean="0"/>
              <a:t> </a:t>
            </a:r>
            <a:r>
              <a:rPr lang="hr-HR" dirty="0" err="1" smtClean="0"/>
              <a:t>power</a:t>
            </a:r>
            <a:r>
              <a:rPr lang="hr-HR" dirty="0" smtClean="0"/>
              <a:t>)</a:t>
            </a:r>
            <a:endParaRPr lang="hr-HR" dirty="0"/>
          </a:p>
        </p:txBody>
      </p:sp>
      <p:sp>
        <p:nvSpPr>
          <p:cNvPr id="5" name="Rezervirano mjesto teksta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hr-HR" sz="2000" dirty="0" smtClean="0"/>
              <a:t>Absolute</a:t>
            </a:r>
            <a:endParaRPr lang="hr-HR" dirty="0"/>
          </a:p>
        </p:txBody>
      </p:sp>
      <p:sp>
        <p:nvSpPr>
          <p:cNvPr id="6" name="Rezervirano mjesto sadržaja 5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The </a:t>
            </a:r>
            <a:r>
              <a:rPr lang="hr-HR" dirty="0" err="1" smtClean="0"/>
              <a:t>monarch</a:t>
            </a:r>
            <a:r>
              <a:rPr lang="hr-HR" dirty="0" smtClean="0"/>
              <a:t> rules with </a:t>
            </a:r>
            <a:r>
              <a:rPr lang="hr-HR" dirty="0" err="1" smtClean="0"/>
              <a:t>absolute</a:t>
            </a:r>
            <a:r>
              <a:rPr lang="hr-HR" dirty="0" smtClean="0"/>
              <a:t> and total powers</a:t>
            </a:r>
            <a:endParaRPr lang="hr-HR" dirty="0"/>
          </a:p>
        </p:txBody>
      </p:sp>
      <p:sp>
        <p:nvSpPr>
          <p:cNvPr id="7" name="Rezervirano mjesto teksta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hr-HR" sz="2000" dirty="0"/>
              <a:t>Constitutional (</a:t>
            </a:r>
            <a:r>
              <a:rPr lang="hr-HR" sz="2000" dirty="0" err="1"/>
              <a:t>parliamentary</a:t>
            </a:r>
            <a:r>
              <a:rPr lang="hr-HR" sz="20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xmlns="" val="387341707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The British Monarchy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Constitutional</a:t>
            </a:r>
          </a:p>
          <a:p>
            <a:r>
              <a:rPr lang="hr-HR" dirty="0" smtClean="0"/>
              <a:t>PM is </a:t>
            </a:r>
            <a:r>
              <a:rPr lang="hr-HR" dirty="0" err="1" smtClean="0"/>
              <a:t>appointed</a:t>
            </a:r>
            <a:r>
              <a:rPr lang="hr-HR" dirty="0" smtClean="0"/>
              <a:t> </a:t>
            </a:r>
            <a:r>
              <a:rPr lang="hr-HR" dirty="0" err="1" smtClean="0"/>
              <a:t>by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Queen</a:t>
            </a:r>
          </a:p>
          <a:p>
            <a:r>
              <a:rPr lang="hr-HR" dirty="0" smtClean="0"/>
              <a:t>It is usually </a:t>
            </a:r>
            <a:r>
              <a:rPr lang="hr-HR" dirty="0" err="1" smtClean="0"/>
              <a:t>the</a:t>
            </a:r>
            <a:r>
              <a:rPr lang="hr-HR" dirty="0" smtClean="0"/>
              <a:t> leader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party </a:t>
            </a:r>
            <a:r>
              <a:rPr lang="hr-HR" dirty="0" err="1" smtClean="0"/>
              <a:t>which</a:t>
            </a:r>
            <a:r>
              <a:rPr lang="hr-HR" dirty="0" smtClean="0"/>
              <a:t> </a:t>
            </a:r>
          </a:p>
          <a:p>
            <a:pPr marL="0" indent="0">
              <a:buNone/>
            </a:pPr>
            <a:r>
              <a:rPr lang="hr-HR" dirty="0" smtClean="0"/>
              <a:t>    holds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majority</a:t>
            </a:r>
            <a:r>
              <a:rPr lang="hr-HR" dirty="0" smtClean="0"/>
              <a:t> </a:t>
            </a:r>
            <a:r>
              <a:rPr lang="hr-HR" dirty="0" err="1" smtClean="0"/>
              <a:t>in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parliament</a:t>
            </a:r>
            <a:endParaRPr lang="hr-HR" dirty="0"/>
          </a:p>
        </p:txBody>
      </p:sp>
      <p:pic>
        <p:nvPicPr>
          <p:cNvPr id="4" name="Rezervirano mjesto sadržaj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5868144" y="3500462"/>
            <a:ext cx="3110875" cy="3028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niOkvir 4"/>
          <p:cNvSpPr txBox="1"/>
          <p:nvPr/>
        </p:nvSpPr>
        <p:spPr>
          <a:xfrm>
            <a:off x="3616961" y="5555561"/>
            <a:ext cx="210716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r-HR" sz="2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Royal </a:t>
            </a:r>
            <a:r>
              <a:rPr lang="hr-HR" sz="2800" kern="120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coat</a:t>
            </a:r>
            <a:r>
              <a:rPr lang="hr-HR" sz="2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2800" kern="120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of</a:t>
            </a:r>
            <a:r>
              <a:rPr lang="hr-HR" sz="2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hr-HR" sz="2800" kern="1200" dirty="0" err="1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arms</a:t>
            </a:r>
            <a:r>
              <a:rPr lang="hr-HR" sz="2800" kern="120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 </a:t>
            </a:r>
            <a:endParaRPr lang="hr-HR" kern="1200" dirty="0">
              <a:solidFill>
                <a:schemeClr val="tx1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66767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The </a:t>
            </a:r>
            <a:r>
              <a:rPr lang="hr-HR" dirty="0" err="1" smtClean="0"/>
              <a:t>Queen’s</a:t>
            </a:r>
            <a:r>
              <a:rPr lang="hr-HR" dirty="0" smtClean="0"/>
              <a:t> role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Head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state</a:t>
            </a:r>
            <a:endParaRPr lang="hr-HR" dirty="0" smtClean="0"/>
          </a:p>
          <a:p>
            <a:r>
              <a:rPr lang="hr-HR" dirty="0" smtClean="0"/>
              <a:t>Head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armed</a:t>
            </a:r>
            <a:r>
              <a:rPr lang="hr-HR" dirty="0" smtClean="0"/>
              <a:t> </a:t>
            </a:r>
            <a:r>
              <a:rPr lang="hr-HR" dirty="0" err="1" smtClean="0"/>
              <a:t>forces</a:t>
            </a:r>
            <a:endParaRPr lang="hr-HR" dirty="0" smtClean="0"/>
          </a:p>
          <a:p>
            <a:r>
              <a:rPr lang="hr-HR" dirty="0" smtClean="0"/>
              <a:t>Head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Church</a:t>
            </a:r>
            <a:r>
              <a:rPr lang="hr-HR" dirty="0" smtClean="0"/>
              <a:t>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England</a:t>
            </a:r>
            <a:endParaRPr lang="hr-HR" dirty="0" smtClean="0"/>
          </a:p>
          <a:p>
            <a:r>
              <a:rPr lang="hr-HR" dirty="0" err="1" smtClean="0"/>
              <a:t>Represents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Nation</a:t>
            </a:r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6136" y="1916832"/>
            <a:ext cx="3203848" cy="407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971952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250825" y="620688"/>
            <a:ext cx="6842125" cy="613593"/>
          </a:xfrm>
        </p:spPr>
        <p:txBody>
          <a:bodyPr/>
          <a:lstStyle/>
          <a:p>
            <a:pPr algn="ctr"/>
            <a:r>
              <a:rPr lang="hr-HR" dirty="0" smtClean="0"/>
              <a:t>How </a:t>
            </a:r>
            <a:r>
              <a:rPr lang="hr-HR" dirty="0" err="1" smtClean="0"/>
              <a:t>does</a:t>
            </a:r>
            <a:r>
              <a:rPr lang="hr-HR" dirty="0" smtClean="0"/>
              <a:t> one </a:t>
            </a:r>
            <a:r>
              <a:rPr lang="hr-HR" dirty="0" err="1" smtClean="0"/>
              <a:t>become</a:t>
            </a:r>
            <a:r>
              <a:rPr lang="hr-HR" dirty="0" smtClean="0"/>
              <a:t> a </a:t>
            </a:r>
            <a:r>
              <a:rPr lang="hr-HR" dirty="0" err="1" smtClean="0"/>
              <a:t>monarch</a:t>
            </a:r>
            <a:r>
              <a:rPr lang="hr-HR" dirty="0" smtClean="0"/>
              <a:t>?</a:t>
            </a:r>
            <a:br>
              <a:rPr lang="hr-HR" dirty="0" smtClean="0"/>
            </a:b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 smtClean="0"/>
          </a:p>
          <a:p>
            <a:r>
              <a:rPr lang="hr-HR" b="1" i="1" dirty="0" smtClean="0"/>
              <a:t>hereditary</a:t>
            </a:r>
            <a:r>
              <a:rPr lang="hr-HR" dirty="0"/>
              <a:t> </a:t>
            </a:r>
            <a:r>
              <a:rPr lang="hr-HR" b="1" i="1" dirty="0" smtClean="0"/>
              <a:t>rule </a:t>
            </a:r>
            <a:r>
              <a:rPr lang="en-US" dirty="0" smtClean="0"/>
              <a:t> </a:t>
            </a:r>
            <a:endParaRPr lang="hr-HR" dirty="0" smtClean="0"/>
          </a:p>
          <a:p>
            <a:pPr marL="0" indent="0">
              <a:buNone/>
            </a:pPr>
            <a:r>
              <a:rPr lang="hr-HR" dirty="0" smtClean="0"/>
              <a:t>   an </a:t>
            </a:r>
            <a:r>
              <a:rPr lang="hr-HR" dirty="0" err="1"/>
              <a:t>individual</a:t>
            </a:r>
            <a:r>
              <a:rPr lang="hr-HR" dirty="0"/>
              <a:t> rules for </a:t>
            </a:r>
            <a:r>
              <a:rPr lang="hr-HR" dirty="0" err="1"/>
              <a:t>life</a:t>
            </a:r>
            <a:r>
              <a:rPr lang="hr-HR" dirty="0"/>
              <a:t> and </a:t>
            </a:r>
            <a:r>
              <a:rPr lang="hr-HR" dirty="0" err="1"/>
              <a:t>passes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crown</a:t>
            </a:r>
            <a:r>
              <a:rPr lang="hr-HR" dirty="0"/>
              <a:t> </a:t>
            </a:r>
            <a:r>
              <a:rPr lang="hr-HR" dirty="0" smtClean="0"/>
              <a:t> </a:t>
            </a:r>
          </a:p>
          <a:p>
            <a:pPr marL="0" indent="0">
              <a:buNone/>
            </a:pPr>
            <a:r>
              <a:rPr lang="hr-HR" dirty="0"/>
              <a:t> </a:t>
            </a:r>
            <a:r>
              <a:rPr lang="hr-HR" dirty="0" smtClean="0"/>
              <a:t>  to </a:t>
            </a:r>
            <a:r>
              <a:rPr lang="hr-HR" dirty="0"/>
              <a:t>an </a:t>
            </a:r>
            <a:r>
              <a:rPr lang="hr-HR" b="1" i="1" dirty="0" smtClean="0"/>
              <a:t>heir</a:t>
            </a:r>
            <a:r>
              <a:rPr lang="hr-HR" dirty="0"/>
              <a:t> or </a:t>
            </a:r>
            <a:r>
              <a:rPr lang="hr-HR" b="1" i="1" dirty="0"/>
              <a:t>heiress</a:t>
            </a:r>
            <a:r>
              <a:rPr lang="hr-HR" b="1" i="1" dirty="0" smtClean="0"/>
              <a:t> </a:t>
            </a:r>
            <a:r>
              <a:rPr lang="en-US" dirty="0" smtClean="0"/>
              <a:t> </a:t>
            </a:r>
            <a:endParaRPr lang="hr-HR" dirty="0" smtClean="0"/>
          </a:p>
          <a:p>
            <a:endParaRPr lang="hr-HR" dirty="0"/>
          </a:p>
          <a:p>
            <a:r>
              <a:rPr lang="hr-HR" dirty="0" smtClean="0"/>
              <a:t>If there is more than one heir</a:t>
            </a:r>
            <a:r>
              <a:rPr lang="hr-HR" dirty="0"/>
              <a:t> </a:t>
            </a:r>
            <a:r>
              <a:rPr lang="hr-HR" dirty="0" smtClean="0"/>
              <a:t>to the throne – rules of </a:t>
            </a:r>
            <a:r>
              <a:rPr lang="hr-HR" b="1" i="1" dirty="0" smtClean="0"/>
              <a:t>succession </a:t>
            </a:r>
            <a:r>
              <a:rPr lang="en-US" dirty="0" smtClean="0"/>
              <a:t> </a:t>
            </a:r>
            <a:r>
              <a:rPr lang="hr-HR" dirty="0" smtClean="0"/>
              <a:t>should be followed</a:t>
            </a:r>
          </a:p>
          <a:p>
            <a:endParaRPr lang="hr-HR" dirty="0"/>
          </a:p>
          <a:p>
            <a:endParaRPr lang="hr-HR" dirty="0" smtClean="0"/>
          </a:p>
          <a:p>
            <a:endParaRPr lang="hr-HR" dirty="0"/>
          </a:p>
          <a:p>
            <a:endParaRPr lang="hr-HR" dirty="0" smtClean="0"/>
          </a:p>
          <a:p>
            <a:pPr marL="0" indent="0">
              <a:buNone/>
            </a:pP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90123671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Succession to </a:t>
            </a:r>
            <a:r>
              <a:rPr lang="hr-HR" dirty="0" err="1" smtClean="0"/>
              <a:t>the</a:t>
            </a:r>
            <a:r>
              <a:rPr lang="hr-HR" dirty="0" smtClean="0"/>
              <a:t> British </a:t>
            </a:r>
            <a:r>
              <a:rPr lang="hr-HR" dirty="0" err="1" smtClean="0"/>
              <a:t>throne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r-HR" dirty="0"/>
          </a:p>
          <a:p>
            <a:r>
              <a:rPr lang="hr-HR" dirty="0"/>
              <a:t>The </a:t>
            </a:r>
            <a:r>
              <a:rPr lang="hr-HR" dirty="0" err="1"/>
              <a:t>crown</a:t>
            </a:r>
            <a:r>
              <a:rPr lang="hr-HR" dirty="0"/>
              <a:t> is </a:t>
            </a:r>
            <a:r>
              <a:rPr lang="hr-HR" dirty="0" err="1"/>
              <a:t>inherited</a:t>
            </a:r>
            <a:r>
              <a:rPr lang="hr-HR" dirty="0"/>
              <a:t> </a:t>
            </a:r>
            <a:r>
              <a:rPr lang="hr-HR" dirty="0" err="1"/>
              <a:t>by</a:t>
            </a:r>
            <a:r>
              <a:rPr lang="hr-HR" dirty="0"/>
              <a:t> an </a:t>
            </a:r>
            <a:r>
              <a:rPr lang="hr-HR" dirty="0" err="1"/>
              <a:t>individual’s</a:t>
            </a:r>
            <a:r>
              <a:rPr lang="hr-HR" dirty="0"/>
              <a:t> </a:t>
            </a:r>
            <a:r>
              <a:rPr lang="hr-HR" dirty="0" err="1" smtClean="0"/>
              <a:t>children</a:t>
            </a:r>
            <a:r>
              <a:rPr lang="hr-HR" dirty="0" smtClean="0"/>
              <a:t> (</a:t>
            </a:r>
            <a:r>
              <a:rPr lang="hr-HR" dirty="0" err="1" smtClean="0"/>
              <a:t>firstborn</a:t>
            </a:r>
            <a:r>
              <a:rPr lang="hr-HR" dirty="0" smtClean="0"/>
              <a:t> </a:t>
            </a:r>
            <a:r>
              <a:rPr lang="hr-HR" dirty="0" err="1" smtClean="0"/>
              <a:t>son</a:t>
            </a:r>
            <a:r>
              <a:rPr lang="hr-HR" dirty="0" smtClean="0"/>
              <a:t>) </a:t>
            </a:r>
            <a:r>
              <a:rPr lang="hr-HR" dirty="0"/>
              <a:t>and </a:t>
            </a:r>
            <a:r>
              <a:rPr lang="hr-HR" dirty="0" err="1"/>
              <a:t>by</a:t>
            </a:r>
            <a:r>
              <a:rPr lang="hr-HR" dirty="0"/>
              <a:t> a childless </a:t>
            </a:r>
            <a:r>
              <a:rPr lang="hr-HR" dirty="0" err="1"/>
              <a:t>individual’s</a:t>
            </a:r>
            <a:r>
              <a:rPr lang="hr-HR" dirty="0"/>
              <a:t> </a:t>
            </a:r>
            <a:r>
              <a:rPr lang="hr-HR" dirty="0" err="1"/>
              <a:t>nearest</a:t>
            </a:r>
            <a:r>
              <a:rPr lang="hr-HR" dirty="0"/>
              <a:t> </a:t>
            </a:r>
            <a:r>
              <a:rPr lang="hr-HR" dirty="0" err="1"/>
              <a:t>collateral</a:t>
            </a:r>
            <a:r>
              <a:rPr lang="hr-HR" dirty="0"/>
              <a:t> line (iz paralelne linije</a:t>
            </a:r>
            <a:r>
              <a:rPr lang="hr-HR" dirty="0" smtClean="0"/>
              <a:t>)</a:t>
            </a:r>
          </a:p>
          <a:p>
            <a:pPr marL="0" indent="0">
              <a:buNone/>
            </a:pPr>
            <a:endParaRPr lang="hr-HR" b="1" i="1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406" y="3933056"/>
            <a:ext cx="2286000" cy="2933464"/>
          </a:xfrm>
          <a:prstGeom prst="rect">
            <a:avLst/>
          </a:prstGeom>
        </p:spPr>
      </p:pic>
      <p:pic>
        <p:nvPicPr>
          <p:cNvPr id="5" name="Slika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22456" y="3933056"/>
            <a:ext cx="1821544" cy="2924944"/>
          </a:xfrm>
          <a:prstGeom prst="rect">
            <a:avLst/>
          </a:prstGeom>
        </p:spPr>
      </p:pic>
      <p:sp>
        <p:nvSpPr>
          <p:cNvPr id="6" name="Pravokutnik 5"/>
          <p:cNvSpPr/>
          <p:nvPr/>
        </p:nvSpPr>
        <p:spPr>
          <a:xfrm>
            <a:off x="2411760" y="4005064"/>
            <a:ext cx="3006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r-HR" sz="2400" dirty="0"/>
              <a:t>Queen Elizabeth  II</a:t>
            </a:r>
          </a:p>
        </p:txBody>
      </p:sp>
      <p:sp>
        <p:nvSpPr>
          <p:cNvPr id="7" name="Pravokutnik 6"/>
          <p:cNvSpPr/>
          <p:nvPr/>
        </p:nvSpPr>
        <p:spPr>
          <a:xfrm>
            <a:off x="4616161" y="5661084"/>
            <a:ext cx="24482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hr-HR" sz="2400" dirty="0"/>
              <a:t>Prince Charles,</a:t>
            </a:r>
          </a:p>
          <a:p>
            <a:pPr algn="r"/>
            <a:r>
              <a:rPr lang="hr-HR" sz="2400" i="1" dirty="0"/>
              <a:t> </a:t>
            </a:r>
            <a:r>
              <a:rPr lang="hr-HR" sz="2400" i="1" dirty="0" err="1"/>
              <a:t>heir</a:t>
            </a:r>
            <a:endParaRPr lang="hr-HR" sz="2400" i="1" dirty="0"/>
          </a:p>
        </p:txBody>
      </p:sp>
    </p:spTree>
    <p:extLst>
      <p:ext uri="{BB962C8B-B14F-4D97-AF65-F5344CB8AC3E}">
        <p14:creationId xmlns:p14="http://schemas.microsoft.com/office/powerpoint/2010/main" xmlns="" val="6288506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The Royal Family Tree</a:t>
            </a:r>
            <a:endParaRPr lang="hr-HR" dirty="0"/>
          </a:p>
        </p:txBody>
      </p:sp>
      <p:pic>
        <p:nvPicPr>
          <p:cNvPr id="4" name="Rezervirano mjesto sadržaja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496" y="1556792"/>
            <a:ext cx="9108504" cy="5301208"/>
          </a:xfrm>
        </p:spPr>
      </p:pic>
      <p:sp>
        <p:nvSpPr>
          <p:cNvPr id="3" name="TekstniOkvir 2"/>
          <p:cNvSpPr txBox="1"/>
          <p:nvPr/>
        </p:nvSpPr>
        <p:spPr>
          <a:xfrm>
            <a:off x="395536" y="2996952"/>
            <a:ext cx="2376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solidFill>
                  <a:srgbClr val="FF0000"/>
                </a:solidFill>
              </a:rPr>
              <a:t>1</a:t>
            </a:r>
            <a:endParaRPr lang="hr-HR" kern="1200" dirty="0">
              <a:solidFill>
                <a:srgbClr val="FF0000"/>
              </a:solidFill>
            </a:endParaRPr>
          </a:p>
        </p:txBody>
      </p:sp>
      <p:sp>
        <p:nvSpPr>
          <p:cNvPr id="5" name="TekstniOkvir 4"/>
          <p:cNvSpPr txBox="1"/>
          <p:nvPr/>
        </p:nvSpPr>
        <p:spPr>
          <a:xfrm>
            <a:off x="-70766" y="4556244"/>
            <a:ext cx="12264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>
                <a:solidFill>
                  <a:srgbClr val="FF0000"/>
                </a:solidFill>
              </a:rPr>
              <a:t>2</a:t>
            </a:r>
            <a:endParaRPr lang="hr-HR" kern="1200" dirty="0">
              <a:solidFill>
                <a:srgbClr val="FF0000"/>
              </a:solidFill>
            </a:endParaRPr>
          </a:p>
        </p:txBody>
      </p:sp>
      <p:sp>
        <p:nvSpPr>
          <p:cNvPr id="6" name="TekstniOkvir 5"/>
          <p:cNvSpPr txBox="1"/>
          <p:nvPr/>
        </p:nvSpPr>
        <p:spPr>
          <a:xfrm>
            <a:off x="-396552" y="6087609"/>
            <a:ext cx="1775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3</a:t>
            </a:r>
            <a:endParaRPr lang="hr-HR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kstniOkvir 6"/>
          <p:cNvSpPr txBox="1"/>
          <p:nvPr/>
        </p:nvSpPr>
        <p:spPr>
          <a:xfrm>
            <a:off x="755576" y="6059682"/>
            <a:ext cx="1850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4</a:t>
            </a:r>
            <a:endParaRPr lang="hr-HR" sz="320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kstniOkvir 7"/>
          <p:cNvSpPr txBox="1"/>
          <p:nvPr/>
        </p:nvSpPr>
        <p:spPr>
          <a:xfrm>
            <a:off x="1186833" y="4566949"/>
            <a:ext cx="19429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5</a:t>
            </a:r>
            <a:endParaRPr lang="hr-HR" sz="320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kstniOkvir 8"/>
          <p:cNvSpPr txBox="1"/>
          <p:nvPr/>
        </p:nvSpPr>
        <p:spPr>
          <a:xfrm>
            <a:off x="5148064" y="297192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dirty="0" smtClean="0">
                <a:solidFill>
                  <a:srgbClr val="FF0000"/>
                </a:solidFill>
              </a:rPr>
              <a:t>6</a:t>
            </a:r>
            <a:endParaRPr lang="hr-HR" sz="3200" kern="1200" dirty="0">
              <a:solidFill>
                <a:srgbClr val="FF0000"/>
              </a:solidFill>
            </a:endParaRPr>
          </a:p>
        </p:txBody>
      </p:sp>
      <p:sp>
        <p:nvSpPr>
          <p:cNvPr id="10" name="TekstniOkvir 9"/>
          <p:cNvSpPr txBox="1"/>
          <p:nvPr/>
        </p:nvSpPr>
        <p:spPr>
          <a:xfrm>
            <a:off x="5148064" y="4566949"/>
            <a:ext cx="19429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7</a:t>
            </a:r>
            <a:endParaRPr lang="hr-HR" sz="320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kstniOkvir 10"/>
          <p:cNvSpPr txBox="1"/>
          <p:nvPr/>
        </p:nvSpPr>
        <p:spPr>
          <a:xfrm>
            <a:off x="6033864" y="4556244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8</a:t>
            </a:r>
            <a:endParaRPr lang="hr-HR" sz="320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kstniOkvir 11"/>
          <p:cNvSpPr txBox="1"/>
          <p:nvPr/>
        </p:nvSpPr>
        <p:spPr>
          <a:xfrm>
            <a:off x="6732240" y="2961223"/>
            <a:ext cx="1828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kern="1200" dirty="0" smtClean="0">
                <a:solidFill>
                  <a:srgbClr val="FF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rPr>
              <a:t>9</a:t>
            </a:r>
            <a:endParaRPr lang="hr-HR" sz="3200" kern="1200" dirty="0">
              <a:solidFill>
                <a:srgbClr val="FF0000"/>
              </a:solidFill>
              <a:latin typeface="Calibri" panose="020F050202020403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8253405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87624" y="1988491"/>
            <a:ext cx="6242304" cy="3960789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r>
              <a:rPr lang="hr-HR" dirty="0" smtClean="0"/>
              <a:t>Queen </a:t>
            </a:r>
            <a:r>
              <a:rPr lang="hr-HR" dirty="0" err="1" smtClean="0"/>
              <a:t>since</a:t>
            </a:r>
            <a:r>
              <a:rPr lang="hr-HR" dirty="0" smtClean="0"/>
              <a:t> </a:t>
            </a:r>
            <a:r>
              <a:rPr lang="hr-HR" dirty="0" err="1" smtClean="0"/>
              <a:t>February</a:t>
            </a:r>
            <a:r>
              <a:rPr lang="hr-HR" dirty="0" smtClean="0"/>
              <a:t> 6, 1952 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Accessed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dirty="0" err="1" smtClean="0"/>
              <a:t>throne</a:t>
            </a:r>
            <a:r>
              <a:rPr lang="hr-HR" dirty="0" smtClean="0"/>
              <a:t> </a:t>
            </a:r>
            <a:r>
              <a:rPr lang="hr-HR" dirty="0" err="1" smtClean="0"/>
              <a:t>upon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death </a:t>
            </a:r>
            <a:r>
              <a:rPr lang="hr-HR" dirty="0" err="1" smtClean="0"/>
              <a:t>of</a:t>
            </a:r>
            <a:r>
              <a:rPr lang="hr-HR" dirty="0" smtClean="0"/>
              <a:t> </a:t>
            </a:r>
            <a:r>
              <a:rPr lang="hr-HR" dirty="0" err="1" smtClean="0"/>
              <a:t>her</a:t>
            </a:r>
            <a:r>
              <a:rPr lang="hr-HR" dirty="0" smtClean="0"/>
              <a:t> </a:t>
            </a:r>
            <a:r>
              <a:rPr lang="hr-HR" dirty="0" err="1" smtClean="0"/>
              <a:t>father</a:t>
            </a:r>
            <a:r>
              <a:rPr lang="hr-HR" dirty="0" smtClean="0"/>
              <a:t> King George VI</a:t>
            </a:r>
            <a:r>
              <a:rPr lang="hr-HR" dirty="0"/>
              <a:t> </a:t>
            </a:r>
            <a:r>
              <a:rPr lang="hr-HR" dirty="0" smtClean="0"/>
              <a:t>– for 64 </a:t>
            </a:r>
            <a:r>
              <a:rPr lang="hr-HR" dirty="0" err="1" smtClean="0"/>
              <a:t>years</a:t>
            </a:r>
            <a:r>
              <a:rPr lang="hr-HR" dirty="0" smtClean="0"/>
              <a:t> </a:t>
            </a:r>
            <a:r>
              <a:rPr lang="hr-HR" dirty="0" err="1" smtClean="0"/>
              <a:t>now</a:t>
            </a:r>
            <a:r>
              <a:rPr lang="hr-HR" dirty="0" smtClean="0"/>
              <a:t>!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altLang="sr-Latn-RS" dirty="0"/>
              <a:t>C</a:t>
            </a:r>
            <a:r>
              <a:rPr lang="en-GB" altLang="sr-Latn-RS" dirty="0" err="1" smtClean="0"/>
              <a:t>oronation</a:t>
            </a:r>
            <a:r>
              <a:rPr lang="hr-HR" altLang="sr-Latn-RS" dirty="0" smtClean="0"/>
              <a:t> (krunidba)</a:t>
            </a:r>
            <a:r>
              <a:rPr lang="en-GB" altLang="sr-Latn-RS" dirty="0" smtClean="0"/>
              <a:t> </a:t>
            </a:r>
            <a:r>
              <a:rPr lang="en-GB" altLang="sr-Latn-RS" dirty="0"/>
              <a:t>on June 2, </a:t>
            </a:r>
            <a:r>
              <a:rPr lang="en-GB" altLang="sr-Latn-RS" dirty="0" smtClean="0"/>
              <a:t>1953</a:t>
            </a:r>
            <a:endParaRPr lang="hr-HR" altLang="sr-Latn-RS" dirty="0" smtClean="0"/>
          </a:p>
          <a:p>
            <a:pPr marL="0" indent="0">
              <a:buNone/>
            </a:pPr>
            <a:endParaRPr lang="hr-HR" altLang="sr-Latn-RS" dirty="0" smtClean="0"/>
          </a:p>
          <a:p>
            <a:r>
              <a:rPr lang="hr-HR" dirty="0" err="1" smtClean="0"/>
              <a:t>Addressed</a:t>
            </a:r>
            <a:r>
              <a:rPr lang="hr-HR" dirty="0" smtClean="0"/>
              <a:t> as ‘</a:t>
            </a:r>
            <a:r>
              <a:rPr lang="hr-HR" b="1" i="1" dirty="0" err="1" smtClean="0"/>
              <a:t>Her</a:t>
            </a:r>
            <a:r>
              <a:rPr lang="hr-HR" b="1" i="1" dirty="0" smtClean="0"/>
              <a:t> </a:t>
            </a:r>
            <a:r>
              <a:rPr lang="hr-HR" b="1" i="1" dirty="0" err="1" smtClean="0"/>
              <a:t>Majesty</a:t>
            </a:r>
            <a:r>
              <a:rPr lang="hr-HR" dirty="0" smtClean="0"/>
              <a:t>’</a:t>
            </a:r>
          </a:p>
          <a:p>
            <a:pPr marL="0" indent="0" algn="ctr">
              <a:buNone/>
            </a:pPr>
            <a:endParaRPr lang="hr-HR" altLang="sr-Latn-RS" b="1" i="1" dirty="0"/>
          </a:p>
          <a:p>
            <a:endParaRPr lang="hr-HR" dirty="0" smtClean="0"/>
          </a:p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Queen Elizabeth II</a:t>
            </a:r>
            <a:br>
              <a:rPr lang="hr-HR" dirty="0" smtClean="0"/>
            </a:br>
            <a:r>
              <a:rPr lang="hr-HR" sz="2400" dirty="0" smtClean="0"/>
              <a:t> (April 21, 1926)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0224401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/>
              <a:t>Queen Elizabeth II</a:t>
            </a:r>
            <a:br>
              <a:rPr lang="hr-HR"/>
            </a:br>
            <a:r>
              <a:rPr lang="hr-HR" sz="2400"/>
              <a:t> (April 21, 1926)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 smtClean="0"/>
              <a:t>Is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queen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</a:t>
            </a:r>
            <a:r>
              <a:rPr lang="hr-HR" b="1" i="1" dirty="0" err="1"/>
              <a:t>the</a:t>
            </a:r>
            <a:r>
              <a:rPr lang="hr-HR" dirty="0"/>
              <a:t> </a:t>
            </a:r>
            <a:r>
              <a:rPr lang="hr-HR" b="1" i="1" dirty="0"/>
              <a:t>United</a:t>
            </a:r>
            <a:r>
              <a:rPr lang="hr-HR" b="1" dirty="0"/>
              <a:t> </a:t>
            </a:r>
            <a:r>
              <a:rPr lang="hr-HR" b="1" i="1" dirty="0"/>
              <a:t>Kingdom, Canada , Australia</a:t>
            </a:r>
            <a:r>
              <a:rPr lang="hr-HR" dirty="0"/>
              <a:t> and </a:t>
            </a:r>
            <a:r>
              <a:rPr lang="hr-HR" b="1" i="1" dirty="0"/>
              <a:t>New</a:t>
            </a:r>
            <a:r>
              <a:rPr lang="hr-HR" i="1" dirty="0"/>
              <a:t> </a:t>
            </a:r>
            <a:r>
              <a:rPr lang="hr-HR" b="1" i="1" dirty="0"/>
              <a:t>Zealand</a:t>
            </a:r>
            <a:r>
              <a:rPr lang="hr-HR" i="1" dirty="0"/>
              <a:t>.</a:t>
            </a:r>
            <a:r>
              <a:rPr lang="hr-HR" dirty="0"/>
              <a:t> </a:t>
            </a:r>
            <a:r>
              <a:rPr lang="hr-HR" dirty="0" err="1"/>
              <a:t>She</a:t>
            </a:r>
            <a:r>
              <a:rPr lang="hr-HR" dirty="0"/>
              <a:t> is </a:t>
            </a:r>
            <a:r>
              <a:rPr lang="hr-HR" dirty="0" err="1"/>
              <a:t>also</a:t>
            </a:r>
            <a:r>
              <a:rPr lang="hr-HR" dirty="0"/>
              <a:t>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b="1" i="1" dirty="0"/>
              <a:t>Head </a:t>
            </a:r>
            <a:r>
              <a:rPr lang="hr-HR" b="1" i="1" dirty="0" err="1"/>
              <a:t>of</a:t>
            </a:r>
            <a:r>
              <a:rPr lang="hr-HR" b="1" i="1" dirty="0"/>
              <a:t> </a:t>
            </a:r>
            <a:r>
              <a:rPr lang="hr-HR" b="1" i="1" dirty="0" err="1"/>
              <a:t>the</a:t>
            </a:r>
            <a:r>
              <a:rPr lang="hr-HR" b="1" i="1" dirty="0"/>
              <a:t> Commonwealth</a:t>
            </a:r>
            <a:r>
              <a:rPr lang="hr-HR" b="1" dirty="0"/>
              <a:t> </a:t>
            </a:r>
            <a:r>
              <a:rPr lang="hr-HR" dirty="0"/>
              <a:t>and </a:t>
            </a:r>
            <a:r>
              <a:rPr lang="hr-HR" dirty="0" err="1"/>
              <a:t>the</a:t>
            </a:r>
            <a:r>
              <a:rPr lang="hr-HR" dirty="0"/>
              <a:t> </a:t>
            </a:r>
            <a:r>
              <a:rPr lang="hr-HR" dirty="0" err="1"/>
              <a:t>queen</a:t>
            </a:r>
            <a:r>
              <a:rPr lang="hr-HR" dirty="0"/>
              <a:t> </a:t>
            </a:r>
            <a:r>
              <a:rPr lang="hr-HR" dirty="0" err="1"/>
              <a:t>of</a:t>
            </a:r>
            <a:r>
              <a:rPr lang="hr-HR" dirty="0"/>
              <a:t> 12 </a:t>
            </a:r>
            <a:r>
              <a:rPr lang="hr-HR" dirty="0" err="1"/>
              <a:t>countries</a:t>
            </a:r>
            <a:r>
              <a:rPr lang="hr-HR" dirty="0"/>
              <a:t> </a:t>
            </a:r>
            <a:r>
              <a:rPr lang="hr-HR" dirty="0" err="1"/>
              <a:t>that</a:t>
            </a:r>
            <a:r>
              <a:rPr lang="hr-HR" dirty="0"/>
              <a:t> </a:t>
            </a:r>
            <a:r>
              <a:rPr lang="hr-HR" dirty="0" err="1"/>
              <a:t>have</a:t>
            </a:r>
            <a:r>
              <a:rPr lang="hr-HR" dirty="0"/>
              <a:t> </a:t>
            </a:r>
            <a:r>
              <a:rPr lang="hr-HR" dirty="0" err="1"/>
              <a:t>become</a:t>
            </a:r>
            <a:r>
              <a:rPr lang="hr-HR" dirty="0"/>
              <a:t> </a:t>
            </a:r>
            <a:r>
              <a:rPr lang="hr-HR" dirty="0" err="1"/>
              <a:t>independent</a:t>
            </a:r>
            <a:r>
              <a:rPr lang="hr-HR" dirty="0"/>
              <a:t> </a:t>
            </a:r>
            <a:r>
              <a:rPr lang="hr-HR" dirty="0" err="1"/>
              <a:t>since</a:t>
            </a:r>
            <a:r>
              <a:rPr lang="hr-HR" dirty="0"/>
              <a:t> </a:t>
            </a:r>
            <a:r>
              <a:rPr lang="hr-HR" dirty="0" err="1"/>
              <a:t>her</a:t>
            </a:r>
            <a:r>
              <a:rPr lang="hr-HR" dirty="0"/>
              <a:t> </a:t>
            </a:r>
            <a:r>
              <a:rPr lang="hr-HR" dirty="0" err="1"/>
              <a:t>accession</a:t>
            </a:r>
            <a:r>
              <a:rPr lang="hr-HR" dirty="0"/>
              <a:t>: </a:t>
            </a:r>
            <a:r>
              <a:rPr lang="hr-HR" b="1" i="1" dirty="0"/>
              <a:t>Jamaica, Barbados, </a:t>
            </a:r>
            <a:r>
              <a:rPr lang="hr-HR" b="1" i="1" dirty="0" err="1"/>
              <a:t>the</a:t>
            </a:r>
            <a:r>
              <a:rPr lang="hr-HR" b="1" i="1" dirty="0"/>
              <a:t> </a:t>
            </a:r>
            <a:r>
              <a:rPr lang="hr-HR" b="1" i="1" dirty="0" err="1"/>
              <a:t>Bahamas</a:t>
            </a:r>
            <a:r>
              <a:rPr lang="hr-HR" b="1" i="1" dirty="0"/>
              <a:t>, Grenada, Papua New </a:t>
            </a:r>
            <a:r>
              <a:rPr lang="hr-HR" b="1" i="1" dirty="0" err="1"/>
              <a:t>Guinea</a:t>
            </a:r>
            <a:r>
              <a:rPr lang="hr-HR" b="1" i="1" dirty="0"/>
              <a:t>, </a:t>
            </a:r>
            <a:r>
              <a:rPr lang="hr-HR" b="1" i="1" dirty="0" err="1"/>
              <a:t>Solomon</a:t>
            </a:r>
            <a:r>
              <a:rPr lang="hr-HR" b="1" i="1" dirty="0"/>
              <a:t> </a:t>
            </a:r>
            <a:r>
              <a:rPr lang="hr-HR" b="1" i="1" dirty="0" err="1"/>
              <a:t>Islands</a:t>
            </a:r>
            <a:r>
              <a:rPr lang="hr-HR" b="1" i="1" dirty="0"/>
              <a:t>, Tuvalu, Saint </a:t>
            </a:r>
            <a:r>
              <a:rPr lang="hr-HR" b="1" i="1" dirty="0" err="1"/>
              <a:t>Lucia</a:t>
            </a:r>
            <a:r>
              <a:rPr lang="hr-HR" b="1" i="1" dirty="0"/>
              <a:t>, Saint Vincent and </a:t>
            </a:r>
            <a:r>
              <a:rPr lang="hr-HR" b="1" i="1" dirty="0" err="1"/>
              <a:t>the</a:t>
            </a:r>
            <a:r>
              <a:rPr lang="hr-HR" b="1" i="1" dirty="0"/>
              <a:t> </a:t>
            </a:r>
            <a:r>
              <a:rPr lang="hr-HR" b="1" i="1" dirty="0" err="1"/>
              <a:t>Grenadines</a:t>
            </a:r>
            <a:r>
              <a:rPr lang="hr-HR" b="1" i="1" dirty="0"/>
              <a:t>, Belize, Antigua and Barbuda</a:t>
            </a:r>
            <a:r>
              <a:rPr lang="hr-HR" i="1" dirty="0"/>
              <a:t>, </a:t>
            </a:r>
            <a:r>
              <a:rPr lang="hr-HR" dirty="0"/>
              <a:t>and</a:t>
            </a:r>
            <a:r>
              <a:rPr lang="hr-HR" i="1" dirty="0"/>
              <a:t> </a:t>
            </a:r>
            <a:r>
              <a:rPr lang="hr-HR" b="1" i="1" dirty="0"/>
              <a:t>Saint </a:t>
            </a:r>
            <a:r>
              <a:rPr lang="hr-HR" b="1" i="1" dirty="0" err="1"/>
              <a:t>Kitts</a:t>
            </a:r>
            <a:r>
              <a:rPr lang="hr-HR" b="1" i="1" dirty="0"/>
              <a:t> and Nevis</a:t>
            </a:r>
            <a:r>
              <a:rPr lang="hr-HR" i="1" dirty="0"/>
              <a:t>.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11962179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/>
              <a:t>Queen Elizabeth II</a:t>
            </a:r>
            <a:br>
              <a:rPr lang="hr-HR" dirty="0"/>
            </a:br>
            <a:r>
              <a:rPr lang="hr-HR" sz="2400" dirty="0"/>
              <a:t> (April 21, 1926)</a:t>
            </a:r>
            <a:endParaRPr lang="hr-HR" dirty="0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altLang="sr-Latn-RS" dirty="0" smtClean="0"/>
              <a:t>Is ma</a:t>
            </a:r>
            <a:r>
              <a:rPr lang="en-GB" altLang="sr-Latn-RS" dirty="0" err="1" smtClean="0"/>
              <a:t>rried</a:t>
            </a:r>
            <a:r>
              <a:rPr lang="en-GB" altLang="sr-Latn-RS" dirty="0" smtClean="0"/>
              <a:t> </a:t>
            </a:r>
            <a:r>
              <a:rPr lang="hr-HR" altLang="sr-Latn-RS" dirty="0" smtClean="0"/>
              <a:t>to</a:t>
            </a:r>
            <a:r>
              <a:rPr lang="hr-HR" dirty="0" smtClean="0">
                <a:latin typeface="Calibri" panose="020F0502020204030204" pitchFamily="34" charset="0"/>
              </a:rPr>
              <a:t> </a:t>
            </a:r>
            <a:r>
              <a:rPr lang="en-GB" altLang="sr-Latn-RS" dirty="0" smtClean="0"/>
              <a:t>Prince </a:t>
            </a:r>
            <a:r>
              <a:rPr lang="en-GB" altLang="sr-Latn-RS" dirty="0"/>
              <a:t>Philip, Duke of Edinburgh.</a:t>
            </a:r>
            <a:r>
              <a:rPr lang="hr-HR" altLang="sr-Latn-RS" dirty="0"/>
              <a:t> </a:t>
            </a:r>
            <a:r>
              <a:rPr lang="en-GB" altLang="sr-Latn-RS" dirty="0"/>
              <a:t>They married </a:t>
            </a:r>
            <a:r>
              <a:rPr lang="hr-HR" altLang="sr-Latn-RS" dirty="0" err="1"/>
              <a:t>in</a:t>
            </a:r>
            <a:r>
              <a:rPr lang="hr-HR" altLang="sr-Latn-RS" dirty="0"/>
              <a:t> </a:t>
            </a:r>
            <a:r>
              <a:rPr lang="en-GB" altLang="sr-Latn-RS" dirty="0" smtClean="0"/>
              <a:t>1947</a:t>
            </a:r>
            <a:r>
              <a:rPr lang="hr-HR" altLang="sr-Latn-RS" dirty="0"/>
              <a:t> </a:t>
            </a:r>
            <a:r>
              <a:rPr lang="hr-HR" altLang="sr-Latn-RS" dirty="0" smtClean="0"/>
              <a:t>and </a:t>
            </a:r>
            <a:r>
              <a:rPr lang="hr-HR" altLang="sr-Latn-RS" dirty="0" err="1" smtClean="0"/>
              <a:t>have</a:t>
            </a:r>
            <a:r>
              <a:rPr lang="hr-HR" altLang="sr-Latn-RS" dirty="0" smtClean="0"/>
              <a:t> 4 </a:t>
            </a:r>
            <a:r>
              <a:rPr lang="hr-HR" altLang="sr-Latn-RS" dirty="0" err="1" smtClean="0"/>
              <a:t>children</a:t>
            </a:r>
            <a:r>
              <a:rPr lang="hr-HR" altLang="sr-Latn-RS" dirty="0" smtClean="0"/>
              <a:t>.</a:t>
            </a:r>
          </a:p>
          <a:p>
            <a:endParaRPr lang="hr-HR" altLang="sr-Latn-RS" dirty="0" smtClean="0"/>
          </a:p>
          <a:p>
            <a:endParaRPr lang="hr-HR" altLang="sr-Latn-RS" dirty="0" smtClean="0"/>
          </a:p>
          <a:p>
            <a:endParaRPr lang="hr-HR" dirty="0"/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15616" y="2996952"/>
            <a:ext cx="6984776" cy="280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703344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ka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47664" y="1916832"/>
            <a:ext cx="4896544" cy="4080453"/>
          </a:xfrm>
          <a:prstGeom prst="rect">
            <a:avLst/>
          </a:prstGeom>
        </p:spPr>
      </p:pic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/>
          <a:lstStyle/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The </a:t>
            </a:r>
            <a:r>
              <a:rPr lang="hr-HR" dirty="0" err="1" smtClean="0"/>
              <a:t>oldest</a:t>
            </a:r>
            <a:r>
              <a:rPr lang="hr-HR" dirty="0" smtClean="0"/>
              <a:t> </a:t>
            </a:r>
            <a:r>
              <a:rPr lang="hr-HR" dirty="0" err="1" smtClean="0"/>
              <a:t>child</a:t>
            </a:r>
            <a:r>
              <a:rPr lang="hr-HR" dirty="0" smtClean="0"/>
              <a:t> and </a:t>
            </a:r>
            <a:r>
              <a:rPr lang="hr-HR" dirty="0" err="1" smtClean="0"/>
              <a:t>heir</a:t>
            </a:r>
            <a:r>
              <a:rPr lang="hr-HR" dirty="0" smtClean="0"/>
              <a:t> to Queen Elizabeth II</a:t>
            </a:r>
          </a:p>
          <a:p>
            <a:pPr marL="0" indent="0">
              <a:buNone/>
            </a:pPr>
            <a:endParaRPr lang="hr-HR" dirty="0" smtClean="0"/>
          </a:p>
          <a:p>
            <a:r>
              <a:rPr lang="hr-HR" dirty="0" smtClean="0"/>
              <a:t>The </a:t>
            </a:r>
            <a:r>
              <a:rPr lang="hr-HR" dirty="0" err="1" smtClean="0"/>
              <a:t>second</a:t>
            </a:r>
            <a:r>
              <a:rPr lang="hr-HR" dirty="0" smtClean="0"/>
              <a:t> </a:t>
            </a:r>
            <a:r>
              <a:rPr lang="hr-HR" dirty="0" err="1" smtClean="0"/>
              <a:t>oldest</a:t>
            </a:r>
            <a:r>
              <a:rPr lang="hr-HR" dirty="0" smtClean="0"/>
              <a:t> </a:t>
            </a:r>
            <a:r>
              <a:rPr lang="hr-HR" dirty="0" err="1" smtClean="0"/>
              <a:t>serving</a:t>
            </a:r>
            <a:r>
              <a:rPr lang="hr-HR" dirty="0" smtClean="0"/>
              <a:t> </a:t>
            </a:r>
            <a:r>
              <a:rPr lang="hr-HR" i="1" dirty="0" smtClean="0"/>
              <a:t>Prince </a:t>
            </a:r>
            <a:r>
              <a:rPr lang="hr-HR" i="1" dirty="0" err="1" smtClean="0"/>
              <a:t>of</a:t>
            </a:r>
            <a:r>
              <a:rPr lang="hr-HR" i="1" dirty="0" smtClean="0"/>
              <a:t> Wales</a:t>
            </a:r>
            <a:r>
              <a:rPr lang="hr-HR" dirty="0"/>
              <a:t> </a:t>
            </a:r>
            <a:r>
              <a:rPr lang="hr-HR" dirty="0" smtClean="0"/>
              <a:t>- </a:t>
            </a:r>
            <a:r>
              <a:rPr lang="hr-HR" dirty="0" err="1" smtClean="0"/>
              <a:t>if</a:t>
            </a:r>
            <a:r>
              <a:rPr lang="hr-HR" dirty="0" smtClean="0"/>
              <a:t> he </a:t>
            </a:r>
            <a:r>
              <a:rPr lang="hr-HR" dirty="0" err="1" smtClean="0"/>
              <a:t>became</a:t>
            </a:r>
            <a:r>
              <a:rPr lang="hr-HR" dirty="0" smtClean="0"/>
              <a:t> </a:t>
            </a:r>
            <a:r>
              <a:rPr lang="hr-HR" dirty="0" err="1" smtClean="0"/>
              <a:t>monarch</a:t>
            </a:r>
            <a:r>
              <a:rPr lang="hr-HR" dirty="0" smtClean="0"/>
              <a:t> </a:t>
            </a:r>
            <a:r>
              <a:rPr lang="hr-HR" dirty="0" err="1" smtClean="0"/>
              <a:t>today</a:t>
            </a:r>
            <a:r>
              <a:rPr lang="hr-HR" dirty="0" smtClean="0"/>
              <a:t> he </a:t>
            </a:r>
            <a:r>
              <a:rPr lang="hr-HR" dirty="0" err="1" smtClean="0"/>
              <a:t>would</a:t>
            </a:r>
            <a:r>
              <a:rPr lang="hr-HR" dirty="0" smtClean="0"/>
              <a:t> </a:t>
            </a:r>
            <a:r>
              <a:rPr lang="hr-HR" dirty="0" err="1" smtClean="0"/>
              <a:t>be</a:t>
            </a:r>
            <a:r>
              <a:rPr lang="hr-HR" dirty="0" smtClean="0"/>
              <a:t> </a:t>
            </a:r>
            <a:r>
              <a:rPr lang="hr-HR" dirty="0" err="1" smtClean="0"/>
              <a:t>the</a:t>
            </a:r>
            <a:r>
              <a:rPr lang="hr-HR" dirty="0" smtClean="0"/>
              <a:t> </a:t>
            </a:r>
            <a:r>
              <a:rPr lang="hr-HR" b="1" i="1" dirty="0" err="1" smtClean="0"/>
              <a:t>oldest</a:t>
            </a:r>
            <a:r>
              <a:rPr lang="hr-HR" dirty="0" smtClean="0"/>
              <a:t> </a:t>
            </a:r>
            <a:r>
              <a:rPr lang="hr-HR" dirty="0" err="1" smtClean="0"/>
              <a:t>person</a:t>
            </a:r>
            <a:r>
              <a:rPr lang="hr-HR" dirty="0" smtClean="0"/>
              <a:t> to do </a:t>
            </a:r>
            <a:r>
              <a:rPr lang="hr-HR" dirty="0" err="1" smtClean="0"/>
              <a:t>so</a:t>
            </a:r>
            <a:r>
              <a:rPr lang="hr-HR" dirty="0" smtClean="0"/>
              <a:t> (68 </a:t>
            </a:r>
            <a:r>
              <a:rPr lang="hr-HR" dirty="0" err="1" smtClean="0"/>
              <a:t>years</a:t>
            </a:r>
            <a:r>
              <a:rPr lang="hr-HR" dirty="0" smtClean="0"/>
              <a:t> </a:t>
            </a:r>
            <a:r>
              <a:rPr lang="hr-HR" dirty="0" err="1" smtClean="0"/>
              <a:t>old</a:t>
            </a:r>
            <a:r>
              <a:rPr lang="hr-HR" dirty="0" smtClean="0"/>
              <a:t>!)</a:t>
            </a:r>
          </a:p>
          <a:p>
            <a:endParaRPr lang="hr-HR" dirty="0"/>
          </a:p>
          <a:p>
            <a:r>
              <a:rPr lang="hr-HR" dirty="0" err="1" smtClean="0"/>
              <a:t>Addressed</a:t>
            </a:r>
            <a:r>
              <a:rPr lang="hr-HR" dirty="0" smtClean="0"/>
              <a:t> as HRH – </a:t>
            </a:r>
            <a:r>
              <a:rPr lang="hr-HR" b="1" i="1" dirty="0" smtClean="0"/>
              <a:t>His Royal </a:t>
            </a:r>
            <a:r>
              <a:rPr lang="hr-HR" b="1" i="1" dirty="0" err="1" smtClean="0"/>
              <a:t>Highness</a:t>
            </a:r>
            <a:endParaRPr lang="hr-HR" b="1" i="1" dirty="0" smtClean="0"/>
          </a:p>
          <a:p>
            <a:pPr marL="0" indent="0">
              <a:buNone/>
            </a:pPr>
            <a:endParaRPr lang="hr-HR" dirty="0" smtClean="0"/>
          </a:p>
          <a:p>
            <a:endParaRPr lang="hr-HR" i="1" dirty="0" smtClean="0"/>
          </a:p>
          <a:p>
            <a:endParaRPr lang="hr-HR" i="1" dirty="0" smtClean="0"/>
          </a:p>
          <a:p>
            <a:endParaRPr lang="hr-HR" dirty="0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 dirty="0" smtClean="0"/>
              <a:t>Prince Charles, </a:t>
            </a:r>
            <a:r>
              <a:rPr lang="hr-HR" i="1" dirty="0" smtClean="0"/>
              <a:t>Prince </a:t>
            </a:r>
            <a:r>
              <a:rPr lang="hr-HR" i="1" dirty="0" err="1" smtClean="0"/>
              <a:t>of</a:t>
            </a:r>
            <a:r>
              <a:rPr lang="hr-HR" i="1" dirty="0" smtClean="0"/>
              <a:t> Wales</a:t>
            </a:r>
            <a:br>
              <a:rPr lang="hr-HR" i="1" dirty="0" smtClean="0"/>
            </a:br>
            <a:r>
              <a:rPr lang="hr-HR" sz="2400" dirty="0" smtClean="0"/>
              <a:t>(November 14, 1948)</a:t>
            </a:r>
            <a:endParaRPr lang="hr-HR" dirty="0"/>
          </a:p>
        </p:txBody>
      </p:sp>
    </p:spTree>
    <p:extLst>
      <p:ext uri="{BB962C8B-B14F-4D97-AF65-F5344CB8AC3E}">
        <p14:creationId xmlns:p14="http://schemas.microsoft.com/office/powerpoint/2010/main" xmlns="" val="38396974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r-HR"/>
              <a:t>Prince Charles, </a:t>
            </a:r>
            <a:r>
              <a:rPr lang="hr-HR" i="1"/>
              <a:t>Prince of Wales</a:t>
            </a:r>
            <a:endParaRPr lang="hr-HR"/>
          </a:p>
        </p:txBody>
      </p:sp>
      <p:sp>
        <p:nvSpPr>
          <p:cNvPr id="3" name="Rezervirano mjesto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hr-HR" dirty="0"/>
              <a:t>Married to </a:t>
            </a:r>
            <a:r>
              <a:rPr lang="hr-HR" dirty="0" err="1" smtClean="0"/>
              <a:t>Camilla</a:t>
            </a:r>
            <a:r>
              <a:rPr lang="hr-HR" dirty="0" smtClean="0"/>
              <a:t> (2005), </a:t>
            </a:r>
            <a:r>
              <a:rPr lang="hr-HR" i="1" dirty="0"/>
              <a:t>The </a:t>
            </a:r>
            <a:r>
              <a:rPr lang="hr-HR" i="1" dirty="0" err="1"/>
              <a:t>Duchess</a:t>
            </a:r>
            <a:r>
              <a:rPr lang="hr-HR" i="1" dirty="0"/>
              <a:t> </a:t>
            </a:r>
            <a:r>
              <a:rPr lang="hr-HR" i="1" dirty="0" err="1"/>
              <a:t>of</a:t>
            </a:r>
            <a:r>
              <a:rPr lang="hr-HR" i="1" dirty="0"/>
              <a:t> </a:t>
            </a:r>
            <a:r>
              <a:rPr lang="hr-HR" i="1" dirty="0" err="1"/>
              <a:t>Cornwall</a:t>
            </a:r>
            <a:endParaRPr lang="hr-HR" i="1" dirty="0"/>
          </a:p>
          <a:p>
            <a:r>
              <a:rPr lang="hr-HR" dirty="0" err="1"/>
              <a:t>Has</a:t>
            </a:r>
            <a:r>
              <a:rPr lang="hr-HR" dirty="0"/>
              <a:t> </a:t>
            </a:r>
            <a:r>
              <a:rPr lang="hr-HR" dirty="0" err="1"/>
              <a:t>two</a:t>
            </a:r>
            <a:r>
              <a:rPr lang="hr-HR" dirty="0"/>
              <a:t> </a:t>
            </a:r>
            <a:r>
              <a:rPr lang="hr-HR" dirty="0" err="1"/>
              <a:t>children</a:t>
            </a:r>
            <a:r>
              <a:rPr lang="hr-HR" dirty="0"/>
              <a:t>, William, </a:t>
            </a:r>
            <a:r>
              <a:rPr lang="hr-HR" i="1" dirty="0"/>
              <a:t>Duke </a:t>
            </a:r>
            <a:r>
              <a:rPr lang="hr-HR" i="1" dirty="0" err="1"/>
              <a:t>of</a:t>
            </a:r>
            <a:r>
              <a:rPr lang="hr-HR" i="1" dirty="0"/>
              <a:t> </a:t>
            </a:r>
            <a:r>
              <a:rPr lang="hr-HR" i="1" dirty="0" err="1"/>
              <a:t>Cambridge</a:t>
            </a:r>
            <a:r>
              <a:rPr lang="hr-HR" i="1" dirty="0"/>
              <a:t> </a:t>
            </a:r>
            <a:r>
              <a:rPr lang="hr-HR" dirty="0"/>
              <a:t>(1982) and Harry (1984) </a:t>
            </a:r>
            <a:r>
              <a:rPr lang="hr-HR" dirty="0" err="1"/>
              <a:t>with</a:t>
            </a:r>
            <a:r>
              <a:rPr lang="hr-HR" dirty="0"/>
              <a:t> </a:t>
            </a:r>
            <a:r>
              <a:rPr lang="hr-HR" dirty="0" err="1"/>
              <a:t>his</a:t>
            </a:r>
            <a:r>
              <a:rPr lang="hr-HR" dirty="0"/>
              <a:t> </a:t>
            </a:r>
            <a:r>
              <a:rPr lang="hr-HR" dirty="0" err="1"/>
              <a:t>former</a:t>
            </a:r>
            <a:r>
              <a:rPr lang="hr-HR" dirty="0"/>
              <a:t> </a:t>
            </a:r>
            <a:r>
              <a:rPr lang="hr-HR" dirty="0" err="1"/>
              <a:t>wife</a:t>
            </a:r>
            <a:r>
              <a:rPr lang="hr-HR" dirty="0"/>
              <a:t> </a:t>
            </a:r>
            <a:r>
              <a:rPr lang="hr-HR" i="1" dirty="0"/>
              <a:t>Lady</a:t>
            </a:r>
            <a:r>
              <a:rPr lang="hr-HR" dirty="0"/>
              <a:t> Diana Spencer </a:t>
            </a:r>
            <a:r>
              <a:rPr lang="hr-HR" dirty="0" smtClean="0"/>
              <a:t>(</a:t>
            </a:r>
            <a:r>
              <a:rPr lang="hr-HR" dirty="0" err="1" smtClean="0"/>
              <a:t>divorced</a:t>
            </a:r>
            <a:r>
              <a:rPr lang="hr-HR" dirty="0" smtClean="0"/>
              <a:t> 1992, died </a:t>
            </a:r>
            <a:r>
              <a:rPr lang="hr-HR" dirty="0"/>
              <a:t>1997)</a:t>
            </a:r>
          </a:p>
        </p:txBody>
      </p:sp>
      <p:pic>
        <p:nvPicPr>
          <p:cNvPr id="4" name="Slika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27784" y="4149080"/>
            <a:ext cx="4121901" cy="2492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51688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712788" y="315913"/>
            <a:ext cx="7772400" cy="722312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 </a:t>
            </a:r>
            <a:r>
              <a:rPr lang="hr-HR" altLang="en-US" dirty="0" smtClean="0"/>
              <a:t/>
            </a:r>
            <a:br>
              <a:rPr lang="hr-HR" altLang="en-US" dirty="0" smtClean="0"/>
            </a:br>
            <a:endParaRPr lang="en-GB" altLang="en-US" sz="4000" dirty="0" smtClean="0"/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1691680" y="1124744"/>
            <a:ext cx="6400800" cy="479425"/>
          </a:xfrm>
        </p:spPr>
        <p:txBody>
          <a:bodyPr/>
          <a:lstStyle/>
          <a:p>
            <a:r>
              <a:rPr lang="en-US" altLang="en-US" sz="6000" b="1" dirty="0" smtClean="0">
                <a:latin typeface="Times New Roman" pitchFamily="18" charset="0"/>
                <a:cs typeface="Times New Roman" pitchFamily="18" charset="0"/>
              </a:rPr>
              <a:t>THANK YOU </a:t>
            </a:r>
          </a:p>
          <a:p>
            <a:r>
              <a:rPr lang="en-US" altLang="en-US" sz="6000" b="1" dirty="0" smtClean="0">
                <a:latin typeface="Times New Roman" pitchFamily="18" charset="0"/>
                <a:cs typeface="Times New Roman" pitchFamily="18" charset="0"/>
              </a:rPr>
              <a:t>FOR </a:t>
            </a:r>
          </a:p>
          <a:p>
            <a:r>
              <a:rPr lang="en-US" altLang="en-US" sz="6000" b="1" dirty="0" smtClean="0">
                <a:latin typeface="Times New Roman" pitchFamily="18" charset="0"/>
                <a:cs typeface="Times New Roman" pitchFamily="18" charset="0"/>
              </a:rPr>
              <a:t>ATTENTION!</a:t>
            </a:r>
            <a:endParaRPr lang="en-GB" altLang="en-US" sz="6000" b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Slika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80312" y="169241"/>
            <a:ext cx="1176884" cy="1080121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397">
      <a:dk1>
        <a:sysClr val="windowText" lastClr="000000"/>
      </a:dk1>
      <a:lt1>
        <a:srgbClr val="FFFFFF"/>
      </a:lt1>
      <a:dk2>
        <a:srgbClr val="000000"/>
      </a:dk2>
      <a:lt2>
        <a:srgbClr val="FFFFFF"/>
      </a:lt2>
      <a:accent1>
        <a:srgbClr val="FF0000"/>
      </a:accent1>
      <a:accent2>
        <a:srgbClr val="0070C0"/>
      </a:accent2>
      <a:accent3>
        <a:srgbClr val="C3DBFC"/>
      </a:accent3>
      <a:accent4>
        <a:srgbClr val="0A2793"/>
      </a:accent4>
      <a:accent5>
        <a:srgbClr val="C0E8FD"/>
      </a:accent5>
      <a:accent6>
        <a:srgbClr val="6097E1"/>
      </a:accent6>
      <a:hlink>
        <a:srgbClr val="0B6DEF"/>
      </a:hlink>
      <a:folHlink>
        <a:srgbClr val="237DF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6521</TotalTime>
  <Words>591</Words>
  <Application>Microsoft Office PowerPoint</Application>
  <PresentationFormat>Экран (4:3)</PresentationFormat>
  <Paragraphs>114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Office Theme</vt:lpstr>
      <vt:lpstr> МАОУ «СОШ» №14  им. А.Ф. Лебедева г.Томска </vt:lpstr>
      <vt:lpstr>  The Royal Family </vt:lpstr>
      <vt:lpstr>The Royal Family</vt:lpstr>
      <vt:lpstr>The Royal Family</vt:lpstr>
      <vt:lpstr>The Royal Family</vt:lpstr>
      <vt:lpstr>The Royal Family</vt:lpstr>
      <vt:lpstr>Monarchy</vt:lpstr>
      <vt:lpstr>The British Monarchy</vt:lpstr>
      <vt:lpstr>The Queen’s role</vt:lpstr>
      <vt:lpstr>How does one become a monarch? </vt:lpstr>
      <vt:lpstr>Succession to the British throne</vt:lpstr>
      <vt:lpstr>The Royal Family Tree</vt:lpstr>
      <vt:lpstr>Queen Elizabeth II  (April 21, 1926)</vt:lpstr>
      <vt:lpstr>Queen Elizabeth II  (April 21, 1926)</vt:lpstr>
      <vt:lpstr>Queen Elizabeth II  (April 21, 1926)</vt:lpstr>
      <vt:lpstr>Prince Charles, Prince of Wales (November 14, 1948)</vt:lpstr>
      <vt:lpstr>Prince Charles, Prince of Wales</vt:lpstr>
      <vt:lpstr>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jontypearce</dc:creator>
  <cp:lastModifiedBy>user</cp:lastModifiedBy>
  <cp:revision>99</cp:revision>
  <dcterms:created xsi:type="dcterms:W3CDTF">2011-07-11T11:56:50Z</dcterms:created>
  <dcterms:modified xsi:type="dcterms:W3CDTF">2018-10-18T08:31:40Z</dcterms:modified>
</cp:coreProperties>
</file>