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976" r:id="rId1"/>
  </p:sldMasterIdLst>
  <p:notesMasterIdLst>
    <p:notesMasterId r:id="rId22"/>
  </p:notesMasterIdLst>
  <p:sldIdLst>
    <p:sldId id="313" r:id="rId2"/>
    <p:sldId id="340" r:id="rId3"/>
    <p:sldId id="457" r:id="rId4"/>
    <p:sldId id="314" r:id="rId5"/>
    <p:sldId id="341" r:id="rId6"/>
    <p:sldId id="458" r:id="rId7"/>
    <p:sldId id="400" r:id="rId8"/>
    <p:sldId id="439" r:id="rId9"/>
    <p:sldId id="453" r:id="rId10"/>
    <p:sldId id="449" r:id="rId11"/>
    <p:sldId id="460" r:id="rId12"/>
    <p:sldId id="448" r:id="rId13"/>
    <p:sldId id="454" r:id="rId14"/>
    <p:sldId id="455" r:id="rId15"/>
    <p:sldId id="451" r:id="rId16"/>
    <p:sldId id="442" r:id="rId17"/>
    <p:sldId id="431" r:id="rId18"/>
    <p:sldId id="459" r:id="rId19"/>
    <p:sldId id="446" r:id="rId20"/>
    <p:sldId id="450" r:id="rId21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20000"/>
      </a:spcBef>
      <a:spcAft>
        <a:spcPct val="0"/>
      </a:spcAft>
      <a:defRPr sz="4000" i="1" kern="1200">
        <a:solidFill>
          <a:srgbClr val="FF0000"/>
        </a:solidFill>
        <a:latin typeface="Bodoni MT Condensed" pitchFamily="18" charset="0"/>
        <a:ea typeface="+mn-ea"/>
        <a:cs typeface="+mn-cs"/>
      </a:defRPr>
    </a:lvl1pPr>
    <a:lvl2pPr marL="457200" algn="l" rtl="0" fontAlgn="base">
      <a:spcBef>
        <a:spcPct val="20000"/>
      </a:spcBef>
      <a:spcAft>
        <a:spcPct val="0"/>
      </a:spcAft>
      <a:defRPr sz="4000" i="1" kern="1200">
        <a:solidFill>
          <a:srgbClr val="FF0000"/>
        </a:solidFill>
        <a:latin typeface="Bodoni MT Condensed" pitchFamily="18" charset="0"/>
        <a:ea typeface="+mn-ea"/>
        <a:cs typeface="+mn-cs"/>
      </a:defRPr>
    </a:lvl2pPr>
    <a:lvl3pPr marL="914400" algn="l" rtl="0" fontAlgn="base">
      <a:spcBef>
        <a:spcPct val="20000"/>
      </a:spcBef>
      <a:spcAft>
        <a:spcPct val="0"/>
      </a:spcAft>
      <a:defRPr sz="4000" i="1" kern="1200">
        <a:solidFill>
          <a:srgbClr val="FF0000"/>
        </a:solidFill>
        <a:latin typeface="Bodoni MT Condensed" pitchFamily="18" charset="0"/>
        <a:ea typeface="+mn-ea"/>
        <a:cs typeface="+mn-cs"/>
      </a:defRPr>
    </a:lvl3pPr>
    <a:lvl4pPr marL="1371600" algn="l" rtl="0" fontAlgn="base">
      <a:spcBef>
        <a:spcPct val="20000"/>
      </a:spcBef>
      <a:spcAft>
        <a:spcPct val="0"/>
      </a:spcAft>
      <a:defRPr sz="4000" i="1" kern="1200">
        <a:solidFill>
          <a:srgbClr val="FF0000"/>
        </a:solidFill>
        <a:latin typeface="Bodoni MT Condensed" pitchFamily="18" charset="0"/>
        <a:ea typeface="+mn-ea"/>
        <a:cs typeface="+mn-cs"/>
      </a:defRPr>
    </a:lvl4pPr>
    <a:lvl5pPr marL="1828800" algn="l" rtl="0" fontAlgn="base">
      <a:spcBef>
        <a:spcPct val="20000"/>
      </a:spcBef>
      <a:spcAft>
        <a:spcPct val="0"/>
      </a:spcAft>
      <a:defRPr sz="4000" i="1" kern="1200">
        <a:solidFill>
          <a:srgbClr val="FF0000"/>
        </a:solidFill>
        <a:latin typeface="Bodoni MT Condensed" pitchFamily="18" charset="0"/>
        <a:ea typeface="+mn-ea"/>
        <a:cs typeface="+mn-cs"/>
      </a:defRPr>
    </a:lvl5pPr>
    <a:lvl6pPr marL="2286000" algn="l" defTabSz="914400" rtl="0" eaLnBrk="1" latinLnBrk="0" hangingPunct="1">
      <a:defRPr sz="4000" i="1" kern="1200">
        <a:solidFill>
          <a:srgbClr val="FF0000"/>
        </a:solidFill>
        <a:latin typeface="Bodoni MT Condensed" pitchFamily="18" charset="0"/>
        <a:ea typeface="+mn-ea"/>
        <a:cs typeface="+mn-cs"/>
      </a:defRPr>
    </a:lvl6pPr>
    <a:lvl7pPr marL="2743200" algn="l" defTabSz="914400" rtl="0" eaLnBrk="1" latinLnBrk="0" hangingPunct="1">
      <a:defRPr sz="4000" i="1" kern="1200">
        <a:solidFill>
          <a:srgbClr val="FF0000"/>
        </a:solidFill>
        <a:latin typeface="Bodoni MT Condensed" pitchFamily="18" charset="0"/>
        <a:ea typeface="+mn-ea"/>
        <a:cs typeface="+mn-cs"/>
      </a:defRPr>
    </a:lvl7pPr>
    <a:lvl8pPr marL="3200400" algn="l" defTabSz="914400" rtl="0" eaLnBrk="1" latinLnBrk="0" hangingPunct="1">
      <a:defRPr sz="4000" i="1" kern="1200">
        <a:solidFill>
          <a:srgbClr val="FF0000"/>
        </a:solidFill>
        <a:latin typeface="Bodoni MT Condensed" pitchFamily="18" charset="0"/>
        <a:ea typeface="+mn-ea"/>
        <a:cs typeface="+mn-cs"/>
      </a:defRPr>
    </a:lvl8pPr>
    <a:lvl9pPr marL="3657600" algn="l" defTabSz="914400" rtl="0" eaLnBrk="1" latinLnBrk="0" hangingPunct="1">
      <a:defRPr sz="4000" i="1" kern="1200">
        <a:solidFill>
          <a:srgbClr val="FF0000"/>
        </a:solidFill>
        <a:latin typeface="Bodoni MT Condensed" pitchFamily="18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90000"/>
    <a:srgbClr val="FF5050"/>
    <a:srgbClr val="00CCFF"/>
    <a:srgbClr val="990099"/>
    <a:srgbClr val="006600"/>
    <a:srgbClr val="6600CC"/>
    <a:srgbClr val="3399FF"/>
    <a:srgbClr val="FF0000"/>
  </p:clrMru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vertBarState="maximized">
    <p:restoredLeft sz="15620"/>
    <p:restoredTop sz="96494" autoAdjust="0"/>
  </p:normalViewPr>
  <p:slideViewPr>
    <p:cSldViewPr>
      <p:cViewPr varScale="1">
        <p:scale>
          <a:sx n="97" d="100"/>
          <a:sy n="97" d="100"/>
        </p:scale>
        <p:origin x="-114" y="-25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57" d="100"/>
        <a:sy n="57" d="100"/>
      </p:scale>
      <p:origin x="0" y="39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94B758E3-4548-40CD-A1EE-6506C1FEB886}" type="datetimeFigureOut">
              <a:rPr lang="ru-RU"/>
              <a:pPr>
                <a:defRPr/>
              </a:pPr>
              <a:t>17.01.2019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ru-RU" noProof="0" smtClean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noProof="0" smtClean="0"/>
              <a:t>Образец текста</a:t>
            </a:r>
          </a:p>
          <a:p>
            <a:pPr lvl="1"/>
            <a:r>
              <a:rPr lang="ru-RU" noProof="0" smtClean="0"/>
              <a:t>Второй уровень</a:t>
            </a:r>
          </a:p>
          <a:p>
            <a:pPr lvl="2"/>
            <a:r>
              <a:rPr lang="ru-RU" noProof="0" smtClean="0"/>
              <a:t>Третий уровень</a:t>
            </a:r>
          </a:p>
          <a:p>
            <a:pPr lvl="3"/>
            <a:r>
              <a:rPr lang="ru-RU" noProof="0" smtClean="0"/>
              <a:t>Четвертый уровень</a:t>
            </a:r>
          </a:p>
          <a:p>
            <a:pPr lvl="4"/>
            <a:r>
              <a:rPr lang="ru-RU" noProof="0" smtClean="0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>
              <a:defRPr/>
            </a:pPr>
            <a:fld id="{30878B6D-F71E-4B91-A8D2-4DFD4BCFF39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 bwMode="white">
          <a:xfrm>
            <a:off x="0" y="5971032"/>
            <a:ext cx="9144000" cy="886968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Прямоугольник 9"/>
          <p:cNvSpPr/>
          <p:nvPr/>
        </p:nvSpPr>
        <p:spPr>
          <a:xfrm>
            <a:off x="-9144" y="6053328"/>
            <a:ext cx="2249424" cy="7132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Прямоугольник 10"/>
          <p:cNvSpPr/>
          <p:nvPr/>
        </p:nvSpPr>
        <p:spPr>
          <a:xfrm>
            <a:off x="2359152" y="6044184"/>
            <a:ext cx="6784848" cy="713232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2362200" y="4038600"/>
            <a:ext cx="6477000" cy="1828800"/>
          </a:xfrm>
        </p:spPr>
        <p:txBody>
          <a:bodyPr anchor="b"/>
          <a:lstStyle>
            <a:lvl1pPr>
              <a:defRPr cap="all" baseline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2362200" y="6050037"/>
            <a:ext cx="6705600" cy="685800"/>
          </a:xfrm>
        </p:spPr>
        <p:txBody>
          <a:bodyPr anchor="ctr">
            <a:normAutofit/>
          </a:bodyPr>
          <a:lstStyle>
            <a:lvl1pPr marL="0" indent="0" algn="l">
              <a:buNone/>
              <a:defRPr sz="2600">
                <a:solidFill>
                  <a:srgbClr val="FFFFFF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28" name="Дата 27"/>
          <p:cNvSpPr>
            <a:spLocks noGrp="1"/>
          </p:cNvSpPr>
          <p:nvPr>
            <p:ph type="dt" sz="half" idx="10"/>
          </p:nvPr>
        </p:nvSpPr>
        <p:spPr>
          <a:xfrm>
            <a:off x="76200" y="6068699"/>
            <a:ext cx="2057400" cy="685800"/>
          </a:xfrm>
        </p:spPr>
        <p:txBody>
          <a:bodyPr>
            <a:noAutofit/>
          </a:bodyPr>
          <a:lstStyle>
            <a:lvl1pPr algn="ctr">
              <a:defRPr sz="2000">
                <a:solidFill>
                  <a:srgbClr val="FFFFFF"/>
                </a:solidFill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1"/>
          </p:nvPr>
        </p:nvSpPr>
        <p:spPr>
          <a:xfrm>
            <a:off x="2085393" y="236538"/>
            <a:ext cx="5867400" cy="365125"/>
          </a:xfrm>
        </p:spPr>
        <p:txBody>
          <a:bodyPr/>
          <a:lstStyle>
            <a:lvl1pPr algn="r">
              <a:defRPr>
                <a:solidFill>
                  <a:schemeClr val="tx2"/>
                </a:solidFill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>
          <a:xfrm>
            <a:off x="8001000" y="228600"/>
            <a:ext cx="838200" cy="3810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>
              <a:defRPr/>
            </a:pPr>
            <a:fld id="{DFEA65CB-AE04-46A4-AE79-D49152FF646D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>
    <p:pull dir="ld"/>
  </p:transition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12648" y="228600"/>
            <a:ext cx="8153400" cy="990600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pPr>
              <a:defRPr/>
            </a:pPr>
            <a:fld id="{9996E0E2-B63F-457D-B686-3FE87B222D3F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  <p:sp>
        <p:nvSpPr>
          <p:cNvPr id="8" name="Содержимое 7"/>
          <p:cNvSpPr>
            <a:spLocks noGrp="1"/>
          </p:cNvSpPr>
          <p:nvPr>
            <p:ph sz="quarter" idx="1"/>
          </p:nvPr>
        </p:nvSpPr>
        <p:spPr>
          <a:xfrm>
            <a:off x="612648" y="1600200"/>
            <a:ext cx="8153400" cy="44958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masterClrMapping/>
  </p:clrMapOvr>
  <p:transition>
    <p:pull dir="ld"/>
  </p:transition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371600" y="2743200"/>
            <a:ext cx="7123113" cy="1673225"/>
          </a:xfrm>
        </p:spPr>
        <p:txBody>
          <a:bodyPr anchor="t"/>
          <a:lstStyle>
            <a:lvl1pPr marL="0" indent="0">
              <a:buNone/>
              <a:defRPr sz="280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7" name="Прямоугольник 6"/>
          <p:cNvSpPr/>
          <p:nvPr/>
        </p:nvSpPr>
        <p:spPr bwMode="white">
          <a:xfrm>
            <a:off x="0" y="1524000"/>
            <a:ext cx="9144000" cy="1143000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Прямоугольник 7"/>
          <p:cNvSpPr/>
          <p:nvPr/>
        </p:nvSpPr>
        <p:spPr>
          <a:xfrm>
            <a:off x="0" y="1600200"/>
            <a:ext cx="1295400" cy="99060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Прямоугольник 8"/>
          <p:cNvSpPr/>
          <p:nvPr/>
        </p:nvSpPr>
        <p:spPr>
          <a:xfrm>
            <a:off x="1371600" y="1600200"/>
            <a:ext cx="7772400" cy="99060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371600" y="1600200"/>
            <a:ext cx="7620000" cy="990600"/>
          </a:xfrm>
        </p:spPr>
        <p:txBody>
          <a:bodyPr/>
          <a:lstStyle>
            <a:lvl1pPr algn="l">
              <a:buNone/>
              <a:defRPr sz="4400" b="0" cap="none">
                <a:solidFill>
                  <a:srgbClr val="FFFFFF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2" name="Дата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13" name="Номер слайда 12"/>
          <p:cNvSpPr>
            <a:spLocks noGrp="1"/>
          </p:cNvSpPr>
          <p:nvPr>
            <p:ph type="sldNum" sz="quarter" idx="11"/>
          </p:nvPr>
        </p:nvSpPr>
        <p:spPr>
          <a:xfrm>
            <a:off x="0" y="1752600"/>
            <a:ext cx="1295400" cy="701676"/>
          </a:xfrm>
        </p:spPr>
        <p:txBody>
          <a:bodyPr>
            <a:noAutofit/>
          </a:bodyPr>
          <a:lstStyle>
            <a:lvl1pPr>
              <a:defRPr sz="2400">
                <a:solidFill>
                  <a:srgbClr val="FFFFFF"/>
                </a:solidFill>
              </a:defRPr>
            </a:lvl1pPr>
          </a:lstStyle>
          <a:p>
            <a:pPr>
              <a:defRPr/>
            </a:pPr>
            <a:fld id="{E8A63E4C-9C2C-430E-86BC-E4B6215AA526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  <p:sp>
        <p:nvSpPr>
          <p:cNvPr id="14" name="Нижний колонтитул 13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>
    <p:pull dir="ld"/>
  </p:transition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Содержимое 8"/>
          <p:cNvSpPr>
            <a:spLocks noGrp="1"/>
          </p:cNvSpPr>
          <p:nvPr>
            <p:ph sz="quarter" idx="1"/>
          </p:nvPr>
        </p:nvSpPr>
        <p:spPr>
          <a:xfrm>
            <a:off x="609600" y="1589567"/>
            <a:ext cx="3886200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1" name="Содержимое 10"/>
          <p:cNvSpPr>
            <a:spLocks noGrp="1"/>
          </p:cNvSpPr>
          <p:nvPr>
            <p:ph sz="quarter" idx="2"/>
          </p:nvPr>
        </p:nvSpPr>
        <p:spPr>
          <a:xfrm>
            <a:off x="4844901" y="1589567"/>
            <a:ext cx="3886200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8" name="Дата 7"/>
          <p:cNvSpPr>
            <a:spLocks noGrp="1"/>
          </p:cNvSpPr>
          <p:nvPr>
            <p:ph type="dt" sz="half" idx="15"/>
          </p:nvPr>
        </p:nvSpPr>
        <p:spPr/>
        <p:txBody>
          <a:bodyPr rtlCol="0"/>
          <a:lstStyle/>
          <a:p>
            <a:pPr>
              <a:defRPr/>
            </a:pPr>
            <a:endParaRPr lang="ru-RU"/>
          </a:p>
        </p:txBody>
      </p:sp>
      <p:sp>
        <p:nvSpPr>
          <p:cNvPr id="10" name="Номер слайда 9"/>
          <p:cNvSpPr>
            <a:spLocks noGrp="1"/>
          </p:cNvSpPr>
          <p:nvPr>
            <p:ph type="sldNum" sz="quarter" idx="16"/>
          </p:nvPr>
        </p:nvSpPr>
        <p:spPr/>
        <p:txBody>
          <a:bodyPr rtlCol="0"/>
          <a:lstStyle/>
          <a:p>
            <a:pPr>
              <a:defRPr/>
            </a:pPr>
            <a:fld id="{1D3FCBD8-914C-42B1-A5BD-2E47DD83ADE1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  <p:sp>
        <p:nvSpPr>
          <p:cNvPr id="12" name="Нижний колонтитул 11"/>
          <p:cNvSpPr>
            <a:spLocks noGrp="1"/>
          </p:cNvSpPr>
          <p:nvPr>
            <p:ph type="ftr" sz="quarter" idx="17"/>
          </p:nvPr>
        </p:nvSpPr>
        <p:spPr/>
        <p:txBody>
          <a:bodyPr rtlCol="0"/>
          <a:lstStyle/>
          <a:p>
            <a:pPr>
              <a:defRPr/>
            </a:pPr>
            <a:endParaRPr lang="ru-RU"/>
          </a:p>
        </p:txBody>
      </p:sp>
    </p:spTree>
  </p:cSld>
  <p:clrMapOvr>
    <a:masterClrMapping/>
  </p:clrMapOvr>
  <p:transition>
    <p:pull dir="ld"/>
  </p:transition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3400" y="273050"/>
            <a:ext cx="8153400" cy="8699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1" name="Содержимое 10"/>
          <p:cNvSpPr>
            <a:spLocks noGrp="1"/>
          </p:cNvSpPr>
          <p:nvPr>
            <p:ph sz="quarter" idx="2"/>
          </p:nvPr>
        </p:nvSpPr>
        <p:spPr>
          <a:xfrm>
            <a:off x="609600" y="2438400"/>
            <a:ext cx="3886200" cy="35814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3" name="Содержимое 12"/>
          <p:cNvSpPr>
            <a:spLocks noGrp="1"/>
          </p:cNvSpPr>
          <p:nvPr>
            <p:ph sz="quarter" idx="4"/>
          </p:nvPr>
        </p:nvSpPr>
        <p:spPr>
          <a:xfrm>
            <a:off x="4800600" y="2438400"/>
            <a:ext cx="3886200" cy="35814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15"/>
          </p:nvPr>
        </p:nvSpPr>
        <p:spPr/>
        <p:txBody>
          <a:bodyPr rtlCol="0"/>
          <a:lstStyle/>
          <a:p>
            <a:pPr>
              <a:defRPr/>
            </a:pPr>
            <a:endParaRPr lang="ru-RU"/>
          </a:p>
        </p:txBody>
      </p:sp>
      <p:sp>
        <p:nvSpPr>
          <p:cNvPr id="12" name="Номер слайда 11"/>
          <p:cNvSpPr>
            <a:spLocks noGrp="1"/>
          </p:cNvSpPr>
          <p:nvPr>
            <p:ph type="sldNum" sz="quarter" idx="16"/>
          </p:nvPr>
        </p:nvSpPr>
        <p:spPr/>
        <p:txBody>
          <a:bodyPr rtlCol="0"/>
          <a:lstStyle/>
          <a:p>
            <a:pPr>
              <a:defRPr/>
            </a:pPr>
            <a:fld id="{3471EA5A-7A66-4219-8895-9D59312D8C65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  <p:sp>
        <p:nvSpPr>
          <p:cNvPr id="14" name="Нижний колонтитул 13"/>
          <p:cNvSpPr>
            <a:spLocks noGrp="1"/>
          </p:cNvSpPr>
          <p:nvPr>
            <p:ph type="ftr" sz="quarter" idx="17"/>
          </p:nvPr>
        </p:nvSpPr>
        <p:spPr/>
        <p:txBody>
          <a:bodyPr rtlCol="0"/>
          <a:lstStyle/>
          <a:p>
            <a:pPr>
              <a:defRPr/>
            </a:pPr>
            <a:endParaRPr lang="ru-RU"/>
          </a:p>
        </p:txBody>
      </p:sp>
      <p:sp>
        <p:nvSpPr>
          <p:cNvPr id="16" name="Текст 15"/>
          <p:cNvSpPr>
            <a:spLocks noGrp="1"/>
          </p:cNvSpPr>
          <p:nvPr>
            <p:ph type="body" sz="quarter" idx="1"/>
          </p:nvPr>
        </p:nvSpPr>
        <p:spPr>
          <a:xfrm>
            <a:off x="609600" y="1752600"/>
            <a:ext cx="3886200" cy="640080"/>
          </a:xfrm>
          <a:solidFill>
            <a:schemeClr val="accent2"/>
          </a:solidFill>
        </p:spPr>
        <p:txBody>
          <a:bodyPr rtlCol="0" anchor="ctr"/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5" name="Текст 14"/>
          <p:cNvSpPr>
            <a:spLocks noGrp="1"/>
          </p:cNvSpPr>
          <p:nvPr>
            <p:ph type="body" sz="quarter" idx="3"/>
          </p:nvPr>
        </p:nvSpPr>
        <p:spPr>
          <a:xfrm>
            <a:off x="4800600" y="1752600"/>
            <a:ext cx="3886200" cy="640080"/>
          </a:xfrm>
          <a:solidFill>
            <a:schemeClr val="accent4"/>
          </a:solidFill>
        </p:spPr>
        <p:txBody>
          <a:bodyPr rtlCol="0" anchor="ctr"/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</p:spTree>
  </p:cSld>
  <p:clrMapOvr>
    <a:masterClrMapping/>
  </p:clrMapOvr>
  <p:transition>
    <p:pull dir="ld"/>
  </p:transition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pPr>
              <a:defRPr/>
            </a:pPr>
            <a:fld id="{909EFC20-C806-4105-9237-20DD7961AE78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>
    <p:pull dir="ld"/>
  </p:transition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>
          <a:xfrm>
            <a:off x="0" y="6248400"/>
            <a:ext cx="533400" cy="3810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>
              <a:defRPr/>
            </a:pPr>
            <a:fld id="{5BE0D902-3363-4F2D-B736-0D60834C5A04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>
    <p:pull dir="ld"/>
  </p:transition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273050"/>
            <a:ext cx="8077200" cy="869950"/>
          </a:xfrm>
        </p:spPr>
        <p:txBody>
          <a:bodyPr anchor="ctr"/>
          <a:lstStyle>
            <a:lvl1pPr algn="l">
              <a:buNone/>
              <a:defRPr sz="4400" b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pPr>
              <a:defRPr/>
            </a:pPr>
            <a:fld id="{519F9C22-DBEB-424F-AD02-6442B24CBDCC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09600" y="1752600"/>
            <a:ext cx="1600200" cy="4343400"/>
          </a:xfrm>
          <a:ln w="50800" cap="sq" cmpd="dbl" algn="ctr">
            <a:solidFill>
              <a:schemeClr val="accent2"/>
            </a:solidFill>
            <a:prstDash val="solid"/>
            <a:miter lim="800000"/>
          </a:ln>
          <a:effectLst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lIns="137160" tIns="182880" rIns="137160" bIns="91440"/>
          <a:lstStyle>
            <a:lvl1pPr marL="0" indent="0">
              <a:spcAft>
                <a:spcPts val="1000"/>
              </a:spcAft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9" name="Содержимое 8"/>
          <p:cNvSpPr>
            <a:spLocks noGrp="1"/>
          </p:cNvSpPr>
          <p:nvPr>
            <p:ph sz="quarter" idx="1"/>
          </p:nvPr>
        </p:nvSpPr>
        <p:spPr>
          <a:xfrm>
            <a:off x="2362200" y="1752600"/>
            <a:ext cx="6400800" cy="44196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masterClrMapping/>
  </p:clrMapOvr>
  <p:transition>
    <p:pull dir="ld"/>
  </p:transition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600200" y="5486400"/>
            <a:ext cx="7315200" cy="685800"/>
          </a:xfrm>
        </p:spPr>
        <p:txBody>
          <a:bodyPr/>
          <a:lstStyle>
            <a:lvl1pPr marL="0" indent="0">
              <a:buFontTx/>
              <a:buNone/>
              <a:defRPr sz="170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8" name="Прямоугольник 7"/>
          <p:cNvSpPr/>
          <p:nvPr/>
        </p:nvSpPr>
        <p:spPr bwMode="white">
          <a:xfrm>
            <a:off x="-9144" y="4572000"/>
            <a:ext cx="9144000" cy="886968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Прямоугольник 8"/>
          <p:cNvSpPr/>
          <p:nvPr/>
        </p:nvSpPr>
        <p:spPr>
          <a:xfrm>
            <a:off x="-9144" y="4663440"/>
            <a:ext cx="1463040" cy="7132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Прямоугольник 9"/>
          <p:cNvSpPr/>
          <p:nvPr/>
        </p:nvSpPr>
        <p:spPr>
          <a:xfrm>
            <a:off x="1545336" y="4654296"/>
            <a:ext cx="7598664" cy="713232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600200" y="4648200"/>
            <a:ext cx="7315200" cy="685800"/>
          </a:xfrm>
        </p:spPr>
        <p:txBody>
          <a:bodyPr anchor="ctr"/>
          <a:lstStyle>
            <a:lvl1pPr algn="l">
              <a:buNone/>
              <a:defRPr sz="2800" b="0">
                <a:solidFill>
                  <a:srgbClr val="FFFFFF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1" name="Прямоугольник 10"/>
          <p:cNvSpPr/>
          <p:nvPr/>
        </p:nvSpPr>
        <p:spPr bwMode="white">
          <a:xfrm>
            <a:off x="1447800" y="0"/>
            <a:ext cx="100584" cy="6867144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Дата 11"/>
          <p:cNvSpPr>
            <a:spLocks noGrp="1"/>
          </p:cNvSpPr>
          <p:nvPr>
            <p:ph type="dt" sz="half" idx="10"/>
          </p:nvPr>
        </p:nvSpPr>
        <p:spPr>
          <a:xfrm>
            <a:off x="6248400" y="6248400"/>
            <a:ext cx="2667000" cy="365125"/>
          </a:xfrm>
        </p:spPr>
        <p:txBody>
          <a:bodyPr rtlCol="0"/>
          <a:lstStyle/>
          <a:p>
            <a:pPr>
              <a:defRPr/>
            </a:pPr>
            <a:endParaRPr lang="ru-RU"/>
          </a:p>
        </p:txBody>
      </p:sp>
      <p:sp>
        <p:nvSpPr>
          <p:cNvPr id="13" name="Номер слайда 12"/>
          <p:cNvSpPr>
            <a:spLocks noGrp="1"/>
          </p:cNvSpPr>
          <p:nvPr>
            <p:ph type="sldNum" sz="quarter" idx="11"/>
          </p:nvPr>
        </p:nvSpPr>
        <p:spPr>
          <a:xfrm>
            <a:off x="0" y="4667249"/>
            <a:ext cx="1447800" cy="663578"/>
          </a:xfrm>
        </p:spPr>
        <p:txBody>
          <a:bodyPr rtlCol="0"/>
          <a:lstStyle>
            <a:lvl1pPr>
              <a:defRPr sz="2800"/>
            </a:lvl1pPr>
          </a:lstStyle>
          <a:p>
            <a:pPr>
              <a:defRPr/>
            </a:pPr>
            <a:fld id="{AC548756-6344-4DF5-A200-67D9DA85BF6D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  <p:sp>
        <p:nvSpPr>
          <p:cNvPr id="14" name="Нижний колонтитул 13"/>
          <p:cNvSpPr>
            <a:spLocks noGrp="1"/>
          </p:cNvSpPr>
          <p:nvPr>
            <p:ph type="ftr" sz="quarter" idx="12"/>
          </p:nvPr>
        </p:nvSpPr>
        <p:spPr>
          <a:xfrm>
            <a:off x="1600200" y="6248206"/>
            <a:ext cx="4572000" cy="365125"/>
          </a:xfrm>
        </p:spPr>
        <p:txBody>
          <a:bodyPr rtlCol="0"/>
          <a:lstStyle/>
          <a:p>
            <a:pPr>
              <a:defRPr/>
            </a:pP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560576" y="0"/>
            <a:ext cx="7583424" cy="4568952"/>
          </a:xfrm>
          <a:solidFill>
            <a:schemeClr val="accent1">
              <a:tint val="40000"/>
            </a:schemeClr>
          </a:solidFill>
          <a:ln>
            <a:noFill/>
          </a:ln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>
    <p:pull dir="ld"/>
  </p:transition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F9A05B3B-6267-4CED-A4A2-13BCFACB4990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>
    <p:pull dir="ld"/>
  </p:transition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553200" y="609600"/>
            <a:ext cx="2057400" cy="5516563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609600"/>
            <a:ext cx="5562600" cy="5516564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6553200" y="6248402"/>
            <a:ext cx="2209800" cy="365125"/>
          </a:xfrm>
        </p:spPr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457201" y="6248207"/>
            <a:ext cx="5573483" cy="365125"/>
          </a:xfrm>
        </p:spPr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Прямоугольник 6"/>
          <p:cNvSpPr/>
          <p:nvPr/>
        </p:nvSpPr>
        <p:spPr bwMode="white">
          <a:xfrm>
            <a:off x="6096318" y="0"/>
            <a:ext cx="320040" cy="6858000"/>
          </a:xfrm>
          <a:prstGeom prst="rect">
            <a:avLst/>
          </a:prstGeom>
          <a:solidFill>
            <a:srgbClr val="FFFFFF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Прямоугольник 7"/>
          <p:cNvSpPr/>
          <p:nvPr/>
        </p:nvSpPr>
        <p:spPr>
          <a:xfrm>
            <a:off x="6142038" y="609600"/>
            <a:ext cx="228600" cy="6248400"/>
          </a:xfrm>
          <a:prstGeom prst="rect">
            <a:avLst/>
          </a:prstGeom>
          <a:solidFill>
            <a:schemeClr val="accent1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Прямоугольник 8"/>
          <p:cNvSpPr/>
          <p:nvPr/>
        </p:nvSpPr>
        <p:spPr>
          <a:xfrm>
            <a:off x="6142038" y="0"/>
            <a:ext cx="228600" cy="533400"/>
          </a:xfrm>
          <a:prstGeom prst="rect">
            <a:avLst/>
          </a:prstGeom>
          <a:solidFill>
            <a:schemeClr val="accent2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 rot="5400000">
            <a:off x="5989638" y="144462"/>
            <a:ext cx="533400" cy="244476"/>
          </a:xfrm>
        </p:spPr>
        <p:txBody>
          <a:bodyPr/>
          <a:lstStyle/>
          <a:p>
            <a:pPr>
              <a:defRPr/>
            </a:pPr>
            <a:fld id="{3323326B-4C8D-4663-B39A-1CFAC1C074E9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>
    <p:pull dir="ld"/>
  </p:transition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609600" y="228600"/>
            <a:ext cx="8153400" cy="9906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612648" y="1600200"/>
            <a:ext cx="8153400" cy="452628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>
            <a:off x="6096000" y="6248400"/>
            <a:ext cx="2667000" cy="365125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>
            <a:off x="609600" y="6248206"/>
            <a:ext cx="5421083" cy="365125"/>
          </a:xfrm>
          <a:prstGeom prst="rect">
            <a:avLst/>
          </a:prstGeom>
        </p:spPr>
        <p:txBody>
          <a:bodyPr vert="horz" anchor="ctr"/>
          <a:lstStyle>
            <a:lvl1pPr algn="r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Прямоугольник 6"/>
          <p:cNvSpPr/>
          <p:nvPr/>
        </p:nvSpPr>
        <p:spPr bwMode="white">
          <a:xfrm>
            <a:off x="0" y="1234440"/>
            <a:ext cx="9144000" cy="320040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Прямоугольник 7"/>
          <p:cNvSpPr/>
          <p:nvPr/>
        </p:nvSpPr>
        <p:spPr>
          <a:xfrm>
            <a:off x="0" y="1280160"/>
            <a:ext cx="533400" cy="22860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Прямоугольник 8"/>
          <p:cNvSpPr/>
          <p:nvPr/>
        </p:nvSpPr>
        <p:spPr>
          <a:xfrm>
            <a:off x="590550" y="1280160"/>
            <a:ext cx="8553450" cy="22860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0" y="1272222"/>
            <a:ext cx="533400" cy="244476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pPr>
              <a:defRPr/>
            </a:pPr>
            <a:fld id="{53711CC0-192F-4754-8BDD-0A1C0F0D36EE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977" r:id="rId1"/>
    <p:sldLayoutId id="2147483978" r:id="rId2"/>
    <p:sldLayoutId id="2147483979" r:id="rId3"/>
    <p:sldLayoutId id="2147483980" r:id="rId4"/>
    <p:sldLayoutId id="2147483981" r:id="rId5"/>
    <p:sldLayoutId id="2147483982" r:id="rId6"/>
    <p:sldLayoutId id="2147483983" r:id="rId7"/>
    <p:sldLayoutId id="2147483984" r:id="rId8"/>
    <p:sldLayoutId id="2147483985" r:id="rId9"/>
    <p:sldLayoutId id="2147483986" r:id="rId10"/>
    <p:sldLayoutId id="2147483987" r:id="rId11"/>
  </p:sldLayoutIdLst>
  <p:transition>
    <p:pull dir="ld"/>
  </p:transition>
  <p:timing>
    <p:tnLst>
      <p:par>
        <p:cTn id="1" dur="indefinite" restart="never" nodeType="tmRoot"/>
      </p:par>
    </p:tnLst>
  </p:timing>
  <p:hf sldNum="0" hdr="0" ftr="0"/>
  <p:txStyles>
    <p:titleStyle>
      <a:lvl1pPr algn="l" rtl="0" eaLnBrk="1" latinLnBrk="0" hangingPunct="1">
        <a:spcBef>
          <a:spcPct val="0"/>
        </a:spcBef>
        <a:buNone/>
        <a:defRPr kumimoji="0" sz="44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20040" indent="-320040" algn="l" rtl="0" eaLnBrk="1" latinLnBrk="0" hangingPunct="1">
        <a:spcBef>
          <a:spcPts val="700"/>
        </a:spcBef>
        <a:buClr>
          <a:schemeClr val="accent2"/>
        </a:buClr>
        <a:buSzPct val="60000"/>
        <a:buFont typeface="Wingdings"/>
        <a:buChar char=""/>
        <a:defRPr kumimoji="0" sz="29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ts val="550"/>
        </a:spcBef>
        <a:buClr>
          <a:schemeClr val="accent1"/>
        </a:buClr>
        <a:buSzPct val="70000"/>
        <a:buFont typeface="Wingdings 2"/>
        <a:buChar char="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28600" algn="l" rtl="0" eaLnBrk="1" latinLnBrk="0" hangingPunct="1">
        <a:spcBef>
          <a:spcPts val="500"/>
        </a:spcBef>
        <a:buClr>
          <a:schemeClr val="accent2"/>
        </a:buClr>
        <a:buSzPct val="75000"/>
        <a:buFont typeface="Wingdings"/>
        <a:buChar char="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-228600" algn="l" rtl="0" eaLnBrk="1" latinLnBrk="0" hangingPunct="1">
        <a:spcBef>
          <a:spcPts val="400"/>
        </a:spcBef>
        <a:buClr>
          <a:schemeClr val="accent3"/>
        </a:buClr>
        <a:buSzPct val="75000"/>
        <a:buFont typeface="Wingdings"/>
        <a:buChar char="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indent="-228600" algn="l" rtl="0" eaLnBrk="1" latinLnBrk="0" hangingPunct="1">
        <a:spcBef>
          <a:spcPts val="400"/>
        </a:spcBef>
        <a:buClr>
          <a:schemeClr val="accent4"/>
        </a:buClr>
        <a:buSzPct val="65000"/>
        <a:buFont typeface="Wingdings"/>
        <a:buChar char="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103120" indent="-228600" algn="l" rtl="0" eaLnBrk="1" latinLnBrk="0" hangingPunct="1">
        <a:spcBef>
          <a:spcPct val="20000"/>
        </a:spcBef>
        <a:buClr>
          <a:schemeClr val="accent1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377440" indent="-228600" algn="l" rtl="0" eaLnBrk="1" latinLnBrk="0" hangingPunct="1">
        <a:spcBef>
          <a:spcPct val="20000"/>
        </a:spcBef>
        <a:buClr>
          <a:schemeClr val="accent2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651760" indent="-228600" algn="l" rtl="0" eaLnBrk="1" latinLnBrk="0" hangingPunct="1">
        <a:spcBef>
          <a:spcPct val="20000"/>
        </a:spcBef>
        <a:buClr>
          <a:schemeClr val="accent3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926080" indent="-228600" algn="l" rtl="0" eaLnBrk="1" latinLnBrk="0" hangingPunct="1">
        <a:spcBef>
          <a:spcPct val="20000"/>
        </a:spcBef>
        <a:buClr>
          <a:schemeClr val="accent4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slideLayout" Target="../slideLayouts/slideLayout2.xml"/><Relationship Id="rId1" Type="http://schemas.openxmlformats.org/officeDocument/2006/relationships/video" Target="file:///C:\Users\DNS\Desktop\&#1073;&#1080;&#1086;&#1083;&#1086;&#1075;&#1080;&#1103;-&#1087;&#1088;&#1077;&#1079;&#1077;&#1085;&#1090;&#1072;&#1094;&#1080;&#1080;\9-11\&#1086;&#1090;&#1082;&#1088;&#1099;&#1090;&#1099;&#1081;%20&#1091;&#1088;&#1086;&#1082;\&#1057;&#1090;&#1088;&#1086;&#1077;&#1085;&#1080;&#1077;%20&#1103;&#1076;&#1088;&#1072;.wmv" TargetMode="Externa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slideLayout" Target="../slideLayouts/slideLayout2.xml"/><Relationship Id="rId1" Type="http://schemas.openxmlformats.org/officeDocument/2006/relationships/video" Target="file:///C:\Users\DNS\Desktop\&#1073;&#1080;&#1086;&#1083;&#1086;&#1075;&#1080;&#1103;-&#1087;&#1088;&#1077;&#1079;&#1077;&#1085;&#1090;&#1072;&#1094;&#1080;&#1080;\9-11\&#1086;&#1090;&#1082;&#1088;&#1099;&#1090;&#1099;&#1081;%20&#1091;&#1088;&#1086;&#1082;\&#1060;&#1080;&#1079;&#1082;&#1091;&#1083;&#1100;&#1090;&#1084;&#1080;&#1085;&#1091;&#1090;&#1082;&#1072;%20&#1076;&#1083;&#1103;%20&#1075;&#1083;&#1072;&#1079;%20&#1086;&#1089;&#1077;&#1085;&#1100;.wmv" TargetMode="Externa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Рисунок 3" descr="{41E85719-46C2-4F5D-AA52-D44FF69C0BE6}.jpg"/>
          <p:cNvPicPr>
            <a:picLocks noChangeAspect="1"/>
          </p:cNvPicPr>
          <p:nvPr/>
        </p:nvPicPr>
        <p:blipFill>
          <a:blip r:embed="rId2" cstate="print">
            <a:lum bright="-10000"/>
          </a:blip>
          <a:srcRect/>
          <a:stretch>
            <a:fillRect/>
          </a:stretch>
        </p:blipFill>
        <p:spPr bwMode="auto">
          <a:xfrm>
            <a:off x="3635896" y="3645024"/>
            <a:ext cx="1664159" cy="153783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357290" y="620688"/>
            <a:ext cx="6858000" cy="3135521"/>
          </a:xfrm>
        </p:spPr>
        <p:txBody>
          <a:bodyPr>
            <a:noAutofit/>
          </a:bodyPr>
          <a:lstStyle/>
          <a:p>
            <a:pPr marL="182880" algn="ctr" eaLnBrk="1" fontAlgn="auto" hangingPunct="1">
              <a:spcAft>
                <a:spcPts val="0"/>
              </a:spcAft>
              <a:defRPr/>
            </a:pPr>
            <a:r>
              <a:rPr lang="ru-RU" sz="3600" dirty="0" smtClean="0">
                <a:solidFill>
                  <a:schemeClr val="tx2">
                    <a:lumMod val="90000"/>
                  </a:schemeClr>
                </a:solidFill>
              </a:rPr>
              <a:t/>
            </a:r>
            <a:br>
              <a:rPr lang="ru-RU" sz="3600" dirty="0" smtClean="0">
                <a:solidFill>
                  <a:schemeClr val="tx2">
                    <a:lumMod val="90000"/>
                  </a:schemeClr>
                </a:solidFill>
              </a:rPr>
            </a:br>
            <a:r>
              <a:rPr lang="ru-RU" sz="3600" dirty="0" smtClean="0"/>
              <a:t>Тема урока:</a:t>
            </a:r>
            <a:br>
              <a:rPr lang="ru-RU" sz="3600" dirty="0" smtClean="0"/>
            </a:br>
            <a:r>
              <a:rPr lang="ru-RU" sz="3600" dirty="0" smtClean="0"/>
              <a:t>Химический состав клетки и его постоянство. Строение клетки. Функции органоидов.</a:t>
            </a:r>
            <a:r>
              <a:rPr lang="ru-RU" sz="3600" dirty="0" smtClean="0">
                <a:solidFill>
                  <a:schemeClr val="tx2">
                    <a:lumMod val="90000"/>
                  </a:schemeClr>
                </a:solidFill>
              </a:rPr>
              <a:t/>
            </a:r>
            <a:br>
              <a:rPr lang="ru-RU" sz="3600" dirty="0" smtClean="0">
                <a:solidFill>
                  <a:schemeClr val="tx2">
                    <a:lumMod val="90000"/>
                  </a:schemeClr>
                </a:solidFill>
              </a:rPr>
            </a:br>
            <a:endParaRPr lang="ru-RU" sz="3600" dirty="0">
              <a:solidFill>
                <a:schemeClr val="tx2">
                  <a:lumMod val="90000"/>
                </a:schemeClr>
              </a:solidFill>
            </a:endParaRPr>
          </a:p>
        </p:txBody>
      </p:sp>
      <p:sp>
        <p:nvSpPr>
          <p:cNvPr id="512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411760" y="6021288"/>
            <a:ext cx="6732240" cy="836711"/>
          </a:xfrm>
        </p:spPr>
        <p:txBody>
          <a:bodyPr>
            <a:normAutofit/>
          </a:bodyPr>
          <a:lstStyle/>
          <a:p>
            <a:pPr marR="0" eaLnBrk="1" hangingPunct="1">
              <a:lnSpc>
                <a:spcPct val="80000"/>
              </a:lnSpc>
              <a:buFont typeface="Wingdings 3" pitchFamily="18" charset="2"/>
              <a:buNone/>
            </a:pPr>
            <a:r>
              <a:rPr lang="ru-RU" sz="2400" dirty="0" smtClean="0">
                <a:solidFill>
                  <a:schemeClr val="bg1"/>
                </a:solidFill>
              </a:rPr>
              <a:t>Учитель биологии МБОУ «СОШ </a:t>
            </a:r>
            <a:r>
              <a:rPr lang="ru-RU" sz="2400" dirty="0" smtClean="0">
                <a:solidFill>
                  <a:schemeClr val="bg1"/>
                </a:solidFill>
              </a:rPr>
              <a:t>№</a:t>
            </a:r>
            <a:r>
              <a:rPr lang="ru-RU" sz="2400" dirty="0" smtClean="0">
                <a:solidFill>
                  <a:schemeClr val="bg1"/>
                </a:solidFill>
              </a:rPr>
              <a:t> </a:t>
            </a:r>
            <a:r>
              <a:rPr lang="ru-RU" sz="2400" dirty="0" smtClean="0">
                <a:solidFill>
                  <a:schemeClr val="bg1"/>
                </a:solidFill>
              </a:rPr>
              <a:t>107</a:t>
            </a:r>
            <a:r>
              <a:rPr lang="ru-RU" sz="2400" dirty="0" smtClean="0">
                <a:solidFill>
                  <a:schemeClr val="bg1"/>
                </a:solidFill>
              </a:rPr>
              <a:t>» </a:t>
            </a:r>
            <a:r>
              <a:rPr lang="ru-RU" sz="2400" dirty="0" smtClean="0">
                <a:solidFill>
                  <a:schemeClr val="bg1"/>
                </a:solidFill>
              </a:rPr>
              <a:t>г.Барнаула</a:t>
            </a:r>
          </a:p>
          <a:p>
            <a:pPr marR="0" eaLnBrk="1" hangingPunct="1">
              <a:lnSpc>
                <a:spcPct val="80000"/>
              </a:lnSpc>
              <a:buFont typeface="Wingdings 3" pitchFamily="18" charset="2"/>
              <a:buNone/>
            </a:pPr>
            <a:r>
              <a:rPr lang="ru-RU" sz="2400" dirty="0" smtClean="0">
                <a:solidFill>
                  <a:schemeClr val="bg1"/>
                </a:solidFill>
              </a:rPr>
              <a:t>Павлюченко Светлана Александровна</a:t>
            </a:r>
          </a:p>
        </p:txBody>
      </p:sp>
      <p:sp>
        <p:nvSpPr>
          <p:cNvPr id="5124" name="WordArt 6"/>
          <p:cNvSpPr>
            <a:spLocks noChangeArrowheads="1" noChangeShapeType="1" noTextEdit="1"/>
          </p:cNvSpPr>
          <p:nvPr/>
        </p:nvSpPr>
        <p:spPr bwMode="auto">
          <a:xfrm>
            <a:off x="2500313" y="538163"/>
            <a:ext cx="3071812" cy="1341437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endParaRPr lang="ru-RU" sz="3600" kern="10">
              <a:ln w="19050">
                <a:solidFill>
                  <a:srgbClr val="99CCFF"/>
                </a:solidFill>
                <a:round/>
                <a:headEnd/>
                <a:tailEnd/>
              </a:ln>
              <a:solidFill>
                <a:srgbClr val="0066CC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Impact"/>
            </a:endParaRPr>
          </a:p>
        </p:txBody>
      </p:sp>
      <p:sp>
        <p:nvSpPr>
          <p:cNvPr id="6" name="Дата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ru-RU" dirty="0"/>
          </a:p>
        </p:txBody>
      </p:sp>
    </p:spTree>
  </p:cSld>
  <p:clrMapOvr>
    <a:masterClrMapping/>
  </p:clrMapOvr>
  <p:transition>
    <p:pull dir="ld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404664"/>
          </a:xfrm>
        </p:spPr>
        <p:txBody>
          <a:bodyPr>
            <a:noAutofit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ru-RU" sz="2800" b="1" dirty="0" smtClean="0">
                <a:solidFill>
                  <a:schemeClr val="bg2">
                    <a:lumMod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Задание.</a:t>
            </a:r>
            <a:r>
              <a:rPr lang="ru-RU" sz="2800" b="1" dirty="0" smtClean="0">
                <a:solidFill>
                  <a:schemeClr val="bg2">
                    <a:lumMod val="25000"/>
                  </a:schemeClr>
                </a:solidFill>
              </a:rPr>
              <a:t> Установите соответствие:</a:t>
            </a:r>
            <a:endParaRPr lang="ru-RU" sz="2800" b="1" dirty="0" smtClean="0">
              <a:solidFill>
                <a:schemeClr val="bg2">
                  <a:lumMod val="2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5786438" y="2857500"/>
            <a:ext cx="1285875" cy="142875"/>
          </a:xfrm>
          <a:prstGeom prst="rect">
            <a:avLst/>
          </a:prstGeom>
          <a:ln>
            <a:solidFill>
              <a:schemeClr val="bg1"/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12" name="Прямоугольник 11"/>
          <p:cNvSpPr/>
          <p:nvPr/>
        </p:nvSpPr>
        <p:spPr>
          <a:xfrm>
            <a:off x="4643438" y="4071938"/>
            <a:ext cx="928687" cy="35718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18" name="Прямоугольник 17"/>
          <p:cNvSpPr/>
          <p:nvPr/>
        </p:nvSpPr>
        <p:spPr>
          <a:xfrm>
            <a:off x="6000750" y="3071813"/>
            <a:ext cx="1285875" cy="35718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20" name="Прямоугольник 19"/>
          <p:cNvSpPr/>
          <p:nvPr/>
        </p:nvSpPr>
        <p:spPr>
          <a:xfrm>
            <a:off x="1643063" y="5214938"/>
            <a:ext cx="2357437" cy="28575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21" name="Прямоугольник 20"/>
          <p:cNvSpPr/>
          <p:nvPr/>
        </p:nvSpPr>
        <p:spPr>
          <a:xfrm>
            <a:off x="3071813" y="5000625"/>
            <a:ext cx="914400" cy="214313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graphicFrame>
        <p:nvGraphicFramePr>
          <p:cNvPr id="24" name="Таблица 23"/>
          <p:cNvGraphicFramePr>
            <a:graphicFrameLocks noGrp="1"/>
          </p:cNvGraphicFramePr>
          <p:nvPr/>
        </p:nvGraphicFramePr>
        <p:xfrm>
          <a:off x="0" y="548680"/>
          <a:ext cx="9072594" cy="650093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215074"/>
                <a:gridCol w="2857520"/>
              </a:tblGrid>
              <a:tr h="349493"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/>
                        <a:t>Характеристика органоида</a:t>
                      </a:r>
                      <a:endParaRPr lang="ru-RU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/>
                        <a:t>Название органоида</a:t>
                      </a:r>
                      <a:endParaRPr lang="ru-RU" sz="1600" dirty="0"/>
                    </a:p>
                  </a:txBody>
                  <a:tcPr/>
                </a:tc>
              </a:tr>
              <a:tr h="349493">
                <a:tc>
                  <a:txBody>
                    <a:bodyPr/>
                    <a:lstStyle/>
                    <a:p>
                      <a:r>
                        <a:rPr lang="ru-RU" sz="1600" dirty="0" smtClean="0"/>
                        <a:t>1. Участвует в  эндоцитозе.</a:t>
                      </a:r>
                      <a:endParaRPr lang="ru-RU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600" dirty="0" smtClean="0"/>
                        <a:t>А. рибосома</a:t>
                      </a:r>
                      <a:endParaRPr lang="ru-RU" sz="1600" dirty="0"/>
                    </a:p>
                  </a:txBody>
                  <a:tcPr/>
                </a:tc>
              </a:tr>
              <a:tr h="340568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 smtClean="0"/>
                        <a:t>2. Обеспечивает</a:t>
                      </a:r>
                      <a:r>
                        <a:rPr lang="ru-RU" sz="1600" baseline="0" dirty="0" smtClean="0"/>
                        <a:t> протекание процессов обмена веществ.</a:t>
                      </a:r>
                      <a:endParaRPr lang="ru-RU" sz="1600" dirty="0" smtClean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600" dirty="0" smtClean="0"/>
                        <a:t>Б. ЭПС</a:t>
                      </a:r>
                      <a:endParaRPr lang="ru-RU" sz="1600" dirty="0"/>
                    </a:p>
                  </a:txBody>
                  <a:tcPr/>
                </a:tc>
              </a:tr>
              <a:tr h="533786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 smtClean="0"/>
                        <a:t>3. Содержит наследственную информацию.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600" dirty="0" smtClean="0"/>
                        <a:t>В. Клеточная мембрана</a:t>
                      </a:r>
                      <a:endParaRPr lang="ru-RU" sz="1600" dirty="0"/>
                    </a:p>
                  </a:txBody>
                  <a:tcPr/>
                </a:tc>
              </a:tr>
              <a:tr h="533786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 smtClean="0"/>
                        <a:t>4. Содержит ферменты.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600" dirty="0" smtClean="0"/>
                        <a:t>Г. Цитоплазма.</a:t>
                      </a:r>
                      <a:endParaRPr lang="ru-RU" sz="1600" dirty="0"/>
                    </a:p>
                  </a:txBody>
                  <a:tcPr/>
                </a:tc>
              </a:tr>
              <a:tr h="324776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 smtClean="0"/>
                        <a:t>5. Несет на себе рибосомы.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600" dirty="0" smtClean="0"/>
                        <a:t>Д. Лизосома</a:t>
                      </a:r>
                      <a:endParaRPr lang="ru-RU" sz="1600" dirty="0"/>
                    </a:p>
                  </a:txBody>
                  <a:tcPr/>
                </a:tc>
              </a:tr>
              <a:tr h="533786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 smtClean="0"/>
                        <a:t>6. Не имеет мембранного строения.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600" dirty="0" smtClean="0"/>
                        <a:t>Е. Хлоропласт</a:t>
                      </a:r>
                      <a:endParaRPr lang="ru-RU" sz="1600" dirty="0"/>
                    </a:p>
                  </a:txBody>
                  <a:tcPr/>
                </a:tc>
              </a:tr>
              <a:tr h="533786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 smtClean="0"/>
                        <a:t>7. Состоит из билипидного и белкового слоев.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600" dirty="0" smtClean="0"/>
                        <a:t>Ж. Ядро</a:t>
                      </a:r>
                      <a:endParaRPr lang="ru-RU" sz="1600" dirty="0"/>
                    </a:p>
                  </a:txBody>
                  <a:tcPr/>
                </a:tc>
              </a:tr>
              <a:tr h="797178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 smtClean="0"/>
                        <a:t>8. Делит клетку на секции, в которых одновременно проходят химические реакции.</a:t>
                      </a:r>
                    </a:p>
                    <a:p>
                      <a:pPr algn="l"/>
                      <a:endParaRPr lang="ru-RU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 smtClean="0"/>
                        <a:t>З. Комплекс Гольджи.</a:t>
                      </a:r>
                    </a:p>
                    <a:p>
                      <a:endParaRPr lang="ru-RU" sz="1600" dirty="0"/>
                    </a:p>
                  </a:txBody>
                  <a:tcPr/>
                </a:tc>
              </a:tr>
              <a:tr h="566642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 smtClean="0"/>
                        <a:t>9. Имеет граны и тилакоиды.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sz="1600" dirty="0"/>
                    </a:p>
                  </a:txBody>
                  <a:tcPr/>
                </a:tc>
              </a:tr>
              <a:tr h="533786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 smtClean="0"/>
                        <a:t>10. Обладает способностью к отделению мелких пузырьков.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sz="1600" dirty="0"/>
                    </a:p>
                  </a:txBody>
                  <a:tcPr/>
                </a:tc>
              </a:tr>
              <a:tr h="533786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 smtClean="0"/>
                        <a:t>11. Встречается только у эукариот.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sz="1600" dirty="0"/>
                    </a:p>
                  </a:txBody>
                  <a:tcPr/>
                </a:tc>
              </a:tr>
              <a:tr h="533786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 smtClean="0"/>
                        <a:t>12.Осуществляет пищеварение в клетке.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sz="1600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9" name="Дата 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</p:spTree>
  </p:cSld>
  <p:clrMapOvr>
    <a:masterClrMapping/>
  </p:clrMapOvr>
  <p:transition>
    <p:pull dir="ld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Основная тема урока:</a:t>
            </a:r>
            <a:endParaRPr lang="ru-RU" dirty="0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>
          <a:xfrm>
            <a:off x="500034" y="2071678"/>
            <a:ext cx="8262966" cy="4541847"/>
          </a:xfrm>
        </p:spPr>
        <p:txBody>
          <a:bodyPr/>
          <a:lstStyle/>
          <a:p>
            <a:pPr algn="ctr">
              <a:defRPr/>
            </a:pPr>
            <a:r>
              <a:rPr lang="ru-RU" sz="8000" b="1" dirty="0" smtClean="0">
                <a:latin typeface="Times New Roman" pitchFamily="18" charset="0"/>
                <a:cs typeface="Times New Roman" pitchFamily="18" charset="0"/>
              </a:rPr>
              <a:t>ЯДРО</a:t>
            </a:r>
            <a:endParaRPr lang="ru-RU" sz="8000" b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pull dir="ld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Rot="1" noChangeArrowheads="1"/>
          </p:cNvSpPr>
          <p:nvPr>
            <p:ph type="title"/>
          </p:nvPr>
        </p:nvSpPr>
        <p:spPr>
          <a:xfrm>
            <a:off x="457200" y="244475"/>
            <a:ext cx="3971925" cy="881063"/>
          </a:xfrm>
        </p:spPr>
        <p:txBody>
          <a:bodyPr/>
          <a:lstStyle/>
          <a:p>
            <a:pPr algn="ctr" eaLnBrk="1" hangingPunct="1"/>
            <a:r>
              <a:rPr lang="ru-RU" sz="4000" b="1" smtClean="0">
                <a:solidFill>
                  <a:srgbClr val="990000"/>
                </a:solidFill>
                <a:latin typeface="Times New Roman" pitchFamily="18" charset="0"/>
                <a:cs typeface="Times New Roman" pitchFamily="18" charset="0"/>
              </a:rPr>
              <a:t>Цели урока:</a:t>
            </a:r>
          </a:p>
        </p:txBody>
      </p:sp>
      <p:sp>
        <p:nvSpPr>
          <p:cNvPr id="8195" name="Rectangle 3"/>
          <p:cNvSpPr>
            <a:spLocks noGrp="1" noRot="1" noChangeArrowheads="1"/>
          </p:cNvSpPr>
          <p:nvPr>
            <p:ph sz="quarter" idx="1"/>
          </p:nvPr>
        </p:nvSpPr>
        <p:spPr>
          <a:xfrm>
            <a:off x="539750" y="1484313"/>
            <a:ext cx="8229600" cy="4214812"/>
          </a:xfrm>
        </p:spPr>
        <p:txBody>
          <a:bodyPr>
            <a:normAutofit/>
          </a:bodyPr>
          <a:lstStyle/>
          <a:p>
            <a:pPr marL="274320" indent="-274320" eaLnBrk="1" fontAlgn="auto" hangingPunct="1">
              <a:spcAft>
                <a:spcPts val="0"/>
              </a:spcAft>
              <a:buClr>
                <a:schemeClr val="accent3"/>
              </a:buClr>
              <a:buFontTx/>
              <a:buNone/>
              <a:defRPr/>
            </a:pPr>
            <a:r>
              <a:rPr lang="ru-RU" dirty="0" smtClean="0">
                <a:solidFill>
                  <a:srgbClr val="66FF33"/>
                </a:solidFill>
              </a:rPr>
              <a:t> </a:t>
            </a:r>
            <a:r>
              <a:rPr lang="ru-RU" sz="3200" b="1" dirty="0" smtClean="0">
                <a:solidFill>
                  <a:schemeClr val="bg2">
                    <a:lumMod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1. Расширить знания о  ядре  как о важнейшем компоненте эукариотической клетки .</a:t>
            </a:r>
          </a:p>
          <a:p>
            <a:pPr marL="274320" indent="-274320" eaLnBrk="1" fontAlgn="auto" hangingPunct="1">
              <a:spcAft>
                <a:spcPts val="0"/>
              </a:spcAft>
              <a:buClr>
                <a:schemeClr val="accent3"/>
              </a:buClr>
              <a:buFontTx/>
              <a:buNone/>
              <a:defRPr/>
            </a:pPr>
            <a:r>
              <a:rPr lang="ru-RU" sz="3200" b="1" dirty="0" smtClean="0">
                <a:solidFill>
                  <a:schemeClr val="bg2">
                    <a:lumMod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 2. Раскрыть функции ядра в клетке в связи с особенностями его строения и химического состава.</a:t>
            </a:r>
          </a:p>
          <a:p>
            <a:pPr marL="274320" indent="-274320" eaLnBrk="1" fontAlgn="auto" hangingPunct="1">
              <a:spcAft>
                <a:spcPts val="0"/>
              </a:spcAft>
              <a:buClr>
                <a:schemeClr val="accent3"/>
              </a:buClr>
              <a:buFontTx/>
              <a:buNone/>
              <a:defRPr/>
            </a:pPr>
            <a:endParaRPr lang="ru-RU" sz="3200" dirty="0" smtClean="0">
              <a:solidFill>
                <a:schemeClr val="accent1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</p:spTree>
  </p:cSld>
  <p:clrMapOvr>
    <a:masterClrMapping/>
  </p:clrMapOvr>
  <p:transition>
    <p:pull dir="l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4" grpId="0"/>
      <p:bldP spid="8195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725487"/>
          </a:xfrm>
        </p:spPr>
        <p:txBody>
          <a:bodyPr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b="1" dirty="0" smtClean="0">
                <a:solidFill>
                  <a:srgbClr val="990000"/>
                </a:solidFill>
                <a:latin typeface="Times New Roman" pitchFamily="18" charset="0"/>
                <a:cs typeface="Times New Roman" pitchFamily="18" charset="0"/>
              </a:rPr>
              <a:t>План урока:</a:t>
            </a:r>
          </a:p>
        </p:txBody>
      </p:sp>
      <p:sp>
        <p:nvSpPr>
          <p:cNvPr id="3" name="Объект 2"/>
          <p:cNvSpPr>
            <a:spLocks noGrp="1"/>
          </p:cNvSpPr>
          <p:nvPr>
            <p:ph sz="quarter" idx="1"/>
          </p:nvPr>
        </p:nvSpPr>
        <p:spPr>
          <a:xfrm>
            <a:off x="285750" y="1214438"/>
            <a:ext cx="8543925" cy="5382914"/>
          </a:xfrm>
        </p:spPr>
        <p:txBody>
          <a:bodyPr>
            <a:normAutofit/>
          </a:bodyPr>
          <a:lstStyle/>
          <a:p>
            <a:pPr marL="514350" indent="-514350" eaLnBrk="1" fontAlgn="auto" hangingPunct="1">
              <a:spcAft>
                <a:spcPts val="0"/>
              </a:spcAft>
              <a:buClr>
                <a:schemeClr val="accent3"/>
              </a:buClr>
              <a:buNone/>
              <a:defRPr/>
            </a:pPr>
            <a:endParaRPr lang="ru-RU" sz="2800" dirty="0" smtClean="0">
              <a:solidFill>
                <a:schemeClr val="accent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marL="514350" indent="-514350" eaLnBrk="1" fontAlgn="auto" hangingPunct="1">
              <a:spcAft>
                <a:spcPts val="0"/>
              </a:spcAft>
              <a:buClr>
                <a:schemeClr val="accent3"/>
              </a:buClr>
              <a:buNone/>
              <a:defRPr/>
            </a:pPr>
            <a:r>
              <a:rPr lang="ru-RU" sz="2800" dirty="0" smtClean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1.Проверка и актуализация знаний.</a:t>
            </a:r>
          </a:p>
          <a:p>
            <a:pPr marL="514350" indent="-514350" eaLnBrk="1" fontAlgn="auto" hangingPunct="1">
              <a:spcAft>
                <a:spcPts val="0"/>
              </a:spcAft>
              <a:buClr>
                <a:schemeClr val="accent3"/>
              </a:buClr>
              <a:buNone/>
              <a:defRPr/>
            </a:pPr>
            <a:r>
              <a:rPr lang="ru-RU" sz="2800" dirty="0" smtClean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2.Расширение знаний</a:t>
            </a:r>
          </a:p>
          <a:p>
            <a:pPr marL="514350" indent="-514350" eaLnBrk="1" fontAlgn="auto" hangingPunct="1">
              <a:spcAft>
                <a:spcPts val="0"/>
              </a:spcAft>
              <a:buClr>
                <a:schemeClr val="accent3"/>
              </a:buClr>
              <a:buFont typeface="Wingdings 3" pitchFamily="18" charset="2"/>
              <a:buNone/>
              <a:defRPr/>
            </a:pPr>
            <a:r>
              <a:rPr lang="ru-RU" sz="2800" dirty="0" smtClean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-Строение ядра эукариотической  клетки.</a:t>
            </a:r>
          </a:p>
          <a:p>
            <a:pPr marL="514350" indent="-514350" eaLnBrk="1" fontAlgn="auto" hangingPunct="1">
              <a:spcAft>
                <a:spcPts val="0"/>
              </a:spcAft>
              <a:buClr>
                <a:schemeClr val="accent3"/>
              </a:buClr>
              <a:buFont typeface="Wingdings 3" pitchFamily="18" charset="2"/>
              <a:buNone/>
              <a:defRPr/>
            </a:pPr>
            <a:r>
              <a:rPr lang="ru-RU" sz="2800" dirty="0" smtClean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-Функции важнейших структур ядра.</a:t>
            </a:r>
          </a:p>
          <a:p>
            <a:pPr marL="514350" indent="-514350" eaLnBrk="1" fontAlgn="auto" hangingPunct="1">
              <a:spcAft>
                <a:spcPts val="0"/>
              </a:spcAft>
              <a:buClr>
                <a:schemeClr val="accent3"/>
              </a:buClr>
              <a:buFont typeface="Wingdings 3" pitchFamily="18" charset="2"/>
              <a:buNone/>
              <a:defRPr/>
            </a:pPr>
            <a:r>
              <a:rPr lang="ru-RU" sz="2800" dirty="0" smtClean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-Хромосомы ядра.</a:t>
            </a:r>
          </a:p>
          <a:p>
            <a:pPr marL="514350" indent="-514350" eaLnBrk="1" fontAlgn="auto" hangingPunct="1">
              <a:spcAft>
                <a:spcPts val="0"/>
              </a:spcAft>
              <a:buClr>
                <a:schemeClr val="accent3"/>
              </a:buClr>
              <a:buFont typeface="Wingdings 3" pitchFamily="18" charset="2"/>
              <a:buNone/>
              <a:defRPr/>
            </a:pPr>
            <a:r>
              <a:rPr lang="ru-RU" sz="2800" dirty="0" smtClean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3. Закрепление материала.</a:t>
            </a:r>
          </a:p>
          <a:p>
            <a:pPr marL="514350" indent="-514350" eaLnBrk="1" fontAlgn="auto" hangingPunct="1">
              <a:spcAft>
                <a:spcPts val="0"/>
              </a:spcAft>
              <a:buClr>
                <a:schemeClr val="accent3"/>
              </a:buClr>
              <a:buFont typeface="Wingdings 3" pitchFamily="18" charset="2"/>
              <a:buNone/>
              <a:defRPr/>
            </a:pPr>
            <a:r>
              <a:rPr lang="ru-RU" sz="2800" dirty="0" smtClean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4. Выводы.</a:t>
            </a:r>
          </a:p>
          <a:p>
            <a:pPr marL="514350" indent="-514350" eaLnBrk="1" fontAlgn="auto" hangingPunct="1">
              <a:spcAft>
                <a:spcPts val="0"/>
              </a:spcAft>
              <a:buClr>
                <a:schemeClr val="accent3"/>
              </a:buClr>
              <a:buFont typeface="Wingdings 3" pitchFamily="18" charset="2"/>
              <a:buNone/>
              <a:defRPr/>
            </a:pPr>
            <a:r>
              <a:rPr lang="ru-RU" sz="2800" dirty="0" smtClean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5. Рефлексия.</a:t>
            </a:r>
          </a:p>
          <a:p>
            <a:pPr marL="514350" indent="-514350" eaLnBrk="1" fontAlgn="auto" hangingPunct="1">
              <a:spcAft>
                <a:spcPts val="0"/>
              </a:spcAft>
              <a:buClr>
                <a:schemeClr val="accent3"/>
              </a:buClr>
              <a:buFont typeface="Wingdings 3"/>
              <a:buAutoNum type="arabicPeriod"/>
              <a:defRPr/>
            </a:pPr>
            <a:endParaRPr lang="ru-RU" dirty="0">
              <a:solidFill>
                <a:schemeClr val="accent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</p:spTree>
  </p:cSld>
  <p:clrMapOvr>
    <a:masterClrMapping/>
  </p:clrMapOvr>
  <p:transition>
    <p:pull dir="ld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pic>
        <p:nvPicPr>
          <p:cNvPr id="5" name="Строение ядра.wmv">
            <a:hlinkClick r:id="" action="ppaction://media"/>
          </p:cNvPr>
          <p:cNvPicPr>
            <a:picLocks noGrp="1" noRot="1" noChangeAspect="1"/>
          </p:cNvPicPr>
          <p:nvPr>
            <p:ph sz="quarter" idx="1"/>
            <a:videoFile r:link="rId1"/>
          </p:nvPr>
        </p:nvPicPr>
        <p:blipFill>
          <a:blip r:embed="rId3" cstate="print"/>
          <a:stretch>
            <a:fillRect/>
          </a:stretch>
        </p:blipFill>
        <p:spPr>
          <a:xfrm>
            <a:off x="57914" y="142852"/>
            <a:ext cx="8943242" cy="6468788"/>
          </a:xfrm>
          <a:prstGeom prst="rect">
            <a:avLst/>
          </a:prstGeom>
        </p:spPr>
      </p:pic>
    </p:spTree>
  </p:cSld>
  <p:clrMapOvr>
    <a:masterClrMapping/>
  </p:clrMapOvr>
  <p:transition>
    <p:pull dir="l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9629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>
                <p:cTn id="7" repeatCount="indefinite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42910" y="214290"/>
            <a:ext cx="7467600" cy="796925"/>
          </a:xfrm>
        </p:spPr>
        <p:txBody>
          <a:bodyPr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endParaRPr lang="ru-RU" sz="2400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5214938" y="1357313"/>
            <a:ext cx="2143125" cy="3929062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pic>
        <p:nvPicPr>
          <p:cNvPr id="6" name="Picture 3" descr="E:\0019-012-KHimicheskij-sostav-kletki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430" y="-153412"/>
            <a:ext cx="9126570" cy="70114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</p:spTree>
  </p:cSld>
  <p:clrMapOvr>
    <a:masterClrMapping/>
  </p:clrMapOvr>
  <p:transition>
    <p:pull dir="ld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title"/>
          </p:nvPr>
        </p:nvSpPr>
        <p:spPr>
          <a:xfrm>
            <a:off x="500063" y="500063"/>
            <a:ext cx="8229600" cy="581025"/>
          </a:xfrm>
        </p:spPr>
        <p:txBody>
          <a:bodyPr>
            <a:noAutofit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ru-RU" sz="3600" b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</a:rPr>
              <a:t>Строение хромосомы.</a:t>
            </a:r>
          </a:p>
        </p:txBody>
      </p:sp>
      <p:sp>
        <p:nvSpPr>
          <p:cNvPr id="13315" name="Rectangle 3"/>
          <p:cNvSpPr>
            <a:spLocks noGrp="1" noChangeArrowheads="1"/>
          </p:cNvSpPr>
          <p:nvPr>
            <p:ph sz="quarter" idx="1"/>
          </p:nvPr>
        </p:nvSpPr>
        <p:spPr>
          <a:xfrm>
            <a:off x="857250" y="1785938"/>
            <a:ext cx="3467100" cy="4524375"/>
          </a:xfrm>
        </p:spPr>
        <p:txBody>
          <a:bodyPr/>
          <a:lstStyle/>
          <a:p>
            <a:pPr eaLnBrk="1" hangingPunct="1">
              <a:lnSpc>
                <a:spcPct val="90000"/>
              </a:lnSpc>
              <a:buFontTx/>
              <a:buNone/>
            </a:pPr>
            <a:r>
              <a:rPr lang="ru-RU" b="1" dirty="0" smtClean="0">
                <a:solidFill>
                  <a:srgbClr val="0070C0"/>
                </a:solidFill>
                <a:latin typeface="Times New Roman" pitchFamily="18" charset="0"/>
              </a:rPr>
              <a:t>1—хроматида; </a:t>
            </a:r>
          </a:p>
          <a:p>
            <a:pPr eaLnBrk="1" hangingPunct="1">
              <a:lnSpc>
                <a:spcPct val="90000"/>
              </a:lnSpc>
              <a:buFontTx/>
              <a:buNone/>
            </a:pPr>
            <a:r>
              <a:rPr lang="ru-RU" b="1" dirty="0" smtClean="0">
                <a:solidFill>
                  <a:srgbClr val="0070C0"/>
                </a:solidFill>
                <a:latin typeface="Times New Roman" pitchFamily="18" charset="0"/>
              </a:rPr>
              <a:t>2—</a:t>
            </a:r>
            <a:r>
              <a:rPr lang="ru-RU" b="1" dirty="0" err="1" smtClean="0">
                <a:solidFill>
                  <a:srgbClr val="0070C0"/>
                </a:solidFill>
                <a:latin typeface="Times New Roman" pitchFamily="18" charset="0"/>
              </a:rPr>
              <a:t>центромера</a:t>
            </a:r>
            <a:r>
              <a:rPr lang="ru-RU" b="1" dirty="0" smtClean="0">
                <a:solidFill>
                  <a:srgbClr val="0070C0"/>
                </a:solidFill>
                <a:latin typeface="Times New Roman" pitchFamily="18" charset="0"/>
              </a:rPr>
              <a:t>; </a:t>
            </a:r>
          </a:p>
          <a:p>
            <a:pPr eaLnBrk="1" hangingPunct="1">
              <a:lnSpc>
                <a:spcPct val="90000"/>
              </a:lnSpc>
              <a:buFontTx/>
              <a:buNone/>
            </a:pPr>
            <a:r>
              <a:rPr lang="ru-RU" b="1" dirty="0" smtClean="0">
                <a:solidFill>
                  <a:srgbClr val="0070C0"/>
                </a:solidFill>
                <a:latin typeface="Times New Roman" pitchFamily="18" charset="0"/>
              </a:rPr>
              <a:t>3—короткое плечо; </a:t>
            </a:r>
          </a:p>
          <a:p>
            <a:pPr eaLnBrk="1" hangingPunct="1">
              <a:lnSpc>
                <a:spcPct val="90000"/>
              </a:lnSpc>
              <a:buFontTx/>
              <a:buNone/>
            </a:pPr>
            <a:r>
              <a:rPr lang="ru-RU" b="1" dirty="0" smtClean="0">
                <a:solidFill>
                  <a:srgbClr val="0070C0"/>
                </a:solidFill>
                <a:latin typeface="Times New Roman" pitchFamily="18" charset="0"/>
              </a:rPr>
              <a:t>4—длинное плечо </a:t>
            </a:r>
          </a:p>
        </p:txBody>
      </p:sp>
      <p:pic>
        <p:nvPicPr>
          <p:cNvPr id="13316" name="Picture 5" descr="Схема строения хромосомы в поздней профазе — метафазе митоза. 1—хроматида; 2—центромера; 3—короткое плечо; 4—длинное плечо.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929188" y="1643063"/>
            <a:ext cx="3411537" cy="4895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</p:spTree>
  </p:cSld>
  <p:clrMapOvr>
    <a:masterClrMapping/>
  </p:clrMapOvr>
  <p:transition>
    <p:pull dir="ld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850"/>
            <a:ext cx="8229600" cy="509588"/>
          </a:xfrm>
        </p:spPr>
        <p:txBody>
          <a:bodyPr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dirty="0" smtClean="0"/>
              <a:t>Понятия темы (записать):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457200" y="1500188"/>
            <a:ext cx="8229600" cy="4824412"/>
          </a:xfrm>
        </p:spPr>
        <p:txBody>
          <a:bodyPr>
            <a:normAutofit/>
          </a:bodyPr>
          <a:lstStyle/>
          <a:p>
            <a:pPr marL="274320" indent="-274320" eaLnBrk="1" fontAlgn="auto" hangingPunct="1">
              <a:spcAft>
                <a:spcPts val="0"/>
              </a:spcAft>
              <a:buClr>
                <a:schemeClr val="accent3"/>
              </a:buClr>
              <a:buFont typeface="Wingdings 2"/>
              <a:buChar char=""/>
              <a:defRPr/>
            </a:pPr>
            <a:r>
              <a:rPr lang="ru-RU" sz="2000" b="1" dirty="0" smtClean="0">
                <a:solidFill>
                  <a:schemeClr val="accent1">
                    <a:lumMod val="75000"/>
                  </a:schemeClr>
                </a:solidFill>
              </a:rPr>
              <a:t>Ядро- </a:t>
            </a:r>
            <a:r>
              <a:rPr lang="ru-RU" sz="2000" dirty="0" smtClean="0"/>
              <a:t>основная часть клетки, состоит из кариолемы, кариоплазмы, ядерных пор, ядрышка,  и хроматина.</a:t>
            </a:r>
          </a:p>
          <a:p>
            <a:pPr marL="274320" indent="-274320" eaLnBrk="1" fontAlgn="auto" hangingPunct="1">
              <a:spcAft>
                <a:spcPts val="0"/>
              </a:spcAft>
              <a:buClr>
                <a:schemeClr val="accent3"/>
              </a:buClr>
              <a:buFont typeface="Wingdings 2"/>
              <a:buChar char=""/>
              <a:defRPr/>
            </a:pPr>
            <a:r>
              <a:rPr lang="ru-RU" sz="2000" b="1" dirty="0" smtClean="0">
                <a:solidFill>
                  <a:schemeClr val="accent1">
                    <a:lumMod val="75000"/>
                  </a:schemeClr>
                </a:solidFill>
              </a:rPr>
              <a:t>Хромосома-</a:t>
            </a:r>
            <a:r>
              <a:rPr lang="ru-RU" sz="2000" dirty="0" smtClean="0"/>
              <a:t> структура  ядра эукариотической клетки, в которой сосредоточена большая часть наследственной информации и которые предназначены для её хранения, реализации и передачи.</a:t>
            </a:r>
            <a:endParaRPr lang="ru-RU" sz="2000" b="1" dirty="0" smtClean="0">
              <a:solidFill>
                <a:schemeClr val="accent1">
                  <a:lumMod val="75000"/>
                </a:schemeClr>
              </a:solidFill>
            </a:endParaRPr>
          </a:p>
          <a:p>
            <a:pPr marL="274320" indent="-274320" eaLnBrk="1" fontAlgn="auto" hangingPunct="1">
              <a:spcAft>
                <a:spcPts val="0"/>
              </a:spcAft>
              <a:buClr>
                <a:schemeClr val="accent3"/>
              </a:buClr>
              <a:buFont typeface="Wingdings 2"/>
              <a:buChar char=""/>
              <a:defRPr/>
            </a:pPr>
            <a:r>
              <a:rPr lang="ru-RU" sz="2000" b="1" dirty="0" smtClean="0">
                <a:solidFill>
                  <a:schemeClr val="accent1">
                    <a:lumMod val="75000"/>
                  </a:schemeClr>
                </a:solidFill>
              </a:rPr>
              <a:t>Хроматида </a:t>
            </a:r>
            <a:r>
              <a:rPr lang="ru-RU" sz="2000" dirty="0" smtClean="0"/>
              <a:t>- часть хромосомы от момента ее дупликации до разделения на две дочерние в анафазе, представляет собой нить молекулы ДНК соединенную с белками.</a:t>
            </a:r>
          </a:p>
          <a:p>
            <a:pPr marL="274320" indent="-274320" eaLnBrk="1" fontAlgn="auto" hangingPunct="1">
              <a:spcAft>
                <a:spcPts val="0"/>
              </a:spcAft>
              <a:buClr>
                <a:schemeClr val="accent3"/>
              </a:buClr>
              <a:buFont typeface="Wingdings 2"/>
              <a:buChar char=""/>
              <a:defRPr/>
            </a:pPr>
            <a:r>
              <a:rPr lang="ru-RU" sz="2000" b="1" dirty="0" smtClean="0">
                <a:solidFill>
                  <a:schemeClr val="accent1">
                    <a:lumMod val="75000"/>
                  </a:schemeClr>
                </a:solidFill>
              </a:rPr>
              <a:t>Кариотип</a:t>
            </a:r>
            <a:r>
              <a:rPr lang="ru-RU" sz="2000" u="sng" dirty="0" smtClean="0"/>
              <a:t> </a:t>
            </a:r>
            <a:r>
              <a:rPr lang="ru-RU" sz="2000" dirty="0" smtClean="0"/>
              <a:t>- это совокупность количественных (число и размеры) и качественных (форма) признаков хромосомного набора соматических клеток.</a:t>
            </a:r>
          </a:p>
          <a:p>
            <a:pPr marL="274320" indent="-274320" eaLnBrk="1" fontAlgn="auto" hangingPunct="1">
              <a:spcAft>
                <a:spcPts val="0"/>
              </a:spcAft>
              <a:buClr>
                <a:schemeClr val="accent3"/>
              </a:buClr>
              <a:buFont typeface="Wingdings 2"/>
              <a:buChar char=""/>
              <a:defRPr/>
            </a:pPr>
            <a:r>
              <a:rPr lang="ru-RU" sz="2000" b="1" dirty="0" smtClean="0">
                <a:solidFill>
                  <a:srgbClr val="0070C0"/>
                </a:solidFill>
              </a:rPr>
              <a:t>Ядрышко-</a:t>
            </a:r>
            <a:r>
              <a:rPr lang="ru-RU" sz="2000" dirty="0" smtClean="0"/>
              <a:t> представляет собой плотное, округлое тельце, участвует в синтезе РНК, участвует в образовании рибосом.</a:t>
            </a:r>
          </a:p>
          <a:p>
            <a:pPr marL="274320" indent="-274320" eaLnBrk="1" fontAlgn="auto" hangingPunct="1">
              <a:spcAft>
                <a:spcPts val="0"/>
              </a:spcAft>
              <a:buClr>
                <a:schemeClr val="accent3"/>
              </a:buClr>
              <a:buFont typeface="Wingdings 2"/>
              <a:buChar char=""/>
              <a:defRPr/>
            </a:pPr>
            <a:endParaRPr lang="ru-RU" sz="2000" b="1" dirty="0" smtClean="0">
              <a:solidFill>
                <a:srgbClr val="0070C0"/>
              </a:solidFill>
            </a:endParaRPr>
          </a:p>
          <a:p>
            <a:pPr marL="274320" indent="-274320" eaLnBrk="1" fontAlgn="auto" hangingPunct="1">
              <a:spcAft>
                <a:spcPts val="0"/>
              </a:spcAft>
              <a:buClr>
                <a:schemeClr val="accent3"/>
              </a:buClr>
              <a:buFont typeface="Wingdings 2"/>
              <a:buChar char=""/>
              <a:defRPr/>
            </a:pPr>
            <a:endParaRPr lang="ru-RU" sz="2000" dirty="0" smtClean="0"/>
          </a:p>
          <a:p>
            <a:pPr marL="274320" indent="-274320" eaLnBrk="1" fontAlgn="auto" hangingPunct="1">
              <a:spcAft>
                <a:spcPts val="0"/>
              </a:spcAft>
              <a:buClr>
                <a:schemeClr val="accent3"/>
              </a:buClr>
              <a:buFontTx/>
              <a:buNone/>
              <a:defRPr/>
            </a:pPr>
            <a:endParaRPr lang="ru-RU" sz="2000" dirty="0" smtClean="0"/>
          </a:p>
          <a:p>
            <a:pPr marL="274320" indent="-274320" eaLnBrk="1" fontAlgn="auto" hangingPunct="1">
              <a:spcAft>
                <a:spcPts val="0"/>
              </a:spcAft>
              <a:buClr>
                <a:schemeClr val="accent3"/>
              </a:buClr>
              <a:buFont typeface="Wingdings 2"/>
              <a:buChar char=""/>
              <a:defRPr/>
            </a:pPr>
            <a:endParaRPr lang="ru-RU" sz="2000" dirty="0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</p:spTree>
  </p:cSld>
  <p:clrMapOvr>
    <a:masterClrMapping/>
  </p:clrMapOvr>
  <p:transition>
    <p:pull dir="ld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ln w="34925">
            <a:solidFill>
              <a:srgbClr val="FFFFFF"/>
            </a:solidFill>
          </a:ln>
          <a:effectLst>
            <a:outerShdw blurRad="317500" dir="2700000" algn="ctr">
              <a:srgbClr val="000000">
                <a:alpha val="43000"/>
              </a:srgbClr>
            </a:outerShdw>
            <a:softEdge rad="635000"/>
          </a:effectLst>
          <a:scene3d>
            <a:camera prst="perspectiveFront" fov="2700000">
              <a:rot lat="19086000" lon="19067999" rev="3108000"/>
            </a:camera>
            <a:lightRig rig="threePt" dir="t">
              <a:rot lat="0" lon="0" rev="0"/>
            </a:lightRig>
          </a:scene3d>
          <a:sp3d extrusionH="38100" prstMaterial="clear">
            <a:bevelT w="260350" h="50800" prst="softRound"/>
            <a:bevelB prst="softRound"/>
          </a:sp3d>
        </p:spPr>
        <p:txBody>
          <a:bodyPr/>
          <a:lstStyle/>
          <a:p>
            <a:pPr>
              <a:buNone/>
            </a:pPr>
            <a:r>
              <a:rPr lang="ru-RU" sz="8000" dirty="0" smtClean="0">
                <a:solidFill>
                  <a:srgbClr val="00B050"/>
                </a:solidFill>
                <a:latin typeface="Comic Sans MS" pitchFamily="66" charset="0"/>
              </a:rPr>
              <a:t>Зарядка для глаз</a:t>
            </a:r>
            <a:endParaRPr lang="ru-RU" sz="8000" dirty="0">
              <a:solidFill>
                <a:srgbClr val="00B050"/>
              </a:solidFill>
              <a:latin typeface="Comic Sans MS" pitchFamily="66" charset="0"/>
            </a:endParaRP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</p:spTree>
  </p:cSld>
  <p:clrMapOvr>
    <a:masterClrMapping/>
  </p:clrMapOvr>
  <p:transition>
    <p:pull dir="ld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pic>
        <p:nvPicPr>
          <p:cNvPr id="7" name="Физкультминутка для глаз осень.wmv">
            <a:hlinkClick r:id="" action="ppaction://media"/>
          </p:cNvPr>
          <p:cNvPicPr>
            <a:picLocks noGrp="1" noRot="1" noChangeAspect="1"/>
          </p:cNvPicPr>
          <p:nvPr>
            <p:ph sz="quarter" idx="1"/>
            <a:videoFile r:link="rId1"/>
          </p:nvPr>
        </p:nvPicPr>
        <p:blipFill>
          <a:blip r:embed="rId3" cstate="print"/>
          <a:stretch>
            <a:fillRect/>
          </a:stretch>
        </p:blipFill>
        <p:spPr>
          <a:xfrm>
            <a:off x="1" y="214290"/>
            <a:ext cx="9120218" cy="6599678"/>
          </a:xfrm>
          <a:prstGeom prst="rect">
            <a:avLst/>
          </a:prstGeom>
        </p:spPr>
      </p:pic>
    </p:spTree>
  </p:cSld>
  <p:clrMapOvr>
    <a:masterClrMapping/>
  </p:clrMapOvr>
  <p:transition>
    <p:pull dir="l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70306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sz="6600" dirty="0" smtClean="0"/>
              <a:t>Задание:</a:t>
            </a:r>
            <a:endParaRPr lang="ru-RU" sz="6600" dirty="0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ru-RU" sz="6000" dirty="0" smtClean="0"/>
              <a:t>Используя текст п.2.3, выполнить задание </a:t>
            </a:r>
            <a:r>
              <a:rPr lang="ru-RU" sz="6000" smtClean="0"/>
              <a:t>№54,55 </a:t>
            </a:r>
            <a:r>
              <a:rPr lang="ru-RU" sz="6000" dirty="0" smtClean="0"/>
              <a:t>в рабочей тетради.</a:t>
            </a:r>
            <a:endParaRPr lang="ru-RU" sz="6000" dirty="0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</p:spTree>
  </p:cSld>
  <p:clrMapOvr>
    <a:masterClrMapping/>
  </p:clrMapOvr>
  <p:transition>
    <p:pull dir="ld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850"/>
            <a:ext cx="8229600" cy="581025"/>
          </a:xfrm>
        </p:spPr>
        <p:txBody>
          <a:bodyPr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dirty="0" smtClean="0">
                <a:latin typeface="+mn-lt"/>
              </a:rPr>
              <a:t>Закрепление материала.</a:t>
            </a:r>
            <a:endParaRPr lang="ru-RU" dirty="0">
              <a:latin typeface="+mn-lt"/>
            </a:endParaRPr>
          </a:p>
        </p:txBody>
      </p:sp>
      <p:sp>
        <p:nvSpPr>
          <p:cNvPr id="19459" name="Содержимое 2"/>
          <p:cNvSpPr>
            <a:spLocks noGrp="1"/>
          </p:cNvSpPr>
          <p:nvPr>
            <p:ph sz="quarter" idx="1"/>
          </p:nvPr>
        </p:nvSpPr>
        <p:spPr>
          <a:xfrm>
            <a:off x="457200" y="1571625"/>
            <a:ext cx="8229600" cy="4752975"/>
          </a:xfrm>
        </p:spPr>
        <p:txBody>
          <a:bodyPr>
            <a:normAutofit/>
          </a:bodyPr>
          <a:lstStyle/>
          <a:p>
            <a:pPr eaLnBrk="1" hangingPunct="1">
              <a:buNone/>
            </a:pPr>
            <a:r>
              <a:rPr lang="ru-RU" sz="4800" dirty="0" smtClean="0"/>
              <a:t> Внимательно прочитайте текст параграфа на стр.46 </a:t>
            </a:r>
          </a:p>
          <a:p>
            <a:pPr eaLnBrk="1" hangingPunct="1">
              <a:buNone/>
            </a:pPr>
            <a:r>
              <a:rPr lang="ru-RU" sz="4800" dirty="0" smtClean="0"/>
              <a:t>  2 абзац.</a:t>
            </a:r>
          </a:p>
          <a:p>
            <a:pPr eaLnBrk="1" hangingPunct="1">
              <a:buNone/>
            </a:pPr>
            <a:r>
              <a:rPr lang="ru-RU" sz="4800" dirty="0" smtClean="0"/>
              <a:t>Назовите функции ядра.</a:t>
            </a:r>
          </a:p>
        </p:txBody>
      </p:sp>
    </p:spTree>
  </p:cSld>
  <p:clrMapOvr>
    <a:masterClrMapping/>
  </p:clrMapOvr>
  <p:transition>
    <p:pull dir="ld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42938" y="428625"/>
            <a:ext cx="8229600" cy="1143000"/>
          </a:xfrm>
        </p:spPr>
        <p:txBody>
          <a:bodyPr>
            <a:normAutofit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ru-RU" sz="3600" dirty="0" smtClean="0">
                <a:latin typeface="+mn-lt"/>
              </a:rPr>
              <a:t>Функции ядра эукариотической клетки:</a:t>
            </a:r>
            <a:endParaRPr lang="ru-RU" sz="3600" dirty="0">
              <a:latin typeface="+mn-lt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457200" y="1772816"/>
            <a:ext cx="8229600" cy="5085183"/>
          </a:xfrm>
        </p:spPr>
        <p:txBody>
          <a:bodyPr>
            <a:normAutofit/>
          </a:bodyPr>
          <a:lstStyle/>
          <a:p>
            <a:pPr algn="ctr" eaLnBrk="1" hangingPunct="1">
              <a:buNone/>
            </a:pPr>
            <a:r>
              <a:rPr lang="ru-RU" sz="3200" dirty="0" smtClean="0"/>
              <a:t>Запишите в тетрадь:</a:t>
            </a:r>
          </a:p>
          <a:p>
            <a:pPr eaLnBrk="1" hangingPunct="1"/>
            <a:r>
              <a:rPr lang="ru-RU" sz="3200" dirty="0" smtClean="0"/>
              <a:t>Участвует в делении клетки.</a:t>
            </a:r>
          </a:p>
          <a:p>
            <a:pPr eaLnBrk="1" hangingPunct="1"/>
            <a:r>
              <a:rPr lang="ru-RU" sz="3200" dirty="0" smtClean="0"/>
              <a:t>Регуляция всех процессов жизнедеятельности.</a:t>
            </a:r>
          </a:p>
          <a:p>
            <a:pPr eaLnBrk="1" hangingPunct="1"/>
            <a:r>
              <a:rPr lang="ru-RU" sz="3200" dirty="0" smtClean="0"/>
              <a:t>Хранение наследственной информации, синтез РНК.</a:t>
            </a:r>
          </a:p>
        </p:txBody>
      </p:sp>
    </p:spTree>
  </p:cSld>
  <p:clrMapOvr>
    <a:masterClrMapping/>
  </p:clrMapOvr>
  <p:transition>
    <p:pull dir="l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algn="ctr">
              <a:buNone/>
            </a:pPr>
            <a:r>
              <a:rPr lang="ru-RU" sz="8800" dirty="0" smtClean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Закрепление материала</a:t>
            </a:r>
            <a:endParaRPr lang="ru-RU" sz="8800" dirty="0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</p:spTree>
  </p:cSld>
  <p:clrMapOvr>
    <a:masterClrMapping/>
  </p:clrMapOvr>
  <p:transition>
    <p:pull dir="ld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850"/>
            <a:ext cx="8229600" cy="581025"/>
          </a:xfrm>
        </p:spPr>
        <p:txBody>
          <a:bodyPr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dirty="0" smtClean="0">
                <a:latin typeface="+mn-lt"/>
              </a:rPr>
              <a:t>Закрепление материала.</a:t>
            </a:r>
            <a:endParaRPr lang="ru-RU" dirty="0">
              <a:latin typeface="+mn-lt"/>
            </a:endParaRPr>
          </a:p>
        </p:txBody>
      </p:sp>
      <p:sp>
        <p:nvSpPr>
          <p:cNvPr id="19459" name="Содержимое 2"/>
          <p:cNvSpPr>
            <a:spLocks noGrp="1"/>
          </p:cNvSpPr>
          <p:nvPr>
            <p:ph sz="quarter" idx="1"/>
          </p:nvPr>
        </p:nvSpPr>
        <p:spPr>
          <a:xfrm>
            <a:off x="457200" y="1571625"/>
            <a:ext cx="8229600" cy="4752975"/>
          </a:xfrm>
        </p:spPr>
        <p:txBody>
          <a:bodyPr>
            <a:normAutofit/>
          </a:bodyPr>
          <a:lstStyle/>
          <a:p>
            <a:pPr eaLnBrk="1" hangingPunct="1"/>
            <a:endParaRPr lang="ru-RU" sz="4800" dirty="0" smtClean="0"/>
          </a:p>
          <a:p>
            <a:pPr eaLnBrk="1" hangingPunct="1"/>
            <a:r>
              <a:rPr lang="ru-RU" sz="4800" dirty="0" smtClean="0"/>
              <a:t>Назовите строение и функции ядра.</a:t>
            </a:r>
          </a:p>
          <a:p>
            <a:pPr eaLnBrk="1" hangingPunct="1"/>
            <a:r>
              <a:rPr lang="ru-RU" sz="4800" dirty="0" smtClean="0"/>
              <a:t>Что такое хромосома?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</p:spTree>
  </p:cSld>
  <p:clrMapOvr>
    <a:masterClrMapping/>
  </p:clrMapOvr>
  <p:transition>
    <p:pull dir="ld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796925"/>
          </a:xfrm>
        </p:spPr>
        <p:txBody>
          <a:bodyPr>
            <a:normAutofit fontScale="90000"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ru-RU" b="1" dirty="0" smtClean="0">
                <a:solidFill>
                  <a:srgbClr val="002060"/>
                </a:solidFill>
              </a:rPr>
              <a:t/>
            </a:r>
            <a:br>
              <a:rPr lang="ru-RU" b="1" dirty="0" smtClean="0">
                <a:solidFill>
                  <a:srgbClr val="002060"/>
                </a:solidFill>
              </a:rPr>
            </a:br>
            <a:r>
              <a:rPr lang="ru-RU" b="1" dirty="0" smtClean="0">
                <a:solidFill>
                  <a:srgbClr val="002060"/>
                </a:solidFill>
              </a:rPr>
              <a:t>Выводы урока:</a:t>
            </a:r>
            <a:endParaRPr lang="ru-RU" b="1" dirty="0">
              <a:solidFill>
                <a:srgbClr val="002060"/>
              </a:solidFill>
            </a:endParaRPr>
          </a:p>
        </p:txBody>
      </p:sp>
      <p:sp>
        <p:nvSpPr>
          <p:cNvPr id="20483" name="Содержимое 2"/>
          <p:cNvSpPr>
            <a:spLocks noGrp="1"/>
          </p:cNvSpPr>
          <p:nvPr>
            <p:ph sz="quarter" idx="1"/>
          </p:nvPr>
        </p:nvSpPr>
        <p:spPr>
          <a:xfrm>
            <a:off x="857250" y="1285875"/>
            <a:ext cx="7467600" cy="5383485"/>
          </a:xfrm>
        </p:spPr>
        <p:txBody>
          <a:bodyPr>
            <a:normAutofit/>
          </a:bodyPr>
          <a:lstStyle/>
          <a:p>
            <a:pPr eaLnBrk="1" hangingPunct="1">
              <a:buFont typeface="Wingdings" pitchFamily="2" charset="2"/>
              <a:buChar char=""/>
            </a:pPr>
            <a:endParaRPr lang="ru-RU" dirty="0" smtClean="0"/>
          </a:p>
          <a:p>
            <a:pPr eaLnBrk="1" hangingPunct="1">
              <a:buFont typeface="Wingdings" pitchFamily="2" charset="2"/>
              <a:buChar char=""/>
            </a:pPr>
            <a:r>
              <a:rPr lang="ru-RU" dirty="0" smtClean="0"/>
              <a:t>Ядро клетки – наиболее  сложно  устроенная  ее  структура. </a:t>
            </a:r>
          </a:p>
          <a:p>
            <a:pPr eaLnBrk="1" hangingPunct="1">
              <a:buNone/>
            </a:pPr>
            <a:endParaRPr lang="ru-RU" dirty="0" smtClean="0"/>
          </a:p>
          <a:p>
            <a:pPr eaLnBrk="1" hangingPunct="1">
              <a:buFont typeface="Wingdings" pitchFamily="2" charset="2"/>
              <a:buChar char=""/>
            </a:pPr>
            <a:r>
              <a:rPr lang="ru-RU" dirty="0" smtClean="0"/>
              <a:t>Ядро представляет собой структурный и функциональный центр клетки, координирующий обмен веществ, руководящий процессом самовоспроизведения и хранения наследственной информации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</p:spTree>
  </p:cSld>
  <p:clrMapOvr>
    <a:masterClrMapping/>
  </p:clrMapOvr>
  <p:transition>
    <p:pull dir="ld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ru-RU" smtClean="0"/>
              <a:t>Домашнее задание.</a:t>
            </a:r>
          </a:p>
        </p:txBody>
      </p:sp>
      <p:sp>
        <p:nvSpPr>
          <p:cNvPr id="18435" name="Содержимое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eaLnBrk="1" hangingPunct="1"/>
            <a:r>
              <a:rPr lang="ru-RU" sz="3600" dirty="0" smtClean="0"/>
              <a:t>Изучить параграф 2.3</a:t>
            </a:r>
          </a:p>
          <a:p>
            <a:pPr eaLnBrk="1" hangingPunct="1"/>
            <a:r>
              <a:rPr lang="ru-RU" sz="3600" dirty="0" smtClean="0"/>
              <a:t>Выполнить задание №54-61 в РТ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</p:spTree>
  </p:cSld>
  <p:clrMapOvr>
    <a:masterClrMapping/>
  </p:clrMapOvr>
  <p:transition>
    <p:pull dir="ld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124744"/>
          </a:xfrm>
        </p:spPr>
        <p:txBody>
          <a:bodyPr>
            <a:normAutofit fontScale="90000"/>
          </a:bodyPr>
          <a:lstStyle/>
          <a:p>
            <a:pPr algn="ctr"/>
            <a:r>
              <a:rPr lang="ru-RU" sz="6600" dirty="0" smtClean="0"/>
              <a:t/>
            </a:r>
            <a:br>
              <a:rPr lang="ru-RU" sz="6600" dirty="0" smtClean="0"/>
            </a:br>
            <a:r>
              <a:rPr lang="ru-RU" sz="6600" dirty="0" smtClean="0"/>
              <a:t>Синквейн</a:t>
            </a:r>
            <a:endParaRPr lang="ru-RU" sz="6600" dirty="0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457200" y="1772816"/>
            <a:ext cx="8229600" cy="4801720"/>
          </a:xfrm>
        </p:spPr>
        <p:txBody>
          <a:bodyPr>
            <a:normAutofit fontScale="92500" lnSpcReduction="10000"/>
          </a:bodyPr>
          <a:lstStyle/>
          <a:p>
            <a:r>
              <a:rPr lang="ru-RU" dirty="0" smtClean="0"/>
              <a:t>Первая строка- одно имя существительное;</a:t>
            </a:r>
          </a:p>
          <a:p>
            <a:r>
              <a:rPr lang="ru-RU" dirty="0" smtClean="0"/>
              <a:t>Вторая строка- прилагательное;</a:t>
            </a:r>
          </a:p>
          <a:p>
            <a:r>
              <a:rPr lang="ru-RU" dirty="0" smtClean="0"/>
              <a:t>Третья строка- глагол; </a:t>
            </a:r>
          </a:p>
          <a:p>
            <a:r>
              <a:rPr lang="ru-RU" dirty="0" smtClean="0"/>
              <a:t>Четвертая строка- одно завершающее предложение- высказывание;</a:t>
            </a:r>
          </a:p>
          <a:p>
            <a:r>
              <a:rPr lang="ru-RU" dirty="0" smtClean="0"/>
              <a:t>Пятая строка- одно итоговое слово.</a:t>
            </a:r>
          </a:p>
          <a:p>
            <a:r>
              <a:rPr lang="ru-RU" dirty="0" smtClean="0"/>
              <a:t>Например: центр универсальный, работает как сердце клетки  и всё это ядро клетки.</a:t>
            </a:r>
          </a:p>
          <a:p>
            <a:endParaRPr lang="ru-RU" dirty="0" smtClean="0"/>
          </a:p>
          <a:p>
            <a:pPr algn="ctr">
              <a:buNone/>
            </a:pPr>
            <a:r>
              <a:rPr lang="ru-RU" sz="4400" dirty="0" smtClean="0"/>
              <a:t>На слово «Ядро»</a:t>
            </a:r>
          </a:p>
          <a:p>
            <a:endParaRPr lang="ru-RU" dirty="0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</p:spTree>
  </p:cSld>
  <p:clrMapOvr>
    <a:masterClrMapping/>
  </p:clrMapOvr>
  <p:transition>
    <p:pull dir="ld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effectLst>
            <a:glow rad="228600">
              <a:schemeClr val="accent5">
                <a:satMod val="175000"/>
                <a:alpha val="40000"/>
              </a:schemeClr>
            </a:glow>
            <a:innerShdw blurRad="63500" dist="50800" dir="16200000">
              <a:prstClr val="black">
                <a:alpha val="50000"/>
              </a:prstClr>
            </a:innerShdw>
          </a:effectLst>
          <a:scene3d>
            <a:camera prst="orthographicFront"/>
            <a:lightRig rig="threePt" dir="t"/>
          </a:scene3d>
          <a:sp3d>
            <a:bevelT/>
          </a:sp3d>
        </p:spPr>
        <p:txBody>
          <a:bodyPr/>
          <a:lstStyle/>
          <a:p>
            <a:pPr>
              <a:buNone/>
            </a:pPr>
            <a:r>
              <a:rPr lang="ru-RU" sz="8000" dirty="0" smtClean="0">
                <a:solidFill>
                  <a:schemeClr val="accent2">
                    <a:lumMod val="50000"/>
                  </a:schemeClr>
                </a:solidFill>
              </a:rPr>
              <a:t>Спасибо за урок!</a:t>
            </a:r>
            <a:endParaRPr lang="ru-RU" sz="8000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</p:spTree>
  </p:cSld>
  <p:clrMapOvr>
    <a:masterClrMapping/>
  </p:clrMapOvr>
  <p:transition>
    <p:pull dir="ld"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Обычная">
  <a:themeElements>
    <a:clrScheme name="Обычная">
      <a:dk1>
        <a:sysClr val="windowText" lastClr="000000"/>
      </a:dk1>
      <a:lt1>
        <a:sysClr val="window" lastClr="FFFFFF"/>
      </a:lt1>
      <a:dk2>
        <a:srgbClr val="775F55"/>
      </a:dk2>
      <a:lt2>
        <a:srgbClr val="EBDDC3"/>
      </a:lt2>
      <a:accent1>
        <a:srgbClr val="94B6D2"/>
      </a:accent1>
      <a:accent2>
        <a:srgbClr val="DD8047"/>
      </a:accent2>
      <a:accent3>
        <a:srgbClr val="A5AB81"/>
      </a:accent3>
      <a:accent4>
        <a:srgbClr val="D8B25C"/>
      </a:accent4>
      <a:accent5>
        <a:srgbClr val="7BA79D"/>
      </a:accent5>
      <a:accent6>
        <a:srgbClr val="968C8C"/>
      </a:accent6>
      <a:hlink>
        <a:srgbClr val="F7B615"/>
      </a:hlink>
      <a:folHlink>
        <a:srgbClr val="704404"/>
      </a:folHlink>
    </a:clrScheme>
    <a:fontScheme name="Обычная">
      <a:majorFont>
        <a:latin typeface="Tw Cen MT"/>
        <a:ea typeface=""/>
        <a:cs typeface=""/>
        <a:font script="Grek" typeface="Calibri"/>
        <a:font script="Cyrl" typeface="Calibri"/>
        <a:font script="Jpan" typeface="HGPｺﾞｼｯｸE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Tw Cen MT"/>
        <a:ea typeface=""/>
        <a:cs typeface=""/>
        <a:font script="Grek" typeface="Calibri"/>
        <a:font script="Cyrl" typeface="Calibri"/>
        <a:font script="Jpan" typeface="HGPｺﾞｼｯｸE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Обычная">
      <a:fillStyleLst>
        <a:solidFill>
          <a:schemeClr val="phClr"/>
        </a:solidFill>
        <a:solidFill>
          <a:schemeClr val="phClr">
            <a:tint val="50000"/>
          </a:schemeClr>
        </a:solidFill>
        <a:solidFill>
          <a:schemeClr val="phClr"/>
        </a:solidFill>
      </a:fillStyleLst>
      <a:lnStyleLst>
        <a:ln w="10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47625" cap="flat" cmpd="dbl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300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300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  <a:scene3d>
            <a:camera prst="isometricTopDown" fov="0">
              <a:rot lat="0" lon="0" rev="0"/>
            </a:camera>
            <a:lightRig rig="balanced" dir="t">
              <a:rot lat="0" lon="0" rev="13800000"/>
            </a:lightRig>
          </a:scene3d>
          <a:sp3d extrusionH="12700" prstMaterial="plastic">
            <a:bevelT w="38100" h="25400" prst="softRound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40000"/>
              </a:schemeClr>
              <a:schemeClr val="phClr">
                <a:satMod val="120000"/>
              </a:schemeClr>
            </a:duotone>
          </a:blip>
          <a:tile tx="0" ty="0" sx="100000" sy="100000" flip="none" algn="tl"/>
        </a:blipFill>
        <a:blipFill>
          <a:blip xmlns:r="http://schemas.openxmlformats.org/officeDocument/2006/relationships" r:embed="rId2">
            <a:duotone>
              <a:schemeClr val="phClr">
                <a:shade val="90000"/>
                <a:satMod val="140000"/>
              </a:schemeClr>
              <a:schemeClr val="phClr">
                <a:satMod val="12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Median</Template>
  <TotalTime>1809</TotalTime>
  <Words>423</Words>
  <Application>Microsoft Office PowerPoint</Application>
  <PresentationFormat>Экран (4:3)</PresentationFormat>
  <Paragraphs>89</Paragraphs>
  <Slides>20</Slides>
  <Notes>0</Notes>
  <HiddenSlides>0</HiddenSlides>
  <MMClips>2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20</vt:i4>
      </vt:variant>
    </vt:vector>
  </HeadingPairs>
  <TitlesOfParts>
    <vt:vector size="21" baseType="lpstr">
      <vt:lpstr>Обычная</vt:lpstr>
      <vt:lpstr> Тема урока: Химический состав клетки и его постоянство. Строение клетки. Функции органоидов. </vt:lpstr>
      <vt:lpstr>Задание. Установите соответствие:</vt:lpstr>
      <vt:lpstr>Основная тема урока:</vt:lpstr>
      <vt:lpstr>Цели урока:</vt:lpstr>
      <vt:lpstr>План урока:</vt:lpstr>
      <vt:lpstr>Слайд 6</vt:lpstr>
      <vt:lpstr>Слайд 7</vt:lpstr>
      <vt:lpstr>Строение хромосомы.</vt:lpstr>
      <vt:lpstr>Понятия темы (записать):</vt:lpstr>
      <vt:lpstr>Слайд 10</vt:lpstr>
      <vt:lpstr>Слайд 11</vt:lpstr>
      <vt:lpstr>Задание:</vt:lpstr>
      <vt:lpstr>Закрепление материала.</vt:lpstr>
      <vt:lpstr>Функции ядра эукариотической клетки:</vt:lpstr>
      <vt:lpstr>Слайд 15</vt:lpstr>
      <vt:lpstr>Закрепление материала.</vt:lpstr>
      <vt:lpstr> Выводы урока:</vt:lpstr>
      <vt:lpstr>Домашнее задание.</vt:lpstr>
      <vt:lpstr> Синквейн</vt:lpstr>
      <vt:lpstr>Слайд 20</vt:lpstr>
    </vt:vector>
  </TitlesOfParts>
  <Company>Reanimator EE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Клетка- элементарная система живого</dc:title>
  <dc:creator>|User</dc:creator>
  <cp:lastModifiedBy>DNS</cp:lastModifiedBy>
  <cp:revision>191</cp:revision>
  <dcterms:created xsi:type="dcterms:W3CDTF">2007-11-28T07:24:29Z</dcterms:created>
  <dcterms:modified xsi:type="dcterms:W3CDTF">2019-01-17T10:21:03Z</dcterms:modified>
</cp:coreProperties>
</file>