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2" r:id="rId2"/>
    <p:sldId id="893" r:id="rId3"/>
    <p:sldId id="894" r:id="rId4"/>
    <p:sldId id="895" r:id="rId5"/>
    <p:sldId id="897" r:id="rId6"/>
    <p:sldId id="898" r:id="rId7"/>
    <p:sldId id="899" r:id="rId8"/>
    <p:sldId id="900" r:id="rId9"/>
    <p:sldId id="923" r:id="rId10"/>
    <p:sldId id="901" r:id="rId11"/>
    <p:sldId id="902" r:id="rId12"/>
    <p:sldId id="904" r:id="rId13"/>
    <p:sldId id="903" r:id="rId14"/>
    <p:sldId id="905" r:id="rId15"/>
    <p:sldId id="873" r:id="rId16"/>
    <p:sldId id="877" r:id="rId17"/>
    <p:sldId id="911" r:id="rId18"/>
    <p:sldId id="913" r:id="rId19"/>
    <p:sldId id="914" r:id="rId20"/>
    <p:sldId id="912" r:id="rId21"/>
    <p:sldId id="918" r:id="rId22"/>
    <p:sldId id="875" r:id="rId23"/>
    <p:sldId id="919" r:id="rId24"/>
    <p:sldId id="920" r:id="rId25"/>
    <p:sldId id="921" r:id="rId26"/>
    <p:sldId id="922" r:id="rId27"/>
    <p:sldId id="849" r:id="rId28"/>
    <p:sldId id="884" r:id="rId29"/>
    <p:sldId id="92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  <a:srgbClr val="FF3300"/>
    <a:srgbClr val="FF4F25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3" autoAdjust="0"/>
    <p:restoredTop sz="94686" autoAdjust="0"/>
  </p:normalViewPr>
  <p:slideViewPr>
    <p:cSldViewPr>
      <p:cViewPr varScale="1">
        <p:scale>
          <a:sx n="80" d="100"/>
          <a:sy n="80" d="100"/>
        </p:scale>
        <p:origin x="-145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F840C-2BC6-4CA2-9F22-706B4FED3D64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C71D5-DA14-4367-9D69-B736623D88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F8F86-FF82-4C9E-B1CF-6BB089333AC7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F:\&#1059;&#1088;&#1086;&#1082;&#1080;\&#1043;&#1080;&#1084;&#1085;%20&#1056;&#1086;&#1089;&#1089;&#1080;&#1080;.mp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обучения грамоте по УМК «Школа России»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ТЕМА: «Согласные звуки </a:t>
            </a:r>
            <a:r>
              <a:rPr lang="ru-RU" dirty="0" smtClean="0">
                <a:cs typeface="Calibri"/>
              </a:rPr>
              <a:t>[г] [г</a:t>
            </a:r>
            <a:r>
              <a:rPr lang="ru-RU" dirty="0" smtClean="0">
                <a:latin typeface="Calibri"/>
                <a:cs typeface="Calibri"/>
              </a:rPr>
              <a:t>‘</a:t>
            </a:r>
            <a:r>
              <a:rPr lang="ru-RU" dirty="0" smtClean="0">
                <a:cs typeface="Calibri"/>
              </a:rPr>
              <a:t>]. </a:t>
            </a:r>
            <a:r>
              <a:rPr lang="ru-RU" dirty="0" smtClean="0">
                <a:latin typeface="Calibri"/>
                <a:cs typeface="Calibri"/>
              </a:rPr>
              <a:t>Буква Г г</a:t>
            </a:r>
            <a:r>
              <a:rPr lang="ru-RU" dirty="0" smtClean="0"/>
              <a:t>»</a:t>
            </a:r>
          </a:p>
          <a:p>
            <a:pPr>
              <a:buNone/>
            </a:pPr>
            <a:endParaRPr lang="ru-RU" dirty="0"/>
          </a:p>
          <a:p>
            <a:pPr algn="r">
              <a:buNone/>
            </a:pPr>
            <a:r>
              <a:rPr lang="ru-RU" sz="2400" b="1" dirty="0" smtClean="0"/>
              <a:t>Автор разработки:</a:t>
            </a:r>
          </a:p>
          <a:p>
            <a:pPr algn="r">
              <a:buNone/>
            </a:pPr>
            <a:r>
              <a:rPr lang="ru-RU" sz="2400" b="1" dirty="0" smtClean="0"/>
              <a:t>Митрофанова Марина Владимировна</a:t>
            </a:r>
          </a:p>
          <a:p>
            <a:pPr algn="r">
              <a:buNone/>
            </a:pPr>
            <a:r>
              <a:rPr lang="ru-RU" sz="2400" b="1" dirty="0" smtClean="0"/>
              <a:t>учитель начальных классов</a:t>
            </a:r>
          </a:p>
          <a:p>
            <a:pPr algn="r">
              <a:buNone/>
            </a:pPr>
            <a:r>
              <a:rPr lang="ru-RU" sz="2400" b="1" dirty="0" smtClean="0"/>
              <a:t>МБОУ «Лицей №1» р.п. Чамзинка</a:t>
            </a:r>
          </a:p>
          <a:p>
            <a:pPr algn="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14620"/>
            <a:ext cx="2639311" cy="347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1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3857652" y="928670"/>
            <a:ext cx="109993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3600" b="1" dirty="0" smtClean="0"/>
              <a:t>ЗВОНКИЕ НЕПАРНЫЕ СОГЛАСНЫЕ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2000240"/>
            <a:ext cx="15716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5818" y="2000240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642942" y="1000108"/>
            <a:ext cx="1071570" cy="108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817322" y="2643182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928826" y="2000240"/>
            <a:ext cx="11430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500330" y="2000240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286016" y="928670"/>
            <a:ext cx="1071570" cy="110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711570" y="1785926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85884" y="1785926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2926148" y="1785926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531834" y="2643182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571900" y="2000240"/>
            <a:ext cx="11430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[р]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214842" y="2000240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[р']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994908" y="1785926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569222" y="1785926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4174908" y="2643182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2357454" y="1785926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500726" y="928670"/>
            <a:ext cx="1143008" cy="115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" name="Прямоугольник 54"/>
          <p:cNvSpPr/>
          <p:nvPr/>
        </p:nvSpPr>
        <p:spPr>
          <a:xfrm>
            <a:off x="5143536" y="2000240"/>
            <a:ext cx="11430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[м]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786478" y="2000240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[м']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638014" y="1785926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6212328" y="1785926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5746544" y="2643182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1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690002" y="714356"/>
            <a:ext cx="1238792" cy="1171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50004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3600" b="1" dirty="0" smtClean="0"/>
              <a:t>ПАРНЫЕ СОГЛАСНЫЕ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28596" y="1785926"/>
            <a:ext cx="11430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[в]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000100" y="1785926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[в']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51636" y="1571612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425950" y="1571612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960166" y="2428868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6215074" y="2786058"/>
            <a:ext cx="1185694" cy="1208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5929322" y="3857628"/>
            <a:ext cx="11430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[п]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03604" y="3889132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[п']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55140" y="3643314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929454" y="3643314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463670" y="4532074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000232" y="3857628"/>
            <a:ext cx="10715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28860" y="3857628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285984" y="2857496"/>
            <a:ext cx="1074685" cy="1071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Прямоугольник 23"/>
          <p:cNvSpPr/>
          <p:nvPr/>
        </p:nvSpPr>
        <p:spPr>
          <a:xfrm>
            <a:off x="2500298" y="4500570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286116" y="3857628"/>
            <a:ext cx="10715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[к]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86182" y="3857628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[к']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 l="3246" t="3242" b="3242"/>
          <a:stretch>
            <a:fillRect/>
          </a:stretch>
        </p:blipFill>
        <p:spPr bwMode="auto">
          <a:xfrm>
            <a:off x="3643306" y="2857496"/>
            <a:ext cx="1095159" cy="110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Прямоугольник 27"/>
          <p:cNvSpPr/>
          <p:nvPr/>
        </p:nvSpPr>
        <p:spPr>
          <a:xfrm>
            <a:off x="4786314" y="3857628"/>
            <a:ext cx="7858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[т]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72066" y="3857628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[т']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6" cstate="print">
            <a:lum bright="-10000" contrast="20000"/>
          </a:blip>
          <a:srcRect l="2506" t="1923" r="2506" b="3846"/>
          <a:stretch>
            <a:fillRect/>
          </a:stretch>
        </p:blipFill>
        <p:spPr bwMode="auto">
          <a:xfrm>
            <a:off x="5000628" y="2802429"/>
            <a:ext cx="1071570" cy="109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Прямоугольник 30"/>
          <p:cNvSpPr/>
          <p:nvPr/>
        </p:nvSpPr>
        <p:spPr>
          <a:xfrm>
            <a:off x="2351802" y="3643314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926116" y="3643314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711934" y="3643314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4286248" y="3643314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069256" y="3643314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5572132" y="3643314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817686" y="4500570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175008" y="4500570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7">
            <a:lum bright="-10000" contrast="20000"/>
          </a:blip>
          <a:srcRect l="2997" r="2997" b="573"/>
          <a:stretch>
            <a:fillRect/>
          </a:stretch>
        </p:blipFill>
        <p:spPr bwMode="auto">
          <a:xfrm>
            <a:off x="2143108" y="714356"/>
            <a:ext cx="1214857" cy="1221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Прямоугольник 39"/>
          <p:cNvSpPr/>
          <p:nvPr/>
        </p:nvSpPr>
        <p:spPr>
          <a:xfrm>
            <a:off x="1857356" y="1785926"/>
            <a:ext cx="11430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[з]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428860" y="1785926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[з']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280396" y="1571612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2854710" y="1571612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2388926" y="2428868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8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6143636" y="714356"/>
            <a:ext cx="1143594" cy="115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Прямоугольник 45"/>
          <p:cNvSpPr/>
          <p:nvPr/>
        </p:nvSpPr>
        <p:spPr>
          <a:xfrm>
            <a:off x="6603768" y="2428868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5857884" y="1785926"/>
            <a:ext cx="11430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[б]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429388" y="1785926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[б']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280924" y="1571612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6855238" y="1571612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Picture 1"/>
          <p:cNvPicPr>
            <a:picLocks noChangeAspect="1" noChangeArrowheads="1"/>
          </p:cNvPicPr>
          <p:nvPr/>
        </p:nvPicPr>
        <p:blipFill>
          <a:blip r:embed="rId9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857752" y="714356"/>
            <a:ext cx="1148623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Прямоугольник 51"/>
          <p:cNvSpPr/>
          <p:nvPr/>
        </p:nvSpPr>
        <p:spPr>
          <a:xfrm>
            <a:off x="5246446" y="2428868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500562" y="1785926"/>
            <a:ext cx="11430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[д]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072066" y="1785926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[д']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923602" y="1571612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5497916" y="1571612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buNone/>
            </a:pPr>
            <a:endParaRPr lang="ru-RU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42852"/>
            <a:ext cx="86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prstClr val="black"/>
                </a:solidFill>
              </a:rPr>
              <a:t>ПАРНЫЕ СОГЛАСНЫЕ</a:t>
            </a:r>
          </a:p>
          <a:p>
            <a:pPr lvl="0" algn="ctr"/>
            <a:endParaRPr lang="ru-RU" sz="3200" b="1" dirty="0" smtClean="0">
              <a:solidFill>
                <a:prstClr val="black"/>
              </a:solidFill>
            </a:endParaRPr>
          </a:p>
          <a:p>
            <a:pPr lvl="0"/>
            <a:r>
              <a:rPr lang="ru-RU" sz="3200" b="1" dirty="0" smtClean="0">
                <a:solidFill>
                  <a:prstClr val="black"/>
                </a:solidFill>
              </a:rPr>
              <a:t>                —                                              —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357422" y="714356"/>
            <a:ext cx="121775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2714612" y="1643050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 l="2997" r="2997" b="573"/>
          <a:stretch>
            <a:fillRect/>
          </a:stretch>
        </p:blipFill>
        <p:spPr bwMode="auto">
          <a:xfrm>
            <a:off x="285720" y="714356"/>
            <a:ext cx="1214857" cy="1221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Прямоугольник 25"/>
          <p:cNvSpPr/>
          <p:nvPr/>
        </p:nvSpPr>
        <p:spPr>
          <a:xfrm>
            <a:off x="642910" y="1643050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7000891" y="642918"/>
            <a:ext cx="1255795" cy="127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Прямоугольник 38"/>
          <p:cNvSpPr/>
          <p:nvPr/>
        </p:nvSpPr>
        <p:spPr>
          <a:xfrm>
            <a:off x="7358082" y="1571612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857752" y="642918"/>
            <a:ext cx="1214446" cy="1224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Прямоугольник 40"/>
          <p:cNvSpPr/>
          <p:nvPr/>
        </p:nvSpPr>
        <p:spPr>
          <a:xfrm>
            <a:off x="5214942" y="1571612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6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357158" y="2285992"/>
            <a:ext cx="1148623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7" cstate="print">
            <a:lum bright="-10000" contrast="20000"/>
          </a:blip>
          <a:srcRect l="2506" t="1923" r="2506" b="3846"/>
          <a:stretch>
            <a:fillRect/>
          </a:stretch>
        </p:blipFill>
        <p:spPr bwMode="auto">
          <a:xfrm>
            <a:off x="2428860" y="2357430"/>
            <a:ext cx="1143008" cy="116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Прямоугольник 29"/>
          <p:cNvSpPr/>
          <p:nvPr/>
        </p:nvSpPr>
        <p:spPr>
          <a:xfrm>
            <a:off x="2714612" y="3317628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42910" y="3317628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643042" y="2643182"/>
            <a:ext cx="5565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—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Отгадайте загадку</a:t>
            </a:r>
          </a:p>
          <a:p>
            <a:pPr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Весь Антошка -</a:t>
            </a:r>
            <a:br>
              <a:rPr lang="ru-RU" b="1" dirty="0" smtClean="0"/>
            </a:br>
            <a:r>
              <a:rPr lang="ru-RU" b="1" dirty="0" smtClean="0"/>
              <a:t>Шляпка да ножка.</a:t>
            </a:r>
            <a:br>
              <a:rPr lang="ru-RU" b="1" dirty="0" smtClean="0"/>
            </a:br>
            <a:r>
              <a:rPr lang="ru-RU" b="1" dirty="0" smtClean="0"/>
              <a:t>Дождь пойдёт -</a:t>
            </a:r>
            <a:br>
              <a:rPr lang="ru-RU" b="1" dirty="0" smtClean="0"/>
            </a:br>
            <a:r>
              <a:rPr lang="ru-RU" b="1" dirty="0" smtClean="0"/>
              <a:t>Он подрастёт.</a:t>
            </a:r>
          </a:p>
          <a:p>
            <a:pPr marL="0" indent="0"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Выделим первый звук. </a:t>
            </a:r>
          </a:p>
          <a:p>
            <a:pPr>
              <a:buNone/>
            </a:pPr>
            <a:r>
              <a:rPr lang="ru-RU" b="1" dirty="0" smtClean="0"/>
              <a:t>Охарактеризуем его. </a:t>
            </a:r>
          </a:p>
          <a:p>
            <a:pPr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5429256" y="994744"/>
            <a:ext cx="14287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[г]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86446" y="428604"/>
            <a:ext cx="2571768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786446" y="42324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6108711" y="749281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6750065" y="74391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4" name="AutoShape 2" descr="https://regnum.ru/uploads/pictures/news/2016/01/13/regnum_picture_1452716625215525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857884" y="1923438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 l="9956" t="12857" r="16371" b="8392"/>
          <a:stretch>
            <a:fillRect/>
          </a:stretch>
        </p:blipFill>
        <p:spPr bwMode="auto">
          <a:xfrm>
            <a:off x="6000760" y="2285992"/>
            <a:ext cx="3000396" cy="3973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Прямая соединительная линия 13"/>
          <p:cNvCxnSpPr/>
          <p:nvPr/>
        </p:nvCxnSpPr>
        <p:spPr>
          <a:xfrm rot="5400000">
            <a:off x="7393007" y="749281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Послушайте.</a:t>
            </a:r>
          </a:p>
          <a:p>
            <a:pPr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Выделим первый </a:t>
            </a:r>
          </a:p>
          <a:p>
            <a:pPr marL="0" indent="0">
              <a:buNone/>
            </a:pPr>
            <a:r>
              <a:rPr lang="ru-RU" b="1" dirty="0" smtClean="0"/>
              <a:t>звук. </a:t>
            </a:r>
          </a:p>
          <a:p>
            <a:pPr>
              <a:buNone/>
            </a:pPr>
            <a:r>
              <a:rPr lang="ru-RU" b="1" dirty="0" smtClean="0"/>
              <a:t>Охарактеризуем его. </a:t>
            </a:r>
          </a:p>
          <a:p>
            <a:pPr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4857784" y="934034"/>
            <a:ext cx="15001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[г']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86380" y="357166"/>
            <a:ext cx="2571768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17322" y="35716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5608645" y="67784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4" name="AutoShape 2" descr="https://regnum.ru/uploads/pictures/news/2016/01/13/regnum_picture_1452716625215525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286380" y="1785926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6249999" y="67784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2571744"/>
            <a:ext cx="5095868" cy="382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Управляющая кнопка: звук 13">
            <a:hlinkClick r:id="rId4" action="ppaction://hlinkfile" highlightClick="1">
              <a:snd r:embed="rId3" name="applause.wav" builtIn="1"/>
            </a:hlinkClick>
          </p:cNvPr>
          <p:cNvSpPr/>
          <p:nvPr/>
        </p:nvSpPr>
        <p:spPr>
          <a:xfrm>
            <a:off x="357158" y="785794"/>
            <a:ext cx="1571636" cy="1328168"/>
          </a:xfrm>
          <a:prstGeom prst="actionButtonSound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6892941" y="67784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Вспомните с какого звука начиналось первое слово? А с какого второе? Послушайте эти звуки.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Эти звуки обозначаются в русском языке буквой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14282" y="2137752"/>
            <a:ext cx="14287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[г]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1472" y="1571612"/>
            <a:ext cx="250033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71472" y="1566248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>
            <a:off x="893737" y="1892289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1535091" y="1886925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642910" y="3000372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826578" y="2148480"/>
            <a:ext cx="15001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[г']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255174" y="1571612"/>
            <a:ext cx="2531272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286116" y="157161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rot="5400000">
            <a:off x="3577439" y="1892289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3255174" y="3000372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rot="5400000">
            <a:off x="4218793" y="1892289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286512" y="1643050"/>
            <a:ext cx="2671769" cy="275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 l="9956" t="12857" r="16371" b="8392"/>
          <a:stretch>
            <a:fillRect/>
          </a:stretch>
        </p:blipFill>
        <p:spPr bwMode="auto">
          <a:xfrm>
            <a:off x="571472" y="3786190"/>
            <a:ext cx="1759707" cy="233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929066"/>
            <a:ext cx="3190855" cy="239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0" name="Прямая соединительная линия 29"/>
          <p:cNvCxnSpPr/>
          <p:nvPr/>
        </p:nvCxnSpPr>
        <p:spPr>
          <a:xfrm rot="5400000">
            <a:off x="2178033" y="1892289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4822827" y="1892289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Какие звуки обозначаем буквой Г г («гэ</a:t>
            </a:r>
            <a:r>
              <a:rPr lang="ru-RU" b="1" i="1" dirty="0" smtClean="0"/>
              <a:t>»)</a:t>
            </a:r>
            <a:r>
              <a:rPr lang="ru-RU" b="1" dirty="0" smtClean="0"/>
              <a:t>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1285860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[г]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228599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207167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[г']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142873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58016" y="1785926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643042" y="785794"/>
            <a:ext cx="2671769" cy="275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buNone/>
            </a:pPr>
            <a:endParaRPr lang="ru-RU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42852"/>
            <a:ext cx="86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prstClr val="black"/>
                </a:solidFill>
              </a:rPr>
              <a:t>ПАРНЫЕ СОГЛАСНЫЕ</a:t>
            </a:r>
          </a:p>
          <a:p>
            <a:pPr lvl="0" algn="ctr"/>
            <a:endParaRPr lang="ru-RU" sz="3200" b="1" dirty="0" smtClean="0">
              <a:solidFill>
                <a:prstClr val="black"/>
              </a:solidFill>
            </a:endParaRPr>
          </a:p>
          <a:p>
            <a:pPr lvl="0"/>
            <a:r>
              <a:rPr lang="ru-RU" sz="3200" b="1" dirty="0" smtClean="0">
                <a:solidFill>
                  <a:prstClr val="black"/>
                </a:solidFill>
              </a:rPr>
              <a:t>                —                                              —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357422" y="714356"/>
            <a:ext cx="121775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2714612" y="1643050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 l="2997" r="2997" b="573"/>
          <a:stretch>
            <a:fillRect/>
          </a:stretch>
        </p:blipFill>
        <p:spPr bwMode="auto">
          <a:xfrm>
            <a:off x="285720" y="714356"/>
            <a:ext cx="1214857" cy="1221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Прямоугольник 25"/>
          <p:cNvSpPr/>
          <p:nvPr/>
        </p:nvSpPr>
        <p:spPr>
          <a:xfrm>
            <a:off x="642910" y="1643050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7000891" y="642918"/>
            <a:ext cx="1255795" cy="127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Прямоугольник 38"/>
          <p:cNvSpPr/>
          <p:nvPr/>
        </p:nvSpPr>
        <p:spPr>
          <a:xfrm>
            <a:off x="7358082" y="1571612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857752" y="642918"/>
            <a:ext cx="1214446" cy="1224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Прямоугольник 40"/>
          <p:cNvSpPr/>
          <p:nvPr/>
        </p:nvSpPr>
        <p:spPr>
          <a:xfrm>
            <a:off x="5214942" y="1571612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6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357158" y="2285992"/>
            <a:ext cx="1148623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7" cstate="print">
            <a:lum bright="-10000" contrast="20000"/>
          </a:blip>
          <a:srcRect l="2506" t="1923" r="2506" b="3846"/>
          <a:stretch>
            <a:fillRect/>
          </a:stretch>
        </p:blipFill>
        <p:spPr bwMode="auto">
          <a:xfrm>
            <a:off x="2428860" y="2357430"/>
            <a:ext cx="1143008" cy="116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Прямоугольник 29"/>
          <p:cNvSpPr/>
          <p:nvPr/>
        </p:nvSpPr>
        <p:spPr>
          <a:xfrm>
            <a:off x="2714612" y="3317628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42910" y="3317628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643042" y="2643182"/>
            <a:ext cx="5565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—</a:t>
            </a:r>
            <a:endParaRPr lang="ru-RU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lum bright="-10000" contrast="20000"/>
          </a:blip>
          <a:srcRect/>
          <a:stretch>
            <a:fillRect/>
          </a:stretch>
        </p:blipFill>
        <p:spPr bwMode="auto">
          <a:xfrm>
            <a:off x="4929190" y="2289063"/>
            <a:ext cx="1285884" cy="132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5246446" y="3317628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9" cstate="print">
            <a:lum bright="-10000" contrast="20000"/>
          </a:blip>
          <a:srcRect l="3246" t="3242" b="3242"/>
          <a:stretch>
            <a:fillRect/>
          </a:stretch>
        </p:blipFill>
        <p:spPr bwMode="auto">
          <a:xfrm>
            <a:off x="7143768" y="2214554"/>
            <a:ext cx="1277309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Прямоугольник 19"/>
          <p:cNvSpPr/>
          <p:nvPr/>
        </p:nvSpPr>
        <p:spPr>
          <a:xfrm>
            <a:off x="7500958" y="3317628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429388" y="2643182"/>
            <a:ext cx="5565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—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21507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На что похожа буква Г г («гэ»)?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cs typeface="Calibri"/>
              </a:rPr>
              <a:t>Букву на плече носил.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cs typeface="Calibri"/>
              </a:rPr>
              <a:t>На лугу траву косил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(Евгений Тарлапан)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286512" y="142852"/>
            <a:ext cx="2671769" cy="275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291"/>
          <a:stretch>
            <a:fillRect/>
          </a:stretch>
        </p:blipFill>
        <p:spPr bwMode="auto">
          <a:xfrm>
            <a:off x="3714744" y="1071546"/>
            <a:ext cx="3845672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21507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На что похожа буква Г г («гэ»)?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Перед нами буква Г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Стоит подобно кочерге.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(Самуил Маршак)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472231" y="785794"/>
            <a:ext cx="2671769" cy="275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 flipH="1">
            <a:off x="3295354" y="1776712"/>
            <a:ext cx="6451606" cy="289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643182"/>
            <a:ext cx="5816602" cy="3635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52400" y="152400"/>
            <a:ext cx="9144000" cy="612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Лента букв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-32" y="642918"/>
          <a:ext cx="9072589" cy="2071702"/>
        </p:xfrm>
        <a:graphic>
          <a:graphicData uri="http://schemas.openxmlformats.org/drawingml/2006/table">
            <a:tbl>
              <a:tblPr/>
              <a:tblGrid>
                <a:gridCol w="432688"/>
                <a:gridCol w="432688"/>
                <a:gridCol w="432688"/>
                <a:gridCol w="443241"/>
                <a:gridCol w="408276"/>
                <a:gridCol w="216344"/>
                <a:gridCol w="216344"/>
                <a:gridCol w="216344"/>
                <a:gridCol w="216344"/>
                <a:gridCol w="216344"/>
                <a:gridCol w="216344"/>
                <a:gridCol w="216344"/>
                <a:gridCol w="216344"/>
                <a:gridCol w="432688"/>
                <a:gridCol w="216344"/>
                <a:gridCol w="216344"/>
                <a:gridCol w="216344"/>
                <a:gridCol w="216344"/>
                <a:gridCol w="216344"/>
                <a:gridCol w="216344"/>
                <a:gridCol w="216344"/>
                <a:gridCol w="216344"/>
                <a:gridCol w="432688"/>
                <a:gridCol w="216344"/>
                <a:gridCol w="216344"/>
                <a:gridCol w="432688"/>
                <a:gridCol w="432688"/>
                <a:gridCol w="432688"/>
                <a:gridCol w="432688"/>
                <a:gridCol w="432688"/>
              </a:tblGrid>
              <a:tr h="642957"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У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Ы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Н</a:t>
                      </a:r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М</a:t>
                      </a:r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Л</a:t>
                      </a:r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Р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Б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В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Г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Д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З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mpd="sng">
                      <a:solidFill>
                        <a:schemeClr val="tx1"/>
                      </a:solidFill>
                      <a:prstDash val="soli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71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2942"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Я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Е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П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Т</a:t>
                      </a:r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С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mpd="sng">
                      <a:solidFill>
                        <a:schemeClr val="tx1"/>
                      </a:solidFill>
                      <a:prstDash val="soli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слоги.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6600" b="1" dirty="0" smtClean="0">
                <a:latin typeface="Calibri"/>
                <a:cs typeface="Calibri"/>
              </a:rPr>
              <a:t>го   га   гы   ги   гу   ге   гя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6600" b="1" dirty="0" smtClean="0">
                <a:latin typeface="Calibri"/>
                <a:cs typeface="Calibri"/>
              </a:rPr>
              <a:t>ог   аг   ыг   иг   уг	 ег   яг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В каких слогах согласная буква Г обозначает мягкий согласный звук </a:t>
            </a:r>
            <a:r>
              <a:rPr lang="ru-RU" sz="4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[г']</a:t>
            </a:r>
            <a:r>
              <a:rPr lang="ru-RU" b="1" spc="50" dirty="0" smtClean="0">
                <a:ln w="11430"/>
                <a:cs typeface="Calibri"/>
              </a:rPr>
              <a:t>?</a:t>
            </a:r>
            <a:endParaRPr lang="ru-RU" b="1" spc="50" dirty="0" smtClean="0">
              <a:ln w="11430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214810" y="1428736"/>
            <a:ext cx="216000" cy="216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715140" y="1357298"/>
            <a:ext cx="216000" cy="216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001024" y="1357298"/>
            <a:ext cx="216000" cy="216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слоги.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6600" b="1" dirty="0" smtClean="0">
                <a:latin typeface="Calibri"/>
                <a:cs typeface="Calibri"/>
              </a:rPr>
              <a:t>ого   ога   ага   угы   огы   аги   оги   угу   агу    оге   агя   аги    угя   уге    иге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Откройте Азбуку (с.119). Прочитайте слова.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Что вы можете рассказать об этих словах?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Это имена людей – пишутся с заглавной буквы.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Галя – имя девочки, Гена – имя мальчика.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</p:txBody>
      </p:sp>
      <p:sp>
        <p:nvSpPr>
          <p:cNvPr id="20" name="Прямоугольник 19"/>
          <p:cNvSpPr/>
          <p:nvPr/>
        </p:nvSpPr>
        <p:spPr>
          <a:xfrm>
            <a:off x="3500430" y="642918"/>
            <a:ext cx="1650901" cy="18748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</a:pPr>
            <a:r>
              <a:rPr lang="ru-RU" sz="5400" b="1" dirty="0" smtClean="0">
                <a:solidFill>
                  <a:prstClr val="black"/>
                </a:solidFill>
              </a:rPr>
              <a:t>Галя </a:t>
            </a:r>
          </a:p>
          <a:p>
            <a:pPr lvl="0">
              <a:lnSpc>
                <a:spcPct val="110000"/>
              </a:lnSpc>
            </a:pPr>
            <a:r>
              <a:rPr lang="ru-RU" sz="5400" b="1" dirty="0" smtClean="0">
                <a:solidFill>
                  <a:prstClr val="black"/>
                </a:solidFill>
              </a:rPr>
              <a:t>Гена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85725" indent="-85725">
              <a:spcBef>
                <a:spcPts val="0"/>
              </a:spcBef>
              <a:buNone/>
            </a:pPr>
            <a:r>
              <a:rPr lang="ru-RU" sz="2800" b="1" dirty="0" smtClean="0"/>
              <a:t>Прочитайте слово.</a:t>
            </a:r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Сколько слогов в слове?     Какой слог ударный? Звуко-буквенный анализ. На какой вопрос отвечает слово? Это слово-предмет, признак, действие? Одуш. или неодуш.?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Подберите местоимение.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Определите форму числа.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Поставьте слово в форму мн. числа.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Составьте предложение.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/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buNone/>
            </a:pPr>
            <a:endParaRPr lang="ru-RU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0" y="571480"/>
            <a:ext cx="12427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кто?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357554" y="2714620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6215074" y="500042"/>
            <a:ext cx="10743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она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43768" y="500042"/>
            <a:ext cx="13660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ед.ч.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87282" y="571480"/>
            <a:ext cx="2297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предмет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28728" y="1214422"/>
            <a:ext cx="16435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одуш.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3438" y="1659427"/>
            <a:ext cx="12849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Гали</a:t>
            </a:r>
            <a:endParaRPr lang="ru-RU" sz="4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715140" y="1659427"/>
            <a:ext cx="11095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они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777920" y="1659427"/>
            <a:ext cx="14718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мн.ч.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14744" y="214290"/>
            <a:ext cx="17861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/>
              <a:t>Галя</a:t>
            </a:r>
            <a:endParaRPr lang="ru-RU" sz="6600" b="1" dirty="0"/>
          </a:p>
        </p:txBody>
      </p:sp>
      <p:sp>
        <p:nvSpPr>
          <p:cNvPr id="14" name="Овал 13"/>
          <p:cNvSpPr/>
          <p:nvPr/>
        </p:nvSpPr>
        <p:spPr>
          <a:xfrm>
            <a:off x="4214810" y="1214422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786182" y="1214422"/>
            <a:ext cx="216000" cy="216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5073752" y="1214422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rot="5400000">
            <a:off x="4179885" y="820719"/>
            <a:ext cx="785818" cy="1588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4321967" y="392885"/>
            <a:ext cx="214314" cy="14287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Овал 39"/>
          <p:cNvSpPr/>
          <p:nvPr/>
        </p:nvSpPr>
        <p:spPr>
          <a:xfrm>
            <a:off x="4645124" y="1214422"/>
            <a:ext cx="216000" cy="216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787868" y="1500174"/>
            <a:ext cx="254248" cy="25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645124" y="1500174"/>
            <a:ext cx="254248" cy="25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130" name="Picture 2" descr="https://ds04.infourok.ru/uploads/ex/0e76/0002a685-0f0b62a2/hello_html_m5769cd67.pn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5500694" y="3357562"/>
            <a:ext cx="3476648" cy="31707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9" grpId="0"/>
      <p:bldP spid="32" grpId="0"/>
      <p:bldP spid="31" grpId="0"/>
      <p:bldP spid="33" grpId="0"/>
      <p:bldP spid="37" grpId="0"/>
      <p:bldP spid="39" grpId="0"/>
      <p:bldP spid="43" grpId="0"/>
      <p:bldP spid="14" grpId="0" animBg="1"/>
      <p:bldP spid="17" grpId="0" animBg="1"/>
      <p:bldP spid="19" grpId="0" animBg="1"/>
      <p:bldP spid="40" grpId="0" animBg="1"/>
      <p:bldP spid="21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85725" indent="-85725">
              <a:spcBef>
                <a:spcPts val="0"/>
              </a:spcBef>
              <a:buNone/>
            </a:pPr>
            <a:r>
              <a:rPr lang="ru-RU" sz="2800" b="1" dirty="0" smtClean="0"/>
              <a:t>Прочитайте слово.</a:t>
            </a:r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Сколько слогов в слове?     Какой слог ударный? Звуко-буквенный анализ. На какой вопрос отвечает слово? Это слово-предмет, признак, действие? Одуш. или неодуш.?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Подберите местоимение.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Определите форму числа.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Поставьте слово в форму мн. числа.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Составьте предложение.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/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buNone/>
            </a:pPr>
            <a:endParaRPr lang="ru-RU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0" y="571480"/>
            <a:ext cx="12427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кто?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357554" y="2714620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6215074" y="500042"/>
            <a:ext cx="7954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он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43768" y="500042"/>
            <a:ext cx="13660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ед.ч.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87282" y="571480"/>
            <a:ext cx="2297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предмет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28728" y="1214422"/>
            <a:ext cx="16435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одуш.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3438" y="1659427"/>
            <a:ext cx="13739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Гены</a:t>
            </a:r>
            <a:endParaRPr lang="ru-RU" sz="4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715140" y="1659427"/>
            <a:ext cx="11095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они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777920" y="1659427"/>
            <a:ext cx="14718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мн.ч.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14744" y="214290"/>
            <a:ext cx="178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/>
              <a:t>Гена</a:t>
            </a:r>
            <a:endParaRPr lang="ru-RU" sz="6600" b="1" dirty="0"/>
          </a:p>
        </p:txBody>
      </p:sp>
      <p:sp>
        <p:nvSpPr>
          <p:cNvPr id="14" name="Овал 13"/>
          <p:cNvSpPr/>
          <p:nvPr/>
        </p:nvSpPr>
        <p:spPr>
          <a:xfrm>
            <a:off x="4214810" y="1214422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786182" y="1214422"/>
            <a:ext cx="216000" cy="216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5073752" y="1214422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rot="5400000">
            <a:off x="4179885" y="820719"/>
            <a:ext cx="785818" cy="1588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4321967" y="392885"/>
            <a:ext cx="214314" cy="14287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Овал 39"/>
          <p:cNvSpPr/>
          <p:nvPr/>
        </p:nvSpPr>
        <p:spPr>
          <a:xfrm>
            <a:off x="4645124" y="1214422"/>
            <a:ext cx="216000" cy="216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787868" y="1500174"/>
            <a:ext cx="254248" cy="25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645124" y="1500174"/>
            <a:ext cx="254248" cy="25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6562" name="Picture 2" descr="https://www.maam.ru/images/users/photos/medium/725af7d098d376d711ca398189fbe8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857628"/>
            <a:ext cx="3760422" cy="2505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9" grpId="0"/>
      <p:bldP spid="32" grpId="0"/>
      <p:bldP spid="31" grpId="0"/>
      <p:bldP spid="33" grpId="0"/>
      <p:bldP spid="37" grpId="0"/>
      <p:bldP spid="39" grpId="0"/>
      <p:bldP spid="43" grpId="0"/>
      <p:bldP spid="14" grpId="0" animBg="1"/>
      <p:bldP spid="17" grpId="0" animBg="1"/>
      <p:bldP spid="19" grpId="0" animBg="1"/>
      <p:bldP spid="40" grpId="0" animBg="1"/>
      <p:bldP spid="21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6437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Прочитайте слова.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Это однокоренные слова. Они имеют общий корень –корзин-, близки по смыслу. Выделим суффикс –к-.</a:t>
            </a:r>
          </a:p>
          <a:p>
            <a:pPr marL="0" indent="0">
              <a:buNone/>
            </a:pPr>
            <a:r>
              <a:rPr lang="ru-RU" b="1" dirty="0" smtClean="0"/>
              <a:t>Суффикс –к- уменьшительно-ласкательный.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868" y="500042"/>
            <a:ext cx="361708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/>
              <a:t>корзина</a:t>
            </a:r>
          </a:p>
          <a:p>
            <a:r>
              <a:rPr lang="ru-RU" sz="6600" b="1" dirty="0" smtClean="0"/>
              <a:t>корзинка</a:t>
            </a:r>
            <a:endParaRPr lang="ru-RU" sz="6600" b="1" dirty="0"/>
          </a:p>
        </p:txBody>
      </p:sp>
      <p:sp>
        <p:nvSpPr>
          <p:cNvPr id="4" name="Дуга 3"/>
          <p:cNvSpPr/>
          <p:nvPr/>
        </p:nvSpPr>
        <p:spPr>
          <a:xfrm>
            <a:off x="3714744" y="642918"/>
            <a:ext cx="2500330" cy="714380"/>
          </a:xfrm>
          <a:prstGeom prst="arc">
            <a:avLst>
              <a:gd name="adj1" fmla="val 10704147"/>
              <a:gd name="adj2" fmla="val 10414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уга 5"/>
          <p:cNvSpPr/>
          <p:nvPr/>
        </p:nvSpPr>
        <p:spPr>
          <a:xfrm>
            <a:off x="3714744" y="1643050"/>
            <a:ext cx="2500330" cy="571504"/>
          </a:xfrm>
          <a:prstGeom prst="arc">
            <a:avLst>
              <a:gd name="adj1" fmla="val 10704147"/>
              <a:gd name="adj2" fmla="val 10414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6215074" y="1643050"/>
            <a:ext cx="428628" cy="338126"/>
          </a:xfrm>
          <a:custGeom>
            <a:avLst/>
            <a:gdLst>
              <a:gd name="connsiteX0" fmla="*/ 0 w 485775"/>
              <a:gd name="connsiteY0" fmla="*/ 381000 h 381000"/>
              <a:gd name="connsiteX1" fmla="*/ 257175 w 485775"/>
              <a:gd name="connsiteY1" fmla="*/ 0 h 381000"/>
              <a:gd name="connsiteX2" fmla="*/ 257175 w 485775"/>
              <a:gd name="connsiteY2" fmla="*/ 0 h 381000"/>
              <a:gd name="connsiteX3" fmla="*/ 485775 w 485775"/>
              <a:gd name="connsiteY3" fmla="*/ 361950 h 381000"/>
              <a:gd name="connsiteX4" fmla="*/ 485775 w 485775"/>
              <a:gd name="connsiteY4" fmla="*/ 36195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775" h="381000">
                <a:moveTo>
                  <a:pt x="0" y="381000"/>
                </a:moveTo>
                <a:lnTo>
                  <a:pt x="257175" y="0"/>
                </a:lnTo>
                <a:lnTo>
                  <a:pt x="257175" y="0"/>
                </a:lnTo>
                <a:lnTo>
                  <a:pt x="485775" y="361950"/>
                </a:lnTo>
                <a:lnTo>
                  <a:pt x="485775" y="361950"/>
                </a:ln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85725" indent="-85725">
              <a:spcBef>
                <a:spcPts val="0"/>
              </a:spcBef>
              <a:buNone/>
            </a:pPr>
            <a:r>
              <a:rPr lang="ru-RU" sz="2800" b="1" dirty="0" smtClean="0"/>
              <a:t>Прочитайте слово.</a:t>
            </a:r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Сколько слогов в слове?     Какой слог ударный? Звуко-буквенный анализ. На какой вопрос отвечает слово? Это слово-предмет, признак, действие? Одуш. или неодуш.?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Подберите местоимение.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Определите форму числа.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Поставьте слово в форму мн. числа.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Составьте предложение.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/>
          </a:p>
          <a:p>
            <a:pPr marL="0" indent="0">
              <a:spcBef>
                <a:spcPts val="0"/>
              </a:spcBef>
              <a:buNone/>
            </a:pPr>
            <a:endParaRPr lang="ru-RU" sz="24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spcBef>
                <a:spcPts val="0"/>
              </a:spcBef>
              <a:buNone/>
            </a:pPr>
            <a:endParaRPr lang="ru-RU" sz="2800" b="1" dirty="0" smtClean="0"/>
          </a:p>
          <a:p>
            <a:pPr>
              <a:buNone/>
            </a:pPr>
            <a:endParaRPr lang="ru-RU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928662" y="571480"/>
            <a:ext cx="12427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что?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357554" y="2714620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6848423" y="500042"/>
            <a:ext cx="10743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она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77920" y="500042"/>
            <a:ext cx="13660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ед.ч.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1472" y="1214422"/>
            <a:ext cx="2297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предмет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1472" y="1857364"/>
            <a:ext cx="22350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неодуш.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57620" y="1785926"/>
            <a:ext cx="25154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корзинки</a:t>
            </a:r>
            <a:endParaRPr lang="ru-RU" sz="4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723930" y="1785926"/>
            <a:ext cx="11095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они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786710" y="1785926"/>
            <a:ext cx="14718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мн.ч.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7488" y="357166"/>
            <a:ext cx="36170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/>
              <a:t>корзинка</a:t>
            </a:r>
            <a:endParaRPr lang="ru-RU" sz="6600" b="1" dirty="0"/>
          </a:p>
        </p:txBody>
      </p:sp>
      <p:sp>
        <p:nvSpPr>
          <p:cNvPr id="14" name="Овал 13"/>
          <p:cNvSpPr/>
          <p:nvPr/>
        </p:nvSpPr>
        <p:spPr>
          <a:xfrm>
            <a:off x="3428992" y="1214422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071802" y="1214422"/>
            <a:ext cx="216000" cy="216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786314" y="1214422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rot="5400000">
            <a:off x="3894133" y="1035033"/>
            <a:ext cx="785818" cy="1588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4893471" y="535761"/>
            <a:ext cx="214314" cy="14287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Овал 39"/>
          <p:cNvSpPr/>
          <p:nvPr/>
        </p:nvSpPr>
        <p:spPr>
          <a:xfrm>
            <a:off x="3929058" y="1214422"/>
            <a:ext cx="216000" cy="216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071802" y="1500174"/>
            <a:ext cx="254248" cy="25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929058" y="1500174"/>
            <a:ext cx="254248" cy="25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5178429" y="1035033"/>
            <a:ext cx="785818" cy="1588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5999074" y="1214422"/>
            <a:ext cx="216000" cy="21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4317752" y="1214422"/>
            <a:ext cx="216000" cy="216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317752" y="1500174"/>
            <a:ext cx="254248" cy="25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214942" y="1214422"/>
            <a:ext cx="216000" cy="216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214942" y="1500174"/>
            <a:ext cx="254248" cy="25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5675074" y="1214422"/>
            <a:ext cx="216000" cy="216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5675074" y="1500174"/>
            <a:ext cx="254248" cy="25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586" name="Picture 2" descr="http://www.skazkidetskie.ru/wp-content/uploads/2017/05/dvenadtsat-mesyatsev.jp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5429225" y="3786190"/>
            <a:ext cx="3714775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9" grpId="0"/>
      <p:bldP spid="32" grpId="0"/>
      <p:bldP spid="31" grpId="0"/>
      <p:bldP spid="33" grpId="0"/>
      <p:bldP spid="37" grpId="0"/>
      <p:bldP spid="39" grpId="0"/>
      <p:bldP spid="43" grpId="0"/>
      <p:bldP spid="14" grpId="0" animBg="1"/>
      <p:bldP spid="17" grpId="0" animBg="1"/>
      <p:bldP spid="19" grpId="0" animBg="1"/>
      <p:bldP spid="40" grpId="0" animBg="1"/>
      <p:bldP spid="21" grpId="0" animBg="1"/>
      <p:bldP spid="23" grpId="0" animBg="1"/>
      <p:bldP spid="25" grpId="0" animBg="1"/>
      <p:bldP spid="26" grpId="0" animBg="1"/>
      <p:bldP spid="27" grpId="0" animBg="1"/>
      <p:bldP spid="30" grpId="0" animBg="1"/>
      <p:bldP spid="35" grpId="0" animBg="1"/>
      <p:bldP spid="36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Прочитайте слова.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Что вы можете рассказать об этих словах?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Это одно и то же слово в форме ед. ч. и в форме мн. ч.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Орфограмма – парный согласный на конце слова. Проверочное слово грибы.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500430" y="642918"/>
            <a:ext cx="2048959" cy="1920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</a:pPr>
            <a:r>
              <a:rPr lang="ru-RU" sz="5400" b="1" dirty="0" smtClean="0">
                <a:solidFill>
                  <a:prstClr val="black"/>
                </a:solidFill>
              </a:rPr>
              <a:t>гриб</a:t>
            </a:r>
          </a:p>
          <a:p>
            <a:pPr lvl="0">
              <a:lnSpc>
                <a:spcPct val="110000"/>
              </a:lnSpc>
            </a:pPr>
            <a:r>
              <a:rPr lang="ru-RU" sz="5400" b="1" dirty="0" smtClean="0">
                <a:solidFill>
                  <a:prstClr val="black"/>
                </a:solidFill>
              </a:rPr>
              <a:t>грибы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Рассмотрите иллюстрацию. Что делают дети?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О чём будем читать текст?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785786" y="571480"/>
            <a:ext cx="7072362" cy="371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-1" y="1000108"/>
            <a:ext cx="911935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Прочитайте текст.  О чём текст? Озаглавим.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Грибы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Какие грибы в корзинке у Гали? А вы знаете как выглядит боровик? А почему так называется? Какой лес называют бором? Сосновый бор.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</p:txBody>
      </p:sp>
      <p:pic>
        <p:nvPicPr>
          <p:cNvPr id="45061" name="Picture 5" descr="http://www.art-catalog.ru/data_picture_2016/picture/3/1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31295" y="0"/>
            <a:ext cx="9275295" cy="6072206"/>
          </a:xfrm>
          <a:prstGeom prst="rect">
            <a:avLst/>
          </a:prstGeom>
          <a:noFill/>
        </p:spPr>
      </p:pic>
      <p:pic>
        <p:nvPicPr>
          <p:cNvPr id="7" name="Picture 3" descr="https://avatars.mds.yandex.net/get-pdb/1340225/d8108575-7561-4bac-a365-dd8f056aeda0/s1200?webp=false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1928794" y="2714620"/>
            <a:ext cx="54864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Прочитайте текст.  О чём текст? Озаглавим.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Грибы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Какие грибы в корзинке у Гены? Поганки. А можно собирать поганки?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-1" y="1071546"/>
            <a:ext cx="911935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4" name="Picture 2" descr="https://www.ru-roads.ru/silhun/wp-content/uploads/sites/2/2015/08/bled-pog.jp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5072066" y="785794"/>
            <a:ext cx="3677364" cy="4736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Прочитайте текст.  О чём текст? Озаглавим.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Грибы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Какие грибы в корзинке у Гены? Поганки. А можно собирать поганки? А какие грибы</a:t>
            </a:r>
          </a:p>
          <a:p>
            <a:pPr marL="0" indent="2333625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 изобразил художник?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-1" y="1071546"/>
            <a:ext cx="911935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4" name="Picture 2" descr="https://www.ru-roads.ru/silhun/wp-content/uploads/sites/2/2015/08/bled-pog.jp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214282" y="3857628"/>
            <a:ext cx="2179887" cy="2807804"/>
          </a:xfrm>
          <a:prstGeom prst="rect">
            <a:avLst/>
          </a:prstGeom>
          <a:noFill/>
        </p:spPr>
      </p:pic>
      <p:pic>
        <p:nvPicPr>
          <p:cNvPr id="75778" name="Picture 2" descr="https://avatars.mds.yandex.net/get-pdb/1380368/ab7db45d-7934-4e2e-b823-d005b3000823/s12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26" y="1071546"/>
            <a:ext cx="4286280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785786" y="571480"/>
            <a:ext cx="7072362" cy="371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Перескажите текст.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Грибы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</p:txBody>
      </p:sp>
      <p:pic>
        <p:nvPicPr>
          <p:cNvPr id="4" name="Picture 2" descr="https://www.ru-roads.ru/silhun/wp-content/uploads/sites/2/2015/08/bled-pog.jp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405991" y="214290"/>
            <a:ext cx="1552940" cy="2000264"/>
          </a:xfrm>
          <a:prstGeom prst="rect">
            <a:avLst/>
          </a:prstGeom>
          <a:noFill/>
        </p:spPr>
      </p:pic>
      <p:pic>
        <p:nvPicPr>
          <p:cNvPr id="5" name="Picture 3" descr="https://avatars.mds.yandex.net/get-pdb/1340225/d8108575-7561-4bac-a365-dd8f056aeda0/s1200?webp=false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14348" y="4286256"/>
            <a:ext cx="3286148" cy="20538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Прочитайте стихотворение про боровик.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b="1" dirty="0" smtClean="0"/>
          </a:p>
        </p:txBody>
      </p:sp>
      <p:pic>
        <p:nvPicPr>
          <p:cNvPr id="5" name="Picture 3" descr="https://avatars.mds.yandex.net/get-pdb/1340225/d8108575-7561-4bac-a365-dd8f056aeda0/s1200?webp=false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14282" y="2357430"/>
            <a:ext cx="5072098" cy="3170062"/>
          </a:xfrm>
          <a:prstGeom prst="rect">
            <a:avLst/>
          </a:prstGeom>
          <a:noFill/>
        </p:spPr>
      </p:pic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1500166" y="785794"/>
            <a:ext cx="6377653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4214810" y="4143380"/>
            <a:ext cx="4643470" cy="243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Рассмотрите иллюстрацию. Чем занимаются жители города? Придумайте сказку про город грибов.</a:t>
            </a:r>
            <a:endParaRPr lang="ru-RU" sz="3130" b="1" dirty="0" smtClean="0"/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071669" y="1000108"/>
            <a:ext cx="6573855" cy="515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130" b="1" dirty="0" smtClean="0"/>
              <a:t>Прочитайте и объясните пословицы. 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571473" y="642919"/>
            <a:ext cx="6072230" cy="88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142844" y="1714488"/>
            <a:ext cx="8727568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Какие звуки обозначаем буквой Г г («гэ</a:t>
            </a:r>
            <a:r>
              <a:rPr lang="ru-RU" b="1" i="1" dirty="0" smtClean="0"/>
              <a:t>»)</a:t>
            </a:r>
            <a:r>
              <a:rPr lang="ru-RU" b="1" dirty="0" smtClean="0"/>
              <a:t>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1285860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[г]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228599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207167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[г']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142873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58016" y="1785926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643042" y="785794"/>
            <a:ext cx="2671769" cy="275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12055</TotalTime>
  <Words>743</Words>
  <Application>Microsoft Office PowerPoint</Application>
  <PresentationFormat>Экран (4:3)</PresentationFormat>
  <Paragraphs>310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Урок обучения грамоте по УМК «Школа России»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</dc:creator>
  <cp:lastModifiedBy>к</cp:lastModifiedBy>
  <cp:revision>1044</cp:revision>
  <dcterms:created xsi:type="dcterms:W3CDTF">2018-09-15T15:04:53Z</dcterms:created>
  <dcterms:modified xsi:type="dcterms:W3CDTF">2018-12-15T11:21:24Z</dcterms:modified>
</cp:coreProperties>
</file>