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44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2" r:id="rId25"/>
    <p:sldId id="323" r:id="rId26"/>
    <p:sldId id="324" r:id="rId27"/>
    <p:sldId id="325" r:id="rId28"/>
    <p:sldId id="326" r:id="rId29"/>
    <p:sldId id="290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  <p:sldId id="267" r:id="rId39"/>
    <p:sldId id="274" r:id="rId40"/>
    <p:sldId id="276" r:id="rId41"/>
    <p:sldId id="277" r:id="rId42"/>
    <p:sldId id="327" r:id="rId4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FFFF"/>
    <a:srgbClr val="003300"/>
    <a:srgbClr val="EEFE76"/>
    <a:srgbClr val="140280"/>
    <a:srgbClr val="8E87ED"/>
    <a:srgbClr val="05051B"/>
    <a:srgbClr val="5D690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850" autoAdjust="0"/>
    <p:restoredTop sz="81818" autoAdjust="0"/>
  </p:normalViewPr>
  <p:slideViewPr>
    <p:cSldViewPr>
      <p:cViewPr>
        <p:scale>
          <a:sx n="50" d="100"/>
          <a:sy n="50" d="100"/>
        </p:scale>
        <p:origin x="222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21C8A75-89DB-4FC7-99DD-32EC6A07CCD4}" type="datetimeFigureOut">
              <a:rPr lang="ru-RU"/>
              <a:pPr>
                <a:defRPr/>
              </a:pPr>
              <a:t>01.01.0010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B9BF132-417B-40E8-93B7-5C5584647B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1059DC-354B-47FD-9411-779EE921D4D1}" type="slidenum">
              <a:rPr lang="ru-RU" smtClean="0"/>
              <a:pPr/>
              <a:t>31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C5CF6E-59D3-4B0E-B80C-CA7EC5FF7F74}" type="slidenum">
              <a:rPr lang="ru-RU" smtClean="0"/>
              <a:pPr/>
              <a:t>32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CF6E2D-49B0-4255-9362-7F11DA5C1151}" type="slidenum">
              <a:rPr lang="ru-RU" smtClean="0"/>
              <a:pPr/>
              <a:t>36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 sz="1800" b="0">
                <a:latin typeface="Arial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 sz="1800" b="0">
                <a:latin typeface="Arial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 sz="1800" b="0">
                <a:latin typeface="Arial" charset="0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4944" y="-3"/>
              <a:ext cx="816" cy="3978"/>
              <a:chOff x="4944" y="-3"/>
              <a:chExt cx="816" cy="3978"/>
            </a:xfrm>
          </p:grpSpPr>
          <p:grpSp>
            <p:nvGrpSpPr>
              <p:cNvPr id="20" name="Group 7"/>
              <p:cNvGrpSpPr>
                <a:grpSpLocks/>
              </p:cNvGrpSpPr>
              <p:nvPr userDrawn="1"/>
            </p:nvGrpSpPr>
            <p:grpSpPr bwMode="auto">
              <a:xfrm>
                <a:off x="5280" y="-3"/>
                <a:ext cx="480" cy="1434"/>
                <a:chOff x="5280" y="-3"/>
                <a:chExt cx="480" cy="1434"/>
              </a:xfrm>
            </p:grpSpPr>
            <p:grpSp>
              <p:nvGrpSpPr>
                <p:cNvPr id="41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8" y="-4"/>
                  <a:ext cx="174" cy="176"/>
                  <a:chOff x="1697" y="323"/>
                  <a:chExt cx="1690" cy="2560"/>
                </a:xfrm>
              </p:grpSpPr>
              <p:grpSp>
                <p:nvGrpSpPr>
                  <p:cNvPr id="50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97" y="323"/>
                    <a:ext cx="1690" cy="2560"/>
                    <a:chOff x="1697" y="323"/>
                    <a:chExt cx="1690" cy="2560"/>
                  </a:xfrm>
                </p:grpSpPr>
                <p:sp>
                  <p:nvSpPr>
                    <p:cNvPr id="57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53" y="323"/>
                      <a:ext cx="1234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58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97" y="381"/>
                      <a:ext cx="864" cy="2065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sp>
                <p:nvSpPr>
                  <p:cNvPr id="51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2" name="Freeform 13"/>
                  <p:cNvSpPr>
                    <a:spLocks/>
                  </p:cNvSpPr>
                  <p:nvPr/>
                </p:nvSpPr>
                <p:spPr bwMode="auto">
                  <a:xfrm>
                    <a:off x="2639" y="745"/>
                    <a:ext cx="262" cy="524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3" name="Freeform 14"/>
                  <p:cNvSpPr>
                    <a:spLocks/>
                  </p:cNvSpPr>
                  <p:nvPr/>
                </p:nvSpPr>
                <p:spPr bwMode="auto">
                  <a:xfrm>
                    <a:off x="2707" y="1588"/>
                    <a:ext cx="398" cy="349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4" name="Freeform 15"/>
                  <p:cNvSpPr>
                    <a:spLocks/>
                  </p:cNvSpPr>
                  <p:nvPr/>
                </p:nvSpPr>
                <p:spPr bwMode="auto">
                  <a:xfrm>
                    <a:off x="2454" y="1923"/>
                    <a:ext cx="146" cy="567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5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6" name="Freeform 17"/>
                  <p:cNvSpPr>
                    <a:spLocks/>
                  </p:cNvSpPr>
                  <p:nvPr/>
                </p:nvSpPr>
                <p:spPr bwMode="auto">
                  <a:xfrm>
                    <a:off x="2095" y="934"/>
                    <a:ext cx="233" cy="378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pic>
              <p:nvPicPr>
                <p:cNvPr id="4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1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2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3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4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7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8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9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0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9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 sz="1800" b="0">
                <a:latin typeface="Arial" charset="0"/>
              </a:endParaRPr>
            </a:p>
          </p:txBody>
        </p:sp>
        <p:sp>
          <p:nvSpPr>
            <p:cNvPr id="18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>
                <a:defRPr/>
              </a:pPr>
              <a:endParaRPr kumimoji="1" lang="ru-RU" sz="1800" b="0">
                <a:latin typeface="Arial" charset="0"/>
              </a:endParaRPr>
            </a:p>
          </p:txBody>
        </p:sp>
      </p:grpSp>
      <p:sp>
        <p:nvSpPr>
          <p:cNvPr id="138297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8298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9" name="Rectangle 5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BB1C6-156B-4927-B0EB-BBEE781FA8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1EDF3-EF30-4E8E-B059-DDD0A3AADB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E2F3F-4E6B-4F58-96B2-A861D6DF6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B9788-E42E-4EB5-A551-69EAFB9C8D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CC7E8-E365-4AD9-BB9C-635CC8F57D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C3A4A-A84C-4624-B2C0-125830D184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1B600-DB46-44E3-B151-28102E2891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C2F9D-DFE9-4B3F-A8E9-A6C9CA4C88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9B059-243F-4017-9E9B-2C061C0191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3256E-EB5D-4BB9-909D-3479DF22C8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8A8A6-104D-4822-8222-789EB918A0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137219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 sz="1800" b="0">
                <a:latin typeface="Arial" charset="0"/>
              </a:endParaRPr>
            </a:p>
          </p:txBody>
        </p:sp>
        <p:sp>
          <p:nvSpPr>
            <p:cNvPr id="137220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 sz="1800" b="0">
                <a:latin typeface="Arial" charset="0"/>
              </a:endParaRPr>
            </a:p>
          </p:txBody>
        </p:sp>
        <p:sp>
          <p:nvSpPr>
            <p:cNvPr id="137221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 sz="1800" b="0">
                <a:latin typeface="Arial" charset="0"/>
              </a:endParaRPr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047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1068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107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137226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53" y="323"/>
                      <a:ext cx="1234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37227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96" y="381"/>
                      <a:ext cx="865" cy="2065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sp>
                <p:nvSpPr>
                  <p:cNvPr id="13722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137229" name="Freeform 13"/>
                  <p:cNvSpPr>
                    <a:spLocks/>
                  </p:cNvSpPr>
                  <p:nvPr/>
                </p:nvSpPr>
                <p:spPr bwMode="auto">
                  <a:xfrm>
                    <a:off x="2639" y="745"/>
                    <a:ext cx="262" cy="524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137230" name="Freeform 14"/>
                  <p:cNvSpPr>
                    <a:spLocks/>
                  </p:cNvSpPr>
                  <p:nvPr/>
                </p:nvSpPr>
                <p:spPr bwMode="auto">
                  <a:xfrm>
                    <a:off x="2707" y="1588"/>
                    <a:ext cx="398" cy="349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137231" name="Freeform 15"/>
                  <p:cNvSpPr>
                    <a:spLocks/>
                  </p:cNvSpPr>
                  <p:nvPr/>
                </p:nvSpPr>
                <p:spPr bwMode="auto">
                  <a:xfrm>
                    <a:off x="2454" y="1923"/>
                    <a:ext cx="146" cy="567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137232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137233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pic>
              <p:nvPicPr>
                <p:cNvPr id="1069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0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1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2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3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4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5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6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048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1049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0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1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2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3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4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5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6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7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8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59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0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1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2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3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4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5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6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67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37262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263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264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265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266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267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268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269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270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kumimoji="1" lang="ru-RU" sz="1800" b="0">
                <a:latin typeface="Arial" charset="0"/>
              </a:endParaRPr>
            </a:p>
          </p:txBody>
        </p:sp>
        <p:sp>
          <p:nvSpPr>
            <p:cNvPr id="137271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272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>
                <a:defRPr/>
              </a:pPr>
              <a:endParaRPr kumimoji="1" lang="ru-RU" sz="1800" b="0">
                <a:latin typeface="Arial" charset="0"/>
              </a:endParaRPr>
            </a:p>
          </p:txBody>
        </p:sp>
      </p:grpSp>
      <p:sp>
        <p:nvSpPr>
          <p:cNvPr id="1027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7275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7276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7277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latin typeface="+mn-lt"/>
              </a:defRPr>
            </a:lvl1pPr>
          </a:lstStyle>
          <a:p>
            <a:pPr>
              <a:defRPr/>
            </a:pPr>
            <a:fld id="{0A1D58BC-B82C-460C-9E39-F37FDDF2D7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 spd="slow">
    <p:cover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Компетентностный</a:t>
            </a:r>
            <a:r>
              <a:rPr lang="ru-RU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 подход в преподавании английского языка</a:t>
            </a:r>
            <a:endParaRPr lang="ru-RU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0" y="357188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 eaLnBrk="0" hangingPunct="0"/>
            <a:r>
              <a:rPr lang="ru-RU" dirty="0">
                <a:solidFill>
                  <a:srgbClr val="000000"/>
                </a:solidFill>
                <a:cs typeface="Times New Roman" pitchFamily="18" charset="0"/>
              </a:rPr>
              <a:t>  </a:t>
            </a:r>
            <a:endParaRPr lang="ru-RU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l" eaLnBrk="0" hangingPunct="0"/>
            <a:r>
              <a:rPr lang="ru-RU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cs typeface="Times New Roman" pitchFamily="18" charset="0"/>
              </a:rPr>
              <a:t>Компетенция – </a:t>
            </a:r>
            <a:r>
              <a:rPr lang="ru-RU" dirty="0" smtClean="0">
                <a:solidFill>
                  <a:srgbClr val="000000"/>
                </a:solidFill>
                <a:cs typeface="Times New Roman" pitchFamily="18" charset="0"/>
              </a:rPr>
              <a:t>означает круг вопросов, в которых человек хорошо осведомлен, обладает познаниями и опытом.</a:t>
            </a:r>
          </a:p>
          <a:p>
            <a:pPr algn="l" eaLnBrk="0" hangingPunct="0"/>
            <a:endParaRPr lang="ru-RU" dirty="0">
              <a:cs typeface="Times New Roman" pitchFamily="18" charset="0"/>
            </a:endParaRPr>
          </a:p>
          <a:p>
            <a:pPr algn="l" eaLnBrk="0" hangingPunct="0"/>
            <a:r>
              <a:rPr lang="ru-RU" dirty="0">
                <a:solidFill>
                  <a:srgbClr val="000000"/>
                </a:solidFill>
                <a:cs typeface="Times New Roman" pitchFamily="18" charset="0"/>
              </a:rPr>
              <a:t>   Компетентность – владение, обладание человеком соответствующей компетенцией, включающей его личностное отношение к ней и предмету деятельности.</a:t>
            </a:r>
          </a:p>
          <a:p>
            <a:pPr algn="l" eaLnBrk="0" hangingPunct="0"/>
            <a:endParaRPr lang="ru-RU" dirty="0">
              <a:solidFill>
                <a:srgbClr val="000000"/>
              </a:solidFill>
            </a:endParaRPr>
          </a:p>
          <a:p>
            <a:pPr algn="l" eaLnBrk="0" hangingPunct="0"/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три уровня </a:t>
            </a:r>
            <a:r>
              <a:rPr lang="ru-RU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компетентностей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525" y="1285860"/>
            <a:ext cx="7386638" cy="5357849"/>
          </a:xfrm>
        </p:spPr>
        <p:txBody>
          <a:bodyPr/>
          <a:lstStyle/>
          <a:p>
            <a:pPr lvl="0"/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ключевые</a:t>
            </a:r>
            <a:r>
              <a:rPr lang="ru-RU" sz="2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(уровень функциональной грамотности и общей культуры учащихся в самостоятельной познавательной, гражданско-общественной, социально-трудовой, бытовой и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культурно-досуговой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сферах деятельности);</a:t>
            </a:r>
          </a:p>
          <a:p>
            <a:pPr lvl="0"/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универсальные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(способности человека, значимые для любой сферы деятельности: коммуникативной,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информационно-технологической,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социально-правовой, проектной);</a:t>
            </a:r>
            <a:r>
              <a:rPr lang="ru-RU" sz="2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4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профессиональные</a:t>
            </a:r>
            <a:r>
              <a:rPr lang="ru-RU" sz="2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(начинающие складываться в школе –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допрофессиональная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подготовка, позднее – на этапе профессиональной деятельности).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7477125" cy="1143000"/>
          </a:xfrm>
        </p:spPr>
        <p:txBody>
          <a:bodyPr/>
          <a:lstStyle/>
          <a:p>
            <a:r>
              <a:rPr lang="ru-RU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7 ключевых образовательных компетенций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525" y="1357299"/>
            <a:ext cx="7386638" cy="4738702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Ценностно-смысловая компетенция </a:t>
            </a:r>
            <a:endParaRPr lang="ru-RU" sz="28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Общекультурная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компетенция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Учебно-познавательная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Информационная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компетенция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Коммуникативная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компетенция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Социально-трудовая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компетенция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Компетенция личностного самосовершенствования</a:t>
            </a:r>
            <a:endParaRPr lang="ru-RU" sz="2800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285728"/>
            <a:ext cx="7477125" cy="1084284"/>
          </a:xfrm>
        </p:spPr>
        <p:txBody>
          <a:bodyPr/>
          <a:lstStyle/>
          <a:p>
            <a:pPr lvl="1"/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Ценностно-смысловая </a:t>
            </a:r>
            <a:r>
              <a:rPr lang="ru-RU" sz="3200" b="1" dirty="0" smtClean="0"/>
              <a:t>компетенция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компетенция, связанная с ценностными ориентирами ученика, его способностью видеть и понимать окружающий мир, ориентироваться в нём, осознавать свою роль и предназначение, уметь выбирать целевые и смысловые установки для своих действий и поступков, принимать решения. 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Дискуссия «Как бы ты решал проблемы загрязнения окружающей среды?»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63525" y="1598611"/>
          <a:ext cx="7386639" cy="4616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2213"/>
                <a:gridCol w="2462213"/>
                <a:gridCol w="2462213"/>
              </a:tblGrid>
              <a:tr h="441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problems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effects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solutions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52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Land pollution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Poisoned soil , spread of diseases, small animals die, …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Using litter bins, recycling, telling other people not to do so, …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52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Water pollution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Rivers are now empty of fish, poisoned water, …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Do not throw garbage in water, …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69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Calibri"/>
                          <a:cs typeface="Times New Roman"/>
                        </a:rPr>
                        <a:t>Air pollution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Air is filled with smog, acid rain, climate change, …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We can plant trees, ride bike, we must not break branches, make fires in forests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/>
              <a:t>конфликты</a:t>
            </a:r>
            <a:endParaRPr lang="ru-RU" sz="5400" dirty="0"/>
          </a:p>
        </p:txBody>
      </p:sp>
      <p:pic>
        <p:nvPicPr>
          <p:cNvPr id="4" name="Содержимое 3" descr="кон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3" y="2085181"/>
            <a:ext cx="3214709" cy="3524250"/>
          </a:xfrm>
        </p:spPr>
      </p:pic>
      <p:pic>
        <p:nvPicPr>
          <p:cNvPr id="5" name="Рисунок 4" descr="конфл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2071678"/>
            <a:ext cx="3214710" cy="3500462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7477125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Общекультурная компетенция</a:t>
            </a:r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525" y="1000109"/>
            <a:ext cx="7386638" cy="5095892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Круг вопросов, по отношению к которым ученик должен быть хорошо осведомлён, обладать познаниями и опытом деятельности, это – особенности национальной и общечеловеческой культуры, духовно-нравственные основы жизни человека и человечества, отдельных народов, культурологические основы семейных, социальных, общественных явлений и традиций, роль науки и религии в жизни человека, их влияние на мир, компетенции в бытовой и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культурно-досуговой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сфере.</a:t>
            </a:r>
            <a:endParaRPr lang="ru-RU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2400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напиши название праздников</a:t>
            </a:r>
            <a:endParaRPr lang="ru-RU" dirty="0"/>
          </a:p>
        </p:txBody>
      </p:sp>
      <p:pic>
        <p:nvPicPr>
          <p:cNvPr id="4" name="Содержимое 3" descr="день любви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9" y="1598613"/>
            <a:ext cx="2643206" cy="2259015"/>
          </a:xfrm>
        </p:spPr>
      </p:pic>
      <p:pic>
        <p:nvPicPr>
          <p:cNvPr id="5" name="Рисунок 4" descr="день рождения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1643050"/>
            <a:ext cx="1619250" cy="2214578"/>
          </a:xfrm>
          <a:prstGeom prst="rect">
            <a:avLst/>
          </a:prstGeom>
        </p:spPr>
      </p:pic>
      <p:pic>
        <p:nvPicPr>
          <p:cNvPr id="6" name="Рисунок 5" descr="пасха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10" y="4214818"/>
            <a:ext cx="2357454" cy="2285997"/>
          </a:xfrm>
          <a:prstGeom prst="rect">
            <a:avLst/>
          </a:prstGeom>
        </p:spPr>
      </p:pic>
      <p:pic>
        <p:nvPicPr>
          <p:cNvPr id="7" name="Рисунок 6" descr="рожд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4095750"/>
            <a:ext cx="2624142" cy="2405084"/>
          </a:xfrm>
          <a:prstGeom prst="rect">
            <a:avLst/>
          </a:prstGeom>
        </p:spPr>
      </p:pic>
      <p:pic>
        <p:nvPicPr>
          <p:cNvPr id="8" name="Рисунок 7" descr="новый год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4942" y="1643051"/>
            <a:ext cx="2428892" cy="228601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915971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Match </a:t>
            </a:r>
            <a:r>
              <a:rPr lang="en-US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соотнесите</a:t>
            </a:r>
            <a:r>
              <a:rPr lang="en-US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)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525" y="1142985"/>
            <a:ext cx="7386638" cy="4953016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Women’s Day   New Year’s Day  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          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Easter  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Birthday         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285720" y="2428868"/>
            <a:ext cx="3357586" cy="392909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 </a:t>
            </a:r>
            <a:endParaRPr lang="ru-RU" dirty="0"/>
          </a:p>
          <a:p>
            <a:pPr lvl="0"/>
            <a:r>
              <a:rPr lang="en-US" sz="2400" dirty="0"/>
              <a:t>Takes place in March</a:t>
            </a:r>
            <a:endParaRPr lang="ru-RU" sz="2400" dirty="0"/>
          </a:p>
          <a:p>
            <a:pPr lvl="0"/>
            <a:r>
              <a:rPr lang="en-US" sz="2400" dirty="0"/>
              <a:t>Congratulate girls and women</a:t>
            </a:r>
            <a:endParaRPr lang="ru-RU" sz="2400" dirty="0"/>
          </a:p>
          <a:p>
            <a:pPr lvl="0"/>
            <a:r>
              <a:rPr lang="en-US" sz="2400" dirty="0"/>
              <a:t>Give them small presents</a:t>
            </a:r>
            <a:endParaRPr lang="ru-RU" sz="2400" dirty="0"/>
          </a:p>
          <a:p>
            <a:pPr lvl="0"/>
            <a:r>
              <a:rPr lang="en-US" sz="2400" dirty="0"/>
              <a:t>Make telephone calls</a:t>
            </a:r>
            <a:endParaRPr lang="ru-RU" sz="2400" dirty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4214810" y="2500306"/>
            <a:ext cx="3357586" cy="385765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endParaRPr lang="ru-RU" sz="2400" dirty="0" smtClean="0"/>
          </a:p>
          <a:p>
            <a:pPr lvl="0"/>
            <a:r>
              <a:rPr lang="en-US" sz="2400" dirty="0" smtClean="0"/>
              <a:t>Decorate </a:t>
            </a:r>
            <a:r>
              <a:rPr lang="en-US" sz="2400" dirty="0"/>
              <a:t>a special tree</a:t>
            </a:r>
            <a:endParaRPr lang="ru-RU" sz="2400" dirty="0"/>
          </a:p>
          <a:p>
            <a:pPr lvl="0"/>
            <a:r>
              <a:rPr lang="en-US" sz="2400" dirty="0"/>
              <a:t>Cook special dishes</a:t>
            </a:r>
            <a:endParaRPr lang="ru-RU" sz="2400" dirty="0"/>
          </a:p>
          <a:p>
            <a:pPr lvl="0"/>
            <a:r>
              <a:rPr lang="en-US" sz="2400" dirty="0"/>
              <a:t>Send postcards</a:t>
            </a:r>
            <a:endParaRPr lang="ru-RU" sz="2400" dirty="0"/>
          </a:p>
          <a:p>
            <a:pPr lvl="0"/>
            <a:r>
              <a:rPr lang="en-US" sz="2400" dirty="0"/>
              <a:t>Buy presents for relatives and friends</a:t>
            </a:r>
            <a:endParaRPr lang="ru-RU" sz="2400" dirty="0"/>
          </a:p>
          <a:p>
            <a:pPr lvl="0"/>
            <a:r>
              <a:rPr lang="en-US" sz="2400" dirty="0"/>
              <a:t>Enjoy the party</a:t>
            </a:r>
            <a:endParaRPr lang="ru-RU" sz="2400" dirty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477125" cy="1500174"/>
          </a:xfrm>
        </p:spPr>
        <p:txBody>
          <a:bodyPr/>
          <a:lstStyle/>
          <a:p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Выберите 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любой праздник, напишите о нем, пользуйтесь следующим 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планом: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525" y="1357299"/>
            <a:ext cx="7386638" cy="4738702"/>
          </a:xfrm>
        </p:spPr>
        <p:txBody>
          <a:bodyPr/>
          <a:lstStyle/>
          <a:p>
            <a:pPr lvl="0"/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Когда вы отмечаете его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(When do you celebrate it?)</a:t>
            </a:r>
            <a:endParaRPr lang="ru-RU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вы готовитесь к празднику?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(How do you prepare for the holiday?)</a:t>
            </a:r>
            <a:endParaRPr lang="ru-RU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ваша семья готовиться к празднику?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(How does your family prepare for the holidays?)</a:t>
            </a:r>
            <a:endParaRPr lang="ru-RU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вы празднуете его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(How do you celebrate the holiday?)</a:t>
            </a:r>
            <a:endParaRPr lang="ru-RU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Почему вы любите этот праздник?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(Why do you like the holiday?)</a:t>
            </a:r>
            <a:endParaRPr lang="ru-RU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пословицы и поговорки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Полностью совпадающие в двух языках (кальки). Например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</a:t>
            </a:r>
            <a:r>
              <a:rPr lang="ru-RU" sz="28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Ночью все кошки серы</a:t>
            </a:r>
            <a:r>
              <a:rPr lang="en-US" sz="28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= «All cats are grey in the dark»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Пословицы, присутствующие в двух языках, но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существенно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отличающиеся друг от друга по своей структуре: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8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«Два медведя в одной берлоге не уживутся» = «</a:t>
            </a:r>
            <a:r>
              <a:rPr lang="en-US" sz="28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dogs over one bone seldom agree</a:t>
            </a:r>
            <a:r>
              <a:rPr lang="ru-RU" sz="28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</a:t>
            </a:r>
            <a:endParaRPr lang="ru-RU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721523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0" dirty="0">
                <a:latin typeface="Times New Roman" pitchFamily="18" charset="0"/>
                <a:cs typeface="Times New Roman" pitchFamily="18" charset="0"/>
              </a:rPr>
              <a:t>3)Кроме этого, случается, что пословица с       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зоокомпонентом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есть в одном языке, а в других эквиваленты данной пословицы лишены этого компонента. Например: «Любовь зла, полюбишь и козла» = «</a:t>
            </a:r>
            <a:r>
              <a:rPr lang="en-US" b="0" dirty="0">
                <a:latin typeface="Times New Roman" pitchFamily="18" charset="0"/>
                <a:cs typeface="Times New Roman" pitchFamily="18" charset="0"/>
              </a:rPr>
              <a:t>Love is blind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». </a:t>
            </a:r>
            <a:endParaRPr lang="ru-RU" b="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b="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Тема: Животные.</a:t>
            </a:r>
          </a:p>
          <a:p>
            <a:pPr algn="l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Догадайся какие 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животные должны быть на месте пропусков.</a:t>
            </a:r>
          </a:p>
          <a:p>
            <a:r>
              <a:rPr lang="en-US" dirty="0"/>
              <a:t>As hungry as … (a wolf)</a:t>
            </a:r>
            <a:endParaRPr lang="ru-RU" dirty="0"/>
          </a:p>
          <a:p>
            <a:r>
              <a:rPr lang="en-US" dirty="0"/>
              <a:t>As dirty as … (a pig)</a:t>
            </a:r>
            <a:endParaRPr lang="ru-RU" dirty="0"/>
          </a:p>
          <a:p>
            <a:r>
              <a:rPr lang="en-US" dirty="0"/>
              <a:t>As tall as … (a giraffe)</a:t>
            </a:r>
            <a:endParaRPr lang="ru-RU" dirty="0"/>
          </a:p>
          <a:p>
            <a:pPr algn="l"/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Учебно-познавательная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совокупность компетенций ученика в сфере самостоятельной познавательной деятельности, включающей элементы логической, методологической, </a:t>
            </a:r>
            <a:r>
              <a:rPr lang="ru-R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общеучебной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деятельности, соотнесённой с реальными познаваемыми объектами.</a:t>
            </a:r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Классификация </a:t>
            </a:r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уровней дифференциации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525" y="2143116"/>
            <a:ext cx="7386638" cy="3500462"/>
          </a:xfrm>
        </p:spPr>
        <p:txBody>
          <a:bodyPr/>
          <a:lstStyle/>
          <a:p>
            <a:pPr lvl="0"/>
            <a: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Общекультурный уровень;</a:t>
            </a:r>
          </a:p>
          <a:p>
            <a:pPr lvl="0"/>
            <a: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Прикладной </a:t>
            </a:r>
            <a: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уровень;</a:t>
            </a:r>
            <a:endParaRPr lang="ru-RU" sz="4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4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Творческий уровень.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2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1-й 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уровень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Знание значения словарных слов, правильное их произношение и написание.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525" y="1785926"/>
            <a:ext cx="7386638" cy="431007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Задание1. Расшифровать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слова, дать их перевод.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Ummuse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maneci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arpk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toryhis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xita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beyab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ntmemonu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Задание 2. Разбей слова на две группы, объясни, по какому принципу: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Across, city, along, road, street, at, corner, traffic lights, up, town,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down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428604"/>
            <a:ext cx="657228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dirty="0">
                <a:latin typeface="Times New Roman" pitchFamily="18" charset="0"/>
                <a:cs typeface="Times New Roman" pitchFamily="18" charset="0"/>
              </a:rPr>
              <a:t>Задание 3. Вставь в слова пропущенные буквы.</a:t>
            </a:r>
          </a:p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s-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uare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ower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p-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-am-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nt,br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p-l- c-,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-l-ry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/>
              <a:t>Задание 4. Выбери </a:t>
            </a:r>
            <a:r>
              <a:rPr lang="ru-RU" sz="2400" dirty="0"/>
              <a:t>клише, относящееся к группе:</a:t>
            </a:r>
          </a:p>
          <a:p>
            <a:pPr lvl="0" algn="l"/>
            <a:r>
              <a:rPr lang="en-US" sz="2400" dirty="0"/>
              <a:t>Asking the help;</a:t>
            </a:r>
            <a:endParaRPr lang="ru-RU" sz="2400" dirty="0"/>
          </a:p>
          <a:p>
            <a:pPr lvl="0" algn="l"/>
            <a:r>
              <a:rPr lang="en-US" sz="2400" dirty="0"/>
              <a:t>If you can help and know the way;</a:t>
            </a:r>
            <a:endParaRPr lang="ru-RU" sz="2400" dirty="0"/>
          </a:p>
          <a:p>
            <a:pPr lvl="0" algn="l"/>
            <a:r>
              <a:rPr lang="en-US" sz="2400" dirty="0"/>
              <a:t>If you can’t help.</a:t>
            </a:r>
            <a:endParaRPr lang="ru-RU" sz="2400" dirty="0"/>
          </a:p>
          <a:p>
            <a:pPr lvl="0" algn="l"/>
            <a:r>
              <a:rPr lang="en-US" sz="2400" dirty="0"/>
              <a:t>Well, …</a:t>
            </a:r>
            <a:endParaRPr lang="ru-RU" sz="2400" dirty="0"/>
          </a:p>
          <a:p>
            <a:pPr lvl="0" algn="l"/>
            <a:r>
              <a:rPr lang="en-US" sz="2400" dirty="0"/>
              <a:t>Excuse me, could you tell me where …is, please?</a:t>
            </a:r>
            <a:endParaRPr lang="ru-RU" sz="2400" dirty="0"/>
          </a:p>
          <a:p>
            <a:pPr lvl="0" algn="l"/>
            <a:r>
              <a:rPr lang="en-US" sz="2400" dirty="0"/>
              <a:t>I’m afraid, I don’t know.</a:t>
            </a:r>
            <a:endParaRPr lang="ru-RU" sz="2400" dirty="0"/>
          </a:p>
          <a:p>
            <a:pPr lvl="0" algn="l"/>
            <a:r>
              <a:rPr lang="en-US" sz="2400" dirty="0"/>
              <a:t>Could you tell me the way to … please?</a:t>
            </a:r>
            <a:endParaRPr lang="ru-RU" sz="2400" dirty="0"/>
          </a:p>
          <a:p>
            <a:pPr lvl="0" algn="l"/>
            <a:r>
              <a:rPr lang="en-US" sz="2400" dirty="0"/>
              <a:t>No, I’m afraid I can’t.</a:t>
            </a:r>
            <a:endParaRPr lang="ru-RU" sz="2400" dirty="0"/>
          </a:p>
          <a:p>
            <a:pPr lvl="0" algn="l"/>
            <a:r>
              <a:rPr lang="en-US" sz="2400" dirty="0"/>
              <a:t>No problem</a:t>
            </a:r>
            <a:r>
              <a:rPr lang="ru-RU" sz="2400" dirty="0"/>
              <a:t>. </a:t>
            </a:r>
          </a:p>
          <a:p>
            <a:pPr algn="l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2-й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уровень</a:t>
            </a:r>
            <a:r>
              <a:rPr lang="ru-RU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Умение узнавать слова в контексте с тем значением, которые придают им соседствующие слова (блоки слов), понимать значение контекста.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525" y="1857364"/>
            <a:ext cx="7386638" cy="423863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Задание 2. «Проследи маршрут в соответствии с картой и вставь пропущенные слова».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 are near the City Library. Go to the end of … Street. 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Turn … . Walk past the … … and the Job Centre. It is next to the Job Centre on the right.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0" y="0"/>
            <a:ext cx="8587607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</a:rPr>
              <a:t>Задание 3. Восстанови диалог,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Times New Roman" pitchFamily="18" charset="0"/>
              </a:rPr>
              <a:t>поставь реплики в нужном порядке.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You are welcome. Have a nice day.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Excuse me, am I far from Trafalgar Square?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How can I get there?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I’m afraid you are.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It’s very easy. Take bus No 64 and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you’ll be there in ten minutes.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Times New Roman" pitchFamily="18" charset="0"/>
              </a:rPr>
              <a:t>Thank you very much.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-й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уровень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Умение самостоятельно употреблять словарные слова в необходимых ситуациях с нужным смысловым оттенком, диктуемым условиями общения.</a:t>
            </a:r>
            <a: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525" y="2357430"/>
            <a:ext cx="7386638" cy="373857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Задание 1. Опиши маршрут продвижения по городу от (банка) до (спортивного центра), (карта прилагается)</a:t>
            </a:r>
          </a:p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Задание 2. Вы находитесь у Лондонского музея. Расспросите как вам добраться до Собора Св. Павла (</a:t>
            </a:r>
            <a:r>
              <a:rPr lang="ru-R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инсценирование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диалога).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1643042" y="1214422"/>
            <a:ext cx="4572032" cy="100013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The United Kingdom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Consists of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rot="5400000">
            <a:off x="1643042" y="2285992"/>
            <a:ext cx="857256" cy="7143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Прямая со стрелкой 7"/>
          <p:cNvCxnSpPr/>
          <p:nvPr/>
        </p:nvCxnSpPr>
        <p:spPr bwMode="auto">
          <a:xfrm rot="16200000" flipH="1">
            <a:off x="4857752" y="2214554"/>
            <a:ext cx="857256" cy="857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Прямоугольник 8"/>
          <p:cNvSpPr/>
          <p:nvPr/>
        </p:nvSpPr>
        <p:spPr bwMode="auto">
          <a:xfrm>
            <a:off x="571472" y="2786058"/>
            <a:ext cx="2643206" cy="50006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Great Britain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143372" y="3071810"/>
            <a:ext cx="3571900" cy="100013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Northern Ireland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is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12" name="Прямая со стрелкой 11"/>
          <p:cNvCxnSpPr>
            <a:endCxn id="21" idx="0"/>
          </p:cNvCxnSpPr>
          <p:nvPr/>
        </p:nvCxnSpPr>
        <p:spPr bwMode="auto">
          <a:xfrm rot="5400000">
            <a:off x="571472" y="3357562"/>
            <a:ext cx="714380" cy="5715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Прямая со стрелкой 13"/>
          <p:cNvCxnSpPr>
            <a:endCxn id="22" idx="0"/>
          </p:cNvCxnSpPr>
          <p:nvPr/>
        </p:nvCxnSpPr>
        <p:spPr bwMode="auto">
          <a:xfrm rot="5400000">
            <a:off x="1375151" y="3661175"/>
            <a:ext cx="785816" cy="357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Прямая со стрелкой 15"/>
          <p:cNvCxnSpPr/>
          <p:nvPr/>
        </p:nvCxnSpPr>
        <p:spPr bwMode="auto">
          <a:xfrm rot="16200000" flipH="1">
            <a:off x="2357422" y="3429000"/>
            <a:ext cx="714380" cy="4286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Прямая со стрелкой 17"/>
          <p:cNvCxnSpPr>
            <a:stCxn id="10" idx="2"/>
          </p:cNvCxnSpPr>
          <p:nvPr/>
        </p:nvCxnSpPr>
        <p:spPr bwMode="auto">
          <a:xfrm rot="5400000">
            <a:off x="5679289" y="4321975"/>
            <a:ext cx="500066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Прямоугольник 20"/>
          <p:cNvSpPr/>
          <p:nvPr/>
        </p:nvSpPr>
        <p:spPr bwMode="auto">
          <a:xfrm>
            <a:off x="357158" y="4000504"/>
            <a:ext cx="571504" cy="257176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wordArt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England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1500166" y="4071942"/>
            <a:ext cx="500066" cy="242889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wordArt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Wales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2928926" y="3500438"/>
            <a:ext cx="571504" cy="307183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wordArt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S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cotland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4857752" y="4572008"/>
            <a:ext cx="2571768" cy="78581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(to the west of Great Britain)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 bwMode="auto">
          <a:xfrm rot="5400000">
            <a:off x="5786446" y="5572140"/>
            <a:ext cx="428628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Прямоугольник 26"/>
          <p:cNvSpPr/>
          <p:nvPr/>
        </p:nvSpPr>
        <p:spPr bwMode="auto">
          <a:xfrm>
            <a:off x="4929190" y="5786454"/>
            <a:ext cx="2500330" cy="7143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One – sixth of Ireland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Алгоритм перевода предложений из прямой речи в косвенную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98613"/>
            <a:ext cx="7435881" cy="4497387"/>
          </a:xfrm>
        </p:spPr>
        <p:txBody>
          <a:bodyPr/>
          <a:lstStyle/>
          <a:p>
            <a:r>
              <a:rPr lang="ru-RU" sz="2800" dirty="0" smtClean="0"/>
              <a:t>1. Определи тип предложения в косвенной речи (повествовательное предложение, общий  (альтернативный) вопрос, специальный вопрос, повелительное наклонение).</a:t>
            </a:r>
          </a:p>
          <a:p>
            <a:r>
              <a:rPr lang="ru-RU" sz="2800" dirty="0" smtClean="0"/>
              <a:t>Выбери средство связи главной и придаточной частей (союзы </a:t>
            </a:r>
            <a:r>
              <a:rPr lang="en-US" sz="2800" dirty="0" smtClean="0"/>
              <a:t>that, if, </a:t>
            </a:r>
            <a:r>
              <a:rPr lang="ru-RU" sz="2800" dirty="0" smtClean="0"/>
              <a:t>вопросительное слово, бессоюзная связь).</a:t>
            </a:r>
            <a:endParaRPr lang="ru-RU" sz="2800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214282" y="1928802"/>
            <a:ext cx="2857520" cy="164307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7386638" cy="5595958"/>
          </a:xfrm>
        </p:spPr>
        <p:txBody>
          <a:bodyPr/>
          <a:lstStyle/>
          <a:p>
            <a:pPr algn="ctr"/>
            <a:r>
              <a:rPr lang="ru-RU" sz="2800" dirty="0" smtClean="0"/>
              <a:t>2. Определи, какое время ты используешь в главной части. </a:t>
            </a:r>
            <a:endParaRPr lang="ru-RU" sz="2800" dirty="0"/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rot="10800000" flipV="1">
            <a:off x="1857356" y="1357298"/>
            <a:ext cx="642942" cy="5000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Прямая со стрелкой 7"/>
          <p:cNvCxnSpPr/>
          <p:nvPr/>
        </p:nvCxnSpPr>
        <p:spPr bwMode="auto">
          <a:xfrm rot="16200000" flipH="1">
            <a:off x="4679157" y="1393017"/>
            <a:ext cx="642942" cy="5715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214282" y="2071678"/>
            <a:ext cx="34290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dirty="0" smtClean="0"/>
              <a:t>1) Если это прошедшее время, примени в придаточной части согласование времен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000496" y="2000240"/>
            <a:ext cx="3571900" cy="171451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2) Если это настоящее/будущее время, оставь в придаточной части то время, которое употреблено в прямой речи. 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 bwMode="auto">
          <a:xfrm rot="5400000">
            <a:off x="1178695" y="3750471"/>
            <a:ext cx="35719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Прямая со стрелкой 17"/>
          <p:cNvCxnSpPr/>
          <p:nvPr/>
        </p:nvCxnSpPr>
        <p:spPr bwMode="auto">
          <a:xfrm rot="5400000">
            <a:off x="5464975" y="3893347"/>
            <a:ext cx="35719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214283" y="4429132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0" dirty="0" smtClean="0"/>
              <a:t>3. Переведи предложение в косвенную речь, не забывая:</a:t>
            </a:r>
            <a:endParaRPr lang="ru-RU" sz="2400" b="0" dirty="0"/>
          </a:p>
        </p:txBody>
      </p:sp>
      <p:cxnSp>
        <p:nvCxnSpPr>
          <p:cNvPr id="21" name="Прямая со стрелкой 20"/>
          <p:cNvCxnSpPr/>
          <p:nvPr/>
        </p:nvCxnSpPr>
        <p:spPr bwMode="auto">
          <a:xfrm rot="5400000">
            <a:off x="1035025" y="5607859"/>
            <a:ext cx="929488" cy="7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Прямая со стрелкой 22"/>
          <p:cNvCxnSpPr/>
          <p:nvPr/>
        </p:nvCxnSpPr>
        <p:spPr bwMode="auto">
          <a:xfrm rot="5400000">
            <a:off x="5536413" y="5607859"/>
            <a:ext cx="928694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63525" y="357166"/>
            <a:ext cx="3616325" cy="6000791"/>
          </a:xfrm>
        </p:spPr>
        <p:txBody>
          <a:bodyPr/>
          <a:lstStyle/>
          <a:p>
            <a:r>
              <a:rPr lang="ru-RU" sz="2400" dirty="0" smtClean="0"/>
              <a:t>1) о прямом порядке слов в придаточной части;</a:t>
            </a:r>
          </a:p>
          <a:p>
            <a:r>
              <a:rPr lang="ru-RU" sz="2400" dirty="0" smtClean="0"/>
              <a:t>2) о соответствии лиц (обращай внимание на все формы местоимений);</a:t>
            </a:r>
          </a:p>
          <a:p>
            <a:r>
              <a:rPr lang="ru-RU" sz="2400" dirty="0" smtClean="0"/>
              <a:t>3) о группе слов, которые нужно заменить эквивалентами при согласовании времен.</a:t>
            </a:r>
            <a:endParaRPr lang="ru-RU" sz="24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032250" y="428605"/>
            <a:ext cx="3617913" cy="5667396"/>
          </a:xfrm>
        </p:spPr>
        <p:txBody>
          <a:bodyPr/>
          <a:lstStyle/>
          <a:p>
            <a:r>
              <a:rPr lang="ru-RU" sz="2400" dirty="0" smtClean="0"/>
              <a:t>1) о прямом порядке слов в придаточной части;</a:t>
            </a:r>
          </a:p>
          <a:p>
            <a:r>
              <a:rPr lang="ru-RU" sz="2400" dirty="0" smtClean="0"/>
              <a:t>2) о соответствии лиц (обращай внимание на все формы местоимений</a:t>
            </a:r>
            <a:r>
              <a:rPr lang="ru-RU" sz="2400" dirty="0" smtClean="0"/>
              <a:t>).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285728"/>
            <a:ext cx="7477125" cy="1143000"/>
          </a:xfrm>
        </p:spPr>
        <p:txBody>
          <a:bodyPr/>
          <a:lstStyle/>
          <a:p>
            <a:pPr lvl="0"/>
            <a:r>
              <a:rPr lang="ru-RU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Информационная компетенция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63524" y="928671"/>
            <a:ext cx="7594623" cy="485778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помощи реальных объектов (телевизор, магнитофон, телефон, факс, компьютер, принтер, модем, копир) и информационных технологий (аудио- видеозапись, электронная почта, СМИ, Интернет) формируются умения </a:t>
            </a:r>
            <a:r>
              <a:rPr lang="ru-R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самостоя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</a:t>
            </a:r>
            <a:r>
              <a:rPr lang="ru-R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тельно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искать, анализировать и отбирать необходимую </a:t>
            </a:r>
            <a:r>
              <a:rPr lang="ru-R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ru-R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мацию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организовывать, преобразовывать, сохранять и передавать её. 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Коммуникативная компетенция</a:t>
            </a:r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525" y="1214423"/>
            <a:ext cx="7386638" cy="488157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Включает знание необходимых языков, способов взаимодействия с окружающими и удалёнными людьми и событиями, навыки работы в группе, владение различными социальными ролями в коллективе. Ученик должен уметь представить себя, написать письмо, анкету, заявление, задать вопрос, вести дискуссию и др. 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Социально-трудовая компетенция</a:t>
            </a:r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Означает владение знаниями и опытом в сфере гражданско-общественной деятельности (выполнение роли гражданина, наблюдателя, избирателя, представителя), в социально-трудовой сфере (права потребителя, клиента, производителя), в сфере семейных отношений и обязанностей, в вопросах экономики и права, в области профессионального самоопределения. </a:t>
            </a:r>
          </a:p>
          <a:p>
            <a:endParaRPr lang="ru-RU" sz="2800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Компетенция личностного самосовершенствования</a:t>
            </a:r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Направлена на освоение способов физического, духовного и интеллектуального саморазвития, эмоциональной </a:t>
            </a:r>
            <a:r>
              <a:rPr lang="ru-R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саморегуляции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ru-RU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самоподдержки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8"/>
          <p:cNvSpPr txBox="1">
            <a:spLocks noChangeArrowheads="1"/>
          </p:cNvSpPr>
          <p:nvPr/>
        </p:nvSpPr>
        <p:spPr bwMode="auto">
          <a:xfrm>
            <a:off x="539750" y="836613"/>
            <a:ext cx="6480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01738" name="Text Box 10"/>
          <p:cNvSpPr txBox="1">
            <a:spLocks noChangeArrowheads="1"/>
          </p:cNvSpPr>
          <p:nvPr/>
        </p:nvSpPr>
        <p:spPr bwMode="auto">
          <a:xfrm>
            <a:off x="0" y="1412875"/>
            <a:ext cx="7740650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i="1" dirty="0">
                <a:solidFill>
                  <a:srgbClr val="FFFF00"/>
                </a:solidFill>
              </a:rPr>
              <a:t>Методы </a:t>
            </a:r>
          </a:p>
          <a:p>
            <a:r>
              <a:rPr lang="ru-RU" sz="4400" i="1" dirty="0">
                <a:solidFill>
                  <a:srgbClr val="FFFF00"/>
                </a:solidFill>
              </a:rPr>
              <a:t>технологии развития критического мышления</a:t>
            </a:r>
          </a:p>
          <a:p>
            <a:r>
              <a:rPr lang="ru-RU" sz="4400" i="1" dirty="0">
                <a:solidFill>
                  <a:srgbClr val="FFFF00"/>
                </a:solidFill>
              </a:rPr>
              <a:t>и метод </a:t>
            </a:r>
            <a:r>
              <a:rPr lang="ru-RU" sz="4400" i="1" dirty="0" err="1">
                <a:solidFill>
                  <a:srgbClr val="FFFF00"/>
                </a:solidFill>
              </a:rPr>
              <a:t>эмпатии</a:t>
            </a:r>
            <a:r>
              <a:rPr lang="ru-RU" sz="4400" i="1" dirty="0">
                <a:solidFill>
                  <a:srgbClr val="FFFF00"/>
                </a:solidFill>
              </a:rPr>
              <a:t> </a:t>
            </a:r>
          </a:p>
          <a:p>
            <a:r>
              <a:rPr lang="ru-RU" sz="4400" i="1" dirty="0">
                <a:solidFill>
                  <a:srgbClr val="FFFF00"/>
                </a:solidFill>
              </a:rPr>
              <a:t>(эвристический метод)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747712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Методические приёмы формирующие критическое мышление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628775"/>
            <a:ext cx="7650163" cy="48958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i="1" dirty="0" smtClean="0">
                <a:solidFill>
                  <a:srgbClr val="003300"/>
                </a:solidFill>
              </a:rPr>
              <a:t>-</a:t>
            </a:r>
            <a:r>
              <a:rPr lang="ru-RU" i="1" dirty="0" smtClean="0">
                <a:solidFill>
                  <a:schemeClr val="bg2"/>
                </a:solidFill>
              </a:rPr>
              <a:t>кластер</a:t>
            </a:r>
          </a:p>
          <a:p>
            <a:pPr eaLnBrk="1" hangingPunct="1">
              <a:lnSpc>
                <a:spcPct val="80000"/>
              </a:lnSpc>
            </a:pPr>
            <a:r>
              <a:rPr lang="ru-RU" i="1" dirty="0" smtClean="0">
                <a:solidFill>
                  <a:schemeClr val="bg2"/>
                </a:solidFill>
              </a:rPr>
              <a:t>-мозговой штурм</a:t>
            </a:r>
          </a:p>
          <a:p>
            <a:pPr eaLnBrk="1" hangingPunct="1">
              <a:lnSpc>
                <a:spcPct val="80000"/>
              </a:lnSpc>
            </a:pPr>
            <a:r>
              <a:rPr lang="ru-RU" i="1" dirty="0" smtClean="0">
                <a:solidFill>
                  <a:schemeClr val="bg2"/>
                </a:solidFill>
              </a:rPr>
              <a:t>-</a:t>
            </a:r>
            <a:r>
              <a:rPr lang="ru-RU" i="1" dirty="0" err="1" smtClean="0">
                <a:solidFill>
                  <a:schemeClr val="bg2"/>
                </a:solidFill>
              </a:rPr>
              <a:t>синквейн</a:t>
            </a:r>
            <a:endParaRPr lang="ru-RU" i="1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i="1" dirty="0" smtClean="0">
                <a:solidFill>
                  <a:schemeClr val="bg2"/>
                </a:solidFill>
              </a:rPr>
              <a:t>-«знаем /хотим узнать / узнали»</a:t>
            </a:r>
          </a:p>
          <a:p>
            <a:pPr eaLnBrk="1" hangingPunct="1">
              <a:lnSpc>
                <a:spcPct val="80000"/>
              </a:lnSpc>
            </a:pPr>
            <a:r>
              <a:rPr lang="ru-RU" i="1" dirty="0" smtClean="0">
                <a:solidFill>
                  <a:schemeClr val="bg2"/>
                </a:solidFill>
              </a:rPr>
              <a:t>-учимся вместе</a:t>
            </a:r>
          </a:p>
          <a:p>
            <a:pPr eaLnBrk="1" hangingPunct="1">
              <a:lnSpc>
                <a:spcPct val="80000"/>
              </a:lnSpc>
            </a:pPr>
            <a:r>
              <a:rPr lang="ru-RU" i="1" dirty="0" smtClean="0">
                <a:solidFill>
                  <a:schemeClr val="bg2"/>
                </a:solidFill>
              </a:rPr>
              <a:t>-</a:t>
            </a:r>
            <a:r>
              <a:rPr lang="en-US" i="1" dirty="0" smtClean="0">
                <a:solidFill>
                  <a:schemeClr val="bg2"/>
                </a:solidFill>
              </a:rPr>
              <a:t>5-</a:t>
            </a:r>
            <a:r>
              <a:rPr lang="en-US" i="1" dirty="0" smtClean="0">
                <a:solidFill>
                  <a:schemeClr val="bg2"/>
                </a:solidFill>
              </a:rPr>
              <a:t>“w”</a:t>
            </a:r>
          </a:p>
          <a:p>
            <a:pPr eaLnBrk="1" hangingPunct="1">
              <a:lnSpc>
                <a:spcPct val="80000"/>
              </a:lnSpc>
            </a:pPr>
            <a:endParaRPr lang="ru-RU" dirty="0" smtClean="0">
              <a:solidFill>
                <a:srgbClr val="003300"/>
              </a:solidFill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rgbClr val="66FF33"/>
                </a:solidFill>
              </a:rPr>
              <a:t>Метод “</a:t>
            </a:r>
            <a:r>
              <a:rPr lang="en-US" sz="3600" b="1" dirty="0" smtClean="0">
                <a:solidFill>
                  <a:srgbClr val="66FF33"/>
                </a:solidFill>
              </a:rPr>
              <a:t>Mind</a:t>
            </a:r>
            <a:r>
              <a:rPr lang="ru-RU" sz="3600" b="1" dirty="0" smtClean="0">
                <a:solidFill>
                  <a:srgbClr val="66FF33"/>
                </a:solidFill>
              </a:rPr>
              <a:t>-</a:t>
            </a:r>
            <a:r>
              <a:rPr lang="en-US" sz="3600" b="1" dirty="0" smtClean="0">
                <a:solidFill>
                  <a:srgbClr val="66FF33"/>
                </a:solidFill>
              </a:rPr>
              <a:t>Map</a:t>
            </a:r>
            <a:r>
              <a:rPr lang="ru-RU" sz="3600" b="1" dirty="0" smtClean="0">
                <a:solidFill>
                  <a:srgbClr val="66FF33"/>
                </a:solidFill>
              </a:rPr>
              <a:t>”(Карта памяти)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является простой технологией записи мыслей, идей, разговоров. Запись происходит быстро,  ассоциативно. Тема - в центре.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Метод является индивидуальным продуктом одного человека или одной группы. Выражает индивидуальные возможности, создаёт пространство для проявления </a:t>
            </a:r>
            <a:r>
              <a:rPr lang="ru-RU" sz="2800" dirty="0" err="1" smtClean="0"/>
              <a:t>креативных</a:t>
            </a:r>
            <a:r>
              <a:rPr lang="ru-RU" sz="2800" dirty="0" smtClean="0"/>
              <a:t> способностей</a:t>
            </a:r>
            <a:r>
              <a:rPr lang="ru-RU" sz="2800" dirty="0" smtClean="0"/>
              <a:t>.</a:t>
            </a:r>
            <a:endParaRPr lang="ru-RU" sz="2800" b="1" i="1" dirty="0" smtClean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 noChangeAspect="1"/>
          </p:cNvGrpSpPr>
          <p:nvPr/>
        </p:nvGrpSpPr>
        <p:grpSpPr bwMode="auto">
          <a:xfrm>
            <a:off x="0" y="642475"/>
            <a:ext cx="7956550" cy="5545137"/>
            <a:chOff x="2202" y="2590"/>
            <a:chExt cx="7200" cy="4320"/>
          </a:xfrm>
        </p:grpSpPr>
        <p:sp>
          <p:nvSpPr>
            <p:cNvPr id="20484" name="AutoShape 24"/>
            <p:cNvSpPr>
              <a:spLocks noChangeAspect="1" noChangeArrowheads="1"/>
            </p:cNvSpPr>
            <p:nvPr/>
          </p:nvSpPr>
          <p:spPr bwMode="auto">
            <a:xfrm>
              <a:off x="2202" y="2590"/>
              <a:ext cx="720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85" name="Line 25"/>
            <p:cNvSpPr>
              <a:spLocks noChangeShapeType="1"/>
            </p:cNvSpPr>
            <p:nvPr/>
          </p:nvSpPr>
          <p:spPr bwMode="auto">
            <a:xfrm flipV="1">
              <a:off x="6275" y="3703"/>
              <a:ext cx="1098" cy="4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86" name="Line 26"/>
            <p:cNvSpPr>
              <a:spLocks noChangeShapeType="1"/>
            </p:cNvSpPr>
            <p:nvPr/>
          </p:nvSpPr>
          <p:spPr bwMode="auto">
            <a:xfrm flipH="1">
              <a:off x="3818" y="4761"/>
              <a:ext cx="1041" cy="4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87" name="Line 27"/>
            <p:cNvSpPr>
              <a:spLocks noChangeShapeType="1"/>
            </p:cNvSpPr>
            <p:nvPr/>
          </p:nvSpPr>
          <p:spPr bwMode="auto">
            <a:xfrm>
              <a:off x="6275" y="4538"/>
              <a:ext cx="1228" cy="16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8509" name="Text Box 29"/>
            <p:cNvSpPr txBox="1">
              <a:spLocks noChangeArrowheads="1"/>
            </p:cNvSpPr>
            <p:nvPr/>
          </p:nvSpPr>
          <p:spPr bwMode="auto">
            <a:xfrm>
              <a:off x="4852" y="3815"/>
              <a:ext cx="1412" cy="9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EEFE76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500" dirty="0">
                <a:solidFill>
                  <a:srgbClr val="1E1EB2"/>
                </a:solidFill>
              </a:endParaRPr>
            </a:p>
            <a:p>
              <a:pPr>
                <a:defRPr/>
              </a:pPr>
              <a:r>
                <a:rPr lang="ru-RU" sz="2500" dirty="0" smtClean="0">
                  <a:solidFill>
                    <a:srgbClr val="1E1EB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lang="en-US" sz="2500" dirty="0" err="1" smtClean="0">
                  <a:solidFill>
                    <a:srgbClr val="1E1EB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onflict</a:t>
              </a:r>
              <a:endParaRPr lang="ru-RU" sz="2500" b="0" dirty="0">
                <a:solidFill>
                  <a:srgbClr val="1E1EB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0" name="Text Box 30"/>
            <p:cNvSpPr txBox="1">
              <a:spLocks noChangeArrowheads="1"/>
            </p:cNvSpPr>
            <p:nvPr/>
          </p:nvSpPr>
          <p:spPr bwMode="auto">
            <a:xfrm>
              <a:off x="2396" y="3314"/>
              <a:ext cx="1551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 dirty="0" smtClean="0">
                  <a:latin typeface="Arial" charset="0"/>
                </a:rPr>
                <a:t>Between </a:t>
              </a:r>
              <a:r>
                <a:rPr lang="en-US" sz="2000" dirty="0" err="1" smtClean="0">
                  <a:latin typeface="Arial" charset="0"/>
                </a:rPr>
                <a:t>neighbours</a:t>
              </a:r>
              <a:endParaRPr lang="ru-RU" sz="2000" dirty="0">
                <a:latin typeface="Arial" charset="0"/>
              </a:endParaRPr>
            </a:p>
          </p:txBody>
        </p:sp>
        <p:sp>
          <p:nvSpPr>
            <p:cNvPr id="20491" name="Text Box 31"/>
            <p:cNvSpPr txBox="1">
              <a:spLocks noChangeArrowheads="1"/>
            </p:cNvSpPr>
            <p:nvPr/>
          </p:nvSpPr>
          <p:spPr bwMode="auto">
            <a:xfrm>
              <a:off x="2682" y="4876"/>
              <a:ext cx="1129" cy="11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2000" dirty="0" smtClean="0">
                  <a:latin typeface="Arial" charset="0"/>
                </a:rPr>
                <a:t>Between children and parents</a:t>
              </a:r>
              <a:endParaRPr lang="ru-RU" sz="2000" dirty="0">
                <a:latin typeface="Arial" charset="0"/>
              </a:endParaRPr>
            </a:p>
          </p:txBody>
        </p:sp>
        <p:sp>
          <p:nvSpPr>
            <p:cNvPr id="20492" name="Text Box 32"/>
            <p:cNvSpPr txBox="1">
              <a:spLocks noChangeArrowheads="1"/>
            </p:cNvSpPr>
            <p:nvPr/>
          </p:nvSpPr>
          <p:spPr bwMode="auto">
            <a:xfrm>
              <a:off x="5693" y="5596"/>
              <a:ext cx="1172" cy="4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 dirty="0" smtClean="0">
                  <a:latin typeface="Arial" charset="0"/>
                </a:rPr>
                <a:t>war</a:t>
              </a:r>
              <a:endParaRPr lang="ru-RU" sz="2000" dirty="0">
                <a:latin typeface="Arial" charset="0"/>
              </a:endParaRPr>
            </a:p>
          </p:txBody>
        </p:sp>
        <p:sp>
          <p:nvSpPr>
            <p:cNvPr id="20494" name="Text Box 34"/>
            <p:cNvSpPr txBox="1">
              <a:spLocks noChangeArrowheads="1"/>
            </p:cNvSpPr>
            <p:nvPr/>
          </p:nvSpPr>
          <p:spPr bwMode="auto">
            <a:xfrm>
              <a:off x="7058" y="3258"/>
              <a:ext cx="1867" cy="4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 dirty="0" smtClean="0">
                  <a:latin typeface="Arial" charset="0"/>
                </a:rPr>
                <a:t>family</a:t>
              </a:r>
              <a:endParaRPr lang="ru-RU" sz="2000" dirty="0">
                <a:latin typeface="Arial" charset="0"/>
              </a:endParaRPr>
            </a:p>
          </p:txBody>
        </p:sp>
        <p:sp>
          <p:nvSpPr>
            <p:cNvPr id="20495" name="Text Box 35"/>
            <p:cNvSpPr txBox="1">
              <a:spLocks noChangeArrowheads="1"/>
            </p:cNvSpPr>
            <p:nvPr/>
          </p:nvSpPr>
          <p:spPr bwMode="auto">
            <a:xfrm>
              <a:off x="7482" y="4458"/>
              <a:ext cx="1129" cy="5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 dirty="0" smtClean="0">
                  <a:latin typeface="Arial" charset="0"/>
                </a:rPr>
                <a:t>military</a:t>
              </a:r>
              <a:endParaRPr lang="ru-RU" sz="2000" dirty="0">
                <a:latin typeface="Arial" charset="0"/>
              </a:endParaRPr>
            </a:p>
          </p:txBody>
        </p:sp>
        <p:sp>
          <p:nvSpPr>
            <p:cNvPr id="20499" name="Line 39"/>
            <p:cNvSpPr>
              <a:spLocks noChangeShapeType="1"/>
            </p:cNvSpPr>
            <p:nvPr/>
          </p:nvSpPr>
          <p:spPr bwMode="auto">
            <a:xfrm>
              <a:off x="5822" y="4817"/>
              <a:ext cx="453" cy="7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0" name="Line 40"/>
            <p:cNvSpPr>
              <a:spLocks noChangeShapeType="1"/>
            </p:cNvSpPr>
            <p:nvPr/>
          </p:nvSpPr>
          <p:spPr bwMode="auto">
            <a:xfrm flipH="1" flipV="1">
              <a:off x="3947" y="3536"/>
              <a:ext cx="905" cy="4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8522" name="Text Box 42"/>
          <p:cNvSpPr txBox="1">
            <a:spLocks noChangeArrowheads="1"/>
          </p:cNvSpPr>
          <p:nvPr/>
        </p:nvSpPr>
        <p:spPr bwMode="auto">
          <a:xfrm>
            <a:off x="1116013" y="90488"/>
            <a:ext cx="5327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Example:</a:t>
            </a:r>
            <a:endParaRPr lang="ru-RU" sz="4000" b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0"/>
            <a:ext cx="7477125" cy="1052513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66FF33"/>
                </a:solidFill>
              </a:rPr>
              <a:t>Cluster</a:t>
            </a:r>
            <a:r>
              <a:rPr lang="ru-RU" b="1" smtClean="0">
                <a:solidFill>
                  <a:srgbClr val="66FF33"/>
                </a:solidFill>
              </a:rPr>
              <a:t>-</a:t>
            </a:r>
            <a:r>
              <a:rPr lang="en-US" b="1" smtClean="0">
                <a:solidFill>
                  <a:srgbClr val="66FF33"/>
                </a:solidFill>
              </a:rPr>
              <a:t>Method</a:t>
            </a:r>
            <a:r>
              <a:rPr lang="ru-RU" b="1" smtClean="0">
                <a:solidFill>
                  <a:srgbClr val="66FF33"/>
                </a:solidFill>
              </a:rPr>
              <a:t> (гроздь)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071546"/>
            <a:ext cx="7254875" cy="559754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служит для стимулирования мыслительной деятельности. </a:t>
            </a:r>
            <a:r>
              <a:rPr lang="ru-RU" sz="2800" b="1" dirty="0" smtClean="0"/>
              <a:t>Графический </a:t>
            </a:r>
            <a:r>
              <a:rPr lang="ru-RU" sz="2800" b="1" dirty="0" smtClean="0"/>
              <a:t>приём систематизации материала. Мысли не громоздятся, а «гроздятся», т. е. располагаются в определённом порядке</a:t>
            </a:r>
            <a:r>
              <a:rPr lang="ru-RU" sz="2800" b="1" dirty="0" smtClean="0"/>
              <a:t>.</a:t>
            </a:r>
            <a:endParaRPr lang="en-US" sz="2800" b="1" dirty="0" smtClean="0"/>
          </a:p>
          <a:p>
            <a:pPr eaLnBrk="1" hangingPunct="1">
              <a:lnSpc>
                <a:spcPct val="80000"/>
              </a:lnSpc>
            </a:pPr>
            <a:endParaRPr lang="en-US" sz="3600" b="1" i="1" dirty="0" smtClean="0"/>
          </a:p>
          <a:p>
            <a:pPr eaLnBrk="1" hangingPunct="1">
              <a:lnSpc>
                <a:spcPct val="80000"/>
              </a:lnSpc>
            </a:pPr>
            <a:r>
              <a:rPr lang="ru-RU" sz="3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Например</a:t>
            </a:r>
            <a:r>
              <a:rPr lang="en-US" sz="3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3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тема</a:t>
            </a:r>
            <a:r>
              <a:rPr lang="en-US" sz="3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«Is the Earth a dangerous place?» </a:t>
            </a:r>
            <a:r>
              <a:rPr lang="ru-RU" sz="3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(Земля опасное место?)</a:t>
            </a:r>
            <a:endParaRPr lang="ru-RU" sz="36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</a:pPr>
            <a:endParaRPr lang="ru-RU" sz="3600" b="1" i="1" dirty="0" smtClean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0"/>
          <p:cNvSpPr>
            <a:spLocks noChangeArrowheads="1"/>
          </p:cNvSpPr>
          <p:nvPr/>
        </p:nvSpPr>
        <p:spPr bwMode="auto">
          <a:xfrm>
            <a:off x="5286380" y="1928802"/>
            <a:ext cx="2159000" cy="4333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000" dirty="0"/>
              <a:t>scientists</a:t>
            </a:r>
            <a:endParaRPr lang="ru-RU" sz="2000" dirty="0"/>
          </a:p>
        </p:txBody>
      </p:sp>
      <p:sp>
        <p:nvSpPr>
          <p:cNvPr id="150553" name="Text Box 25"/>
          <p:cNvSpPr txBox="1">
            <a:spLocks noChangeArrowheads="1"/>
          </p:cNvSpPr>
          <p:nvPr/>
        </p:nvSpPr>
        <p:spPr bwMode="auto">
          <a:xfrm>
            <a:off x="4929190" y="1071546"/>
            <a:ext cx="2447925" cy="52322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To predict</a:t>
            </a:r>
            <a:endParaRPr lang="ru-RU" dirty="0"/>
          </a:p>
        </p:txBody>
      </p:sp>
      <p:sp>
        <p:nvSpPr>
          <p:cNvPr id="23556" name="Text Box 26"/>
          <p:cNvSpPr txBox="1">
            <a:spLocks noChangeArrowheads="1"/>
          </p:cNvSpPr>
          <p:nvPr/>
        </p:nvSpPr>
        <p:spPr bwMode="auto">
          <a:xfrm>
            <a:off x="1258888" y="1412875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ru-RU" sz="3200" b="0">
              <a:latin typeface="Arial" charset="0"/>
            </a:endParaRPr>
          </a:p>
        </p:txBody>
      </p:sp>
      <p:sp>
        <p:nvSpPr>
          <p:cNvPr id="150555" name="Text Box 27"/>
          <p:cNvSpPr txBox="1">
            <a:spLocks noChangeArrowheads="1"/>
          </p:cNvSpPr>
          <p:nvPr/>
        </p:nvSpPr>
        <p:spPr bwMode="auto">
          <a:xfrm>
            <a:off x="468313" y="1125538"/>
            <a:ext cx="2951162" cy="52322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To happen</a:t>
            </a:r>
            <a:endParaRPr lang="ru-RU" dirty="0"/>
          </a:p>
        </p:txBody>
      </p:sp>
      <p:sp>
        <p:nvSpPr>
          <p:cNvPr id="23558" name="Text Box 29"/>
          <p:cNvSpPr txBox="1">
            <a:spLocks noChangeArrowheads="1"/>
          </p:cNvSpPr>
          <p:nvPr/>
        </p:nvSpPr>
        <p:spPr bwMode="auto">
          <a:xfrm>
            <a:off x="755650" y="2205038"/>
            <a:ext cx="1871663" cy="40011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suddenly</a:t>
            </a:r>
            <a:endParaRPr lang="ru-RU" sz="2000" dirty="0"/>
          </a:p>
        </p:txBody>
      </p:sp>
      <p:sp>
        <p:nvSpPr>
          <p:cNvPr id="23559" name="Text Box 31"/>
          <p:cNvSpPr txBox="1">
            <a:spLocks noChangeArrowheads="1"/>
          </p:cNvSpPr>
          <p:nvPr/>
        </p:nvSpPr>
        <p:spPr bwMode="auto">
          <a:xfrm>
            <a:off x="755650" y="2852738"/>
            <a:ext cx="1871663" cy="70788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Mountainous areas</a:t>
            </a:r>
            <a:endParaRPr lang="ru-RU" sz="2000" dirty="0"/>
          </a:p>
        </p:txBody>
      </p:sp>
      <p:sp>
        <p:nvSpPr>
          <p:cNvPr id="23561" name="Text Box 33"/>
          <p:cNvSpPr txBox="1">
            <a:spLocks noChangeArrowheads="1"/>
          </p:cNvSpPr>
          <p:nvPr/>
        </p:nvSpPr>
        <p:spPr bwMode="auto">
          <a:xfrm>
            <a:off x="755650" y="4221163"/>
            <a:ext cx="1871663" cy="70788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Lava and gases</a:t>
            </a:r>
            <a:endParaRPr lang="ru-RU" sz="2000" dirty="0"/>
          </a:p>
        </p:txBody>
      </p:sp>
      <p:sp>
        <p:nvSpPr>
          <p:cNvPr id="150562" name="Text Box 34"/>
          <p:cNvSpPr txBox="1">
            <a:spLocks noChangeArrowheads="1"/>
          </p:cNvSpPr>
          <p:nvPr/>
        </p:nvSpPr>
        <p:spPr bwMode="auto">
          <a:xfrm>
            <a:off x="1835150" y="161925"/>
            <a:ext cx="44656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Example</a:t>
            </a:r>
            <a:r>
              <a:rPr lang="en-US" sz="3200" b="0">
                <a:solidFill>
                  <a:schemeClr val="hlink"/>
                </a:solidFill>
                <a:latin typeface="Arial" charset="0"/>
              </a:rPr>
              <a:t>:</a:t>
            </a:r>
            <a:endParaRPr lang="ru-RU" sz="3200" b="0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23563" name="Text Box 35"/>
          <p:cNvSpPr txBox="1">
            <a:spLocks noChangeArrowheads="1"/>
          </p:cNvSpPr>
          <p:nvPr/>
        </p:nvSpPr>
        <p:spPr bwMode="auto">
          <a:xfrm>
            <a:off x="5286380" y="2643182"/>
            <a:ext cx="2159000" cy="40011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Space research</a:t>
            </a:r>
            <a:endParaRPr lang="ru-RU" sz="2000" dirty="0"/>
          </a:p>
        </p:txBody>
      </p:sp>
      <p:sp>
        <p:nvSpPr>
          <p:cNvPr id="23565" name="Text Box 38"/>
          <p:cNvSpPr txBox="1">
            <a:spLocks noChangeArrowheads="1"/>
          </p:cNvSpPr>
          <p:nvPr/>
        </p:nvSpPr>
        <p:spPr bwMode="auto">
          <a:xfrm>
            <a:off x="5364163" y="3429000"/>
            <a:ext cx="2087562" cy="40011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/>
              <a:t>To damage</a:t>
            </a:r>
            <a:endParaRPr lang="ru-RU" sz="2000" dirty="0"/>
          </a:p>
        </p:txBody>
      </p:sp>
      <p:sp>
        <p:nvSpPr>
          <p:cNvPr id="23566" name="Text Box 39"/>
          <p:cNvSpPr txBox="1">
            <a:spLocks noChangeArrowheads="1"/>
          </p:cNvSpPr>
          <p:nvPr/>
        </p:nvSpPr>
        <p:spPr bwMode="auto">
          <a:xfrm>
            <a:off x="5364163" y="3933825"/>
            <a:ext cx="18716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 sz="3200" b="0">
              <a:latin typeface="Arial" charset="0"/>
            </a:endParaRPr>
          </a:p>
        </p:txBody>
      </p:sp>
      <p:sp>
        <p:nvSpPr>
          <p:cNvPr id="23567" name="Text Box 40"/>
          <p:cNvSpPr txBox="1">
            <a:spLocks noChangeArrowheads="1"/>
          </p:cNvSpPr>
          <p:nvPr/>
        </p:nvSpPr>
        <p:spPr bwMode="auto">
          <a:xfrm>
            <a:off x="5357818" y="4214818"/>
            <a:ext cx="2159000" cy="132343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/>
              <a:t>Buildings, bridges</a:t>
            </a:r>
            <a:endParaRPr lang="ru-RU" sz="2000" dirty="0"/>
          </a:p>
          <a:p>
            <a:r>
              <a:rPr lang="en-US" sz="2000" dirty="0"/>
              <a:t>Roads, power stations</a:t>
            </a:r>
            <a:endParaRPr lang="ru-RU" sz="2000" dirty="0"/>
          </a:p>
        </p:txBody>
      </p:sp>
      <p:sp>
        <p:nvSpPr>
          <p:cNvPr id="23568" name="Text Box 41"/>
          <p:cNvSpPr txBox="1">
            <a:spLocks noChangeArrowheads="1"/>
          </p:cNvSpPr>
          <p:nvPr/>
        </p:nvSpPr>
        <p:spPr bwMode="auto">
          <a:xfrm>
            <a:off x="2928927" y="5000636"/>
            <a:ext cx="2143140" cy="40011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/>
              <a:t>To break</a:t>
            </a:r>
            <a:endParaRPr lang="ru-RU" sz="2000" dirty="0"/>
          </a:p>
        </p:txBody>
      </p:sp>
      <p:sp>
        <p:nvSpPr>
          <p:cNvPr id="150571" name="Oval 43"/>
          <p:cNvSpPr>
            <a:spLocks noChangeArrowheads="1"/>
          </p:cNvSpPr>
          <p:nvPr/>
        </p:nvSpPr>
        <p:spPr bwMode="auto">
          <a:xfrm>
            <a:off x="2987675" y="2924175"/>
            <a:ext cx="2160588" cy="1512888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dirty="0"/>
              <a:t>earthquake</a:t>
            </a:r>
            <a:endParaRPr lang="ru-RU" dirty="0"/>
          </a:p>
        </p:txBody>
      </p:sp>
      <p:sp>
        <p:nvSpPr>
          <p:cNvPr id="23571" name="Line 44"/>
          <p:cNvSpPr>
            <a:spLocks noChangeShapeType="1"/>
          </p:cNvSpPr>
          <p:nvPr/>
        </p:nvSpPr>
        <p:spPr bwMode="auto">
          <a:xfrm flipH="1" flipV="1">
            <a:off x="2987675" y="1700213"/>
            <a:ext cx="1008063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72" name="Line 45"/>
          <p:cNvSpPr>
            <a:spLocks noChangeShapeType="1"/>
          </p:cNvSpPr>
          <p:nvPr/>
        </p:nvSpPr>
        <p:spPr bwMode="auto">
          <a:xfrm flipV="1">
            <a:off x="4284663" y="1628775"/>
            <a:ext cx="1008062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73" name="Line 47"/>
          <p:cNvSpPr>
            <a:spLocks noChangeShapeType="1"/>
          </p:cNvSpPr>
          <p:nvPr/>
        </p:nvSpPr>
        <p:spPr bwMode="auto">
          <a:xfrm>
            <a:off x="1692275" y="16287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4" name="Line 50"/>
          <p:cNvSpPr>
            <a:spLocks noChangeShapeType="1"/>
          </p:cNvSpPr>
          <p:nvPr/>
        </p:nvSpPr>
        <p:spPr bwMode="auto">
          <a:xfrm>
            <a:off x="1692275" y="26368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7" name="Line 53"/>
          <p:cNvSpPr>
            <a:spLocks noChangeShapeType="1"/>
          </p:cNvSpPr>
          <p:nvPr/>
        </p:nvSpPr>
        <p:spPr bwMode="auto">
          <a:xfrm>
            <a:off x="6372225" y="15573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8" name="Line 54"/>
          <p:cNvSpPr>
            <a:spLocks noChangeShapeType="1"/>
          </p:cNvSpPr>
          <p:nvPr/>
        </p:nvSpPr>
        <p:spPr bwMode="auto">
          <a:xfrm flipH="1">
            <a:off x="6326506" y="2349500"/>
            <a:ext cx="45719" cy="2936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81" name="Line 57"/>
          <p:cNvSpPr>
            <a:spLocks noChangeShapeType="1"/>
          </p:cNvSpPr>
          <p:nvPr/>
        </p:nvSpPr>
        <p:spPr bwMode="auto">
          <a:xfrm>
            <a:off x="6372225" y="43656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82" name="Line 58"/>
          <p:cNvSpPr>
            <a:spLocks noChangeShapeType="1"/>
          </p:cNvSpPr>
          <p:nvPr/>
        </p:nvSpPr>
        <p:spPr bwMode="auto">
          <a:xfrm>
            <a:off x="6372225" y="494188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cxnSp>
        <p:nvCxnSpPr>
          <p:cNvPr id="33" name="Прямая со стрелкой 32"/>
          <p:cNvCxnSpPr/>
          <p:nvPr/>
        </p:nvCxnSpPr>
        <p:spPr bwMode="auto">
          <a:xfrm rot="10800000" flipV="1">
            <a:off x="2643174" y="3929066"/>
            <a:ext cx="428628" cy="2857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Прямая со стрелкой 38"/>
          <p:cNvCxnSpPr>
            <a:stCxn id="150571" idx="6"/>
            <a:endCxn id="23565" idx="1"/>
          </p:cNvCxnSpPr>
          <p:nvPr/>
        </p:nvCxnSpPr>
        <p:spPr bwMode="auto">
          <a:xfrm flipV="1">
            <a:off x="5148263" y="3629055"/>
            <a:ext cx="215900" cy="515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Прямая со стрелкой 40"/>
          <p:cNvCxnSpPr>
            <a:stCxn id="150571" idx="4"/>
            <a:endCxn id="23568" idx="0"/>
          </p:cNvCxnSpPr>
          <p:nvPr/>
        </p:nvCxnSpPr>
        <p:spPr bwMode="auto">
          <a:xfrm rot="5400000">
            <a:off x="3752447" y="4685113"/>
            <a:ext cx="563573" cy="674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Прямая соединительная линия 42"/>
          <p:cNvCxnSpPr>
            <a:stCxn id="23565" idx="2"/>
            <a:endCxn id="23567" idx="0"/>
          </p:cNvCxnSpPr>
          <p:nvPr/>
        </p:nvCxnSpPr>
        <p:spPr bwMode="auto">
          <a:xfrm rot="16200000" flipH="1">
            <a:off x="6229777" y="4007277"/>
            <a:ext cx="385708" cy="293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Прямая соединительная линия 44"/>
          <p:cNvCxnSpPr>
            <a:stCxn id="23568" idx="3"/>
            <a:endCxn id="23567" idx="1"/>
          </p:cNvCxnSpPr>
          <p:nvPr/>
        </p:nvCxnSpPr>
        <p:spPr bwMode="auto">
          <a:xfrm flipV="1">
            <a:off x="5072067" y="4876538"/>
            <a:ext cx="285751" cy="3241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27013"/>
            <a:ext cx="7477125" cy="538162"/>
          </a:xfrm>
        </p:spPr>
        <p:txBody>
          <a:bodyPr/>
          <a:lstStyle/>
          <a:p>
            <a:pPr algn="ctr" eaLnBrk="1" hangingPunct="1"/>
            <a:r>
              <a:rPr lang="ru-RU" sz="3600" dirty="0" err="1" smtClean="0">
                <a:solidFill>
                  <a:srgbClr val="66FF33"/>
                </a:solidFill>
              </a:rPr>
              <a:t>Синквейн</a:t>
            </a:r>
            <a:endParaRPr lang="ru-RU" sz="3600" dirty="0" smtClean="0">
              <a:solidFill>
                <a:srgbClr val="66FF33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836613"/>
            <a:ext cx="7704138" cy="52593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/>
              <a:t> </a:t>
            </a:r>
            <a:r>
              <a:rPr lang="ru-RU" sz="2000" b="1" dirty="0" err="1" smtClean="0"/>
              <a:t>Синквейн</a:t>
            </a:r>
            <a:r>
              <a:rPr lang="ru-RU" sz="2000" b="1" dirty="0" smtClean="0"/>
              <a:t> — это стихотворение, состоящее из пяти строк.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/>
              <a:t> Каждому учащемуся даётся 5-7 минут чтобы написать </a:t>
            </a:r>
            <a:r>
              <a:rPr lang="ru-RU" sz="2000" b="1" dirty="0" err="1" smtClean="0"/>
              <a:t>синквейн</a:t>
            </a:r>
            <a:r>
              <a:rPr lang="ru-RU" sz="2000" b="1" dirty="0" smtClean="0"/>
              <a:t>, затем из двух </a:t>
            </a:r>
            <a:r>
              <a:rPr lang="ru-RU" sz="2000" b="1" dirty="0" err="1" smtClean="0"/>
              <a:t>синквейнов</a:t>
            </a:r>
            <a:r>
              <a:rPr lang="ru-RU" sz="2000" b="1" dirty="0" smtClean="0"/>
              <a:t> они составят один, с которым оба будут согласны. Это дает возможность критически рассмотреть тему. Затем группа знакомится с парными </a:t>
            </a:r>
            <a:r>
              <a:rPr lang="ru-RU" sz="2000" b="1" dirty="0" err="1" smtClean="0"/>
              <a:t>синквейнами</a:t>
            </a:r>
            <a:r>
              <a:rPr lang="ru-RU" sz="2000" b="1" dirty="0" smtClean="0"/>
              <a:t>. Это может породить дальнейшую дискуссию</a:t>
            </a:r>
            <a:r>
              <a:rPr lang="ru-RU" sz="2000" dirty="0" smtClean="0"/>
              <a:t>.</a:t>
            </a: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hlink"/>
                </a:solidFill>
                <a:latin typeface="Comic Sans MS" pitchFamily="66" charset="0"/>
              </a:rPr>
              <a:t>Правило написания </a:t>
            </a:r>
            <a:r>
              <a:rPr lang="ru-RU" sz="2000" b="1" dirty="0" err="1" smtClean="0">
                <a:solidFill>
                  <a:schemeClr val="hlink"/>
                </a:solidFill>
                <a:latin typeface="Comic Sans MS" pitchFamily="66" charset="0"/>
              </a:rPr>
              <a:t>синквейна</a:t>
            </a:r>
            <a:endParaRPr lang="ru-RU" sz="2000" dirty="0" smtClean="0">
              <a:solidFill>
                <a:schemeClr val="hlink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/>
              <a:t>В первой строчке тема называется одним словом (обычно существительным).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/>
              <a:t>Вторая строчка — это описание темы в двух словах (двумя прилагательными).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/>
              <a:t>Третья строчка — это описание действия в рамках этой темы тремя словами.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/>
              <a:t>Четвертая строка — фраза из четырех слов, показывающая отношение к теме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/>
              <a:t>Последняя строка — это синоним из одного слова, который повторяет суть темы</a:t>
            </a:r>
            <a:r>
              <a:rPr lang="ru-RU" sz="800" dirty="0" smtClean="0"/>
              <a:t>.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3" name="Rectangle 7"/>
          <p:cNvSpPr>
            <a:spLocks noChangeArrowheads="1"/>
          </p:cNvSpPr>
          <p:nvPr/>
        </p:nvSpPr>
        <p:spPr bwMode="auto">
          <a:xfrm>
            <a:off x="323850" y="981075"/>
            <a:ext cx="7127875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tabLst>
                <a:tab pos="1752600" algn="l"/>
              </a:tabLst>
            </a:pPr>
            <a:r>
              <a:rPr lang="ru-RU" sz="2400" dirty="0">
                <a:solidFill>
                  <a:srgbClr val="EEFE76"/>
                </a:solidFill>
                <a:latin typeface="Arial" charset="0"/>
              </a:rPr>
              <a:t>Название</a:t>
            </a:r>
            <a:r>
              <a:rPr lang="ru-RU" sz="2000" dirty="0">
                <a:solidFill>
                  <a:srgbClr val="EEFE76"/>
                </a:solidFill>
                <a:latin typeface="Arial" charset="0"/>
              </a:rPr>
              <a:t> </a:t>
            </a:r>
            <a:r>
              <a:rPr lang="ru-RU" sz="2000" dirty="0">
                <a:latin typeface="Arial" charset="0"/>
              </a:rPr>
              <a:t>(обычно существительное) ———————</a:t>
            </a:r>
          </a:p>
          <a:p>
            <a:pPr algn="l">
              <a:tabLst>
                <a:tab pos="1752600" algn="l"/>
              </a:tabLst>
            </a:pPr>
            <a:r>
              <a:rPr lang="ru-RU" sz="2400" dirty="0">
                <a:solidFill>
                  <a:srgbClr val="1E1EB2"/>
                </a:solidFill>
                <a:latin typeface="Arial" charset="0"/>
              </a:rPr>
              <a:t>Описание</a:t>
            </a:r>
            <a:r>
              <a:rPr lang="ru-RU" sz="2000" dirty="0">
                <a:solidFill>
                  <a:srgbClr val="1E1EB2"/>
                </a:solidFill>
                <a:latin typeface="Arial" charset="0"/>
              </a:rPr>
              <a:t> </a:t>
            </a:r>
            <a:r>
              <a:rPr lang="ru-RU" sz="2000" dirty="0">
                <a:latin typeface="Arial" charset="0"/>
              </a:rPr>
              <a:t>(обычно прилагательное) ————————</a:t>
            </a:r>
          </a:p>
          <a:p>
            <a:pPr algn="l">
              <a:tabLst>
                <a:tab pos="1752600" algn="l"/>
              </a:tabLst>
            </a:pPr>
            <a:r>
              <a:rPr lang="ru-RU" sz="2400" dirty="0">
                <a:solidFill>
                  <a:srgbClr val="003300"/>
                </a:solidFill>
                <a:latin typeface="Arial" charset="0"/>
              </a:rPr>
              <a:t>Действия</a:t>
            </a:r>
            <a:r>
              <a:rPr lang="ru-RU" sz="2000" dirty="0">
                <a:latin typeface="Arial" charset="0"/>
              </a:rPr>
              <a:t> ————————————————————</a:t>
            </a:r>
          </a:p>
          <a:p>
            <a:pPr algn="l">
              <a:tabLst>
                <a:tab pos="1752600" algn="l"/>
              </a:tabLst>
            </a:pPr>
            <a:r>
              <a:rPr lang="ru-RU" sz="2400" dirty="0">
                <a:solidFill>
                  <a:srgbClr val="FFFFFF"/>
                </a:solidFill>
                <a:latin typeface="Arial" charset="0"/>
              </a:rPr>
              <a:t>Чувство</a:t>
            </a:r>
            <a:r>
              <a:rPr lang="ru-RU" sz="2000" dirty="0">
                <a:solidFill>
                  <a:schemeClr val="bg2"/>
                </a:solidFill>
                <a:latin typeface="Arial" charset="0"/>
              </a:rPr>
              <a:t> (фраза) ————————————————</a:t>
            </a:r>
          </a:p>
          <a:p>
            <a:pPr algn="l">
              <a:tabLst>
                <a:tab pos="1752600" algn="l"/>
              </a:tabLst>
            </a:pPr>
            <a:r>
              <a:rPr lang="ru-RU" sz="2400" dirty="0">
                <a:solidFill>
                  <a:srgbClr val="EEFE76"/>
                </a:solidFill>
                <a:latin typeface="Arial" charset="0"/>
              </a:rPr>
              <a:t>Повторение сути</a:t>
            </a:r>
            <a:r>
              <a:rPr lang="ru-RU" sz="2000" dirty="0">
                <a:latin typeface="Arial" charset="0"/>
              </a:rPr>
              <a:t> ————————————————</a:t>
            </a:r>
          </a:p>
          <a:p>
            <a:pPr algn="l">
              <a:tabLst>
                <a:tab pos="1752600" algn="l"/>
              </a:tabLst>
            </a:pPr>
            <a:r>
              <a:rPr lang="ru-RU" dirty="0">
                <a:solidFill>
                  <a:srgbClr val="EEFE76"/>
                </a:solidFill>
                <a:latin typeface="Arial" charset="0"/>
              </a:rPr>
              <a:t>                              </a:t>
            </a:r>
            <a:r>
              <a:rPr lang="en-US" dirty="0">
                <a:solidFill>
                  <a:srgbClr val="EEFE76"/>
                </a:solidFill>
                <a:latin typeface="Arial" charset="0"/>
              </a:rPr>
              <a:t>Earth</a:t>
            </a:r>
          </a:p>
          <a:p>
            <a:pPr>
              <a:tabLst>
                <a:tab pos="1752600" algn="l"/>
              </a:tabLst>
            </a:pPr>
            <a:r>
              <a:rPr lang="en-US" dirty="0">
                <a:solidFill>
                  <a:srgbClr val="1E1EB2"/>
                </a:solidFill>
                <a:latin typeface="Arial" charset="0"/>
              </a:rPr>
              <a:t>Beautiful, blue</a:t>
            </a:r>
          </a:p>
          <a:p>
            <a:pPr>
              <a:tabLst>
                <a:tab pos="1752600" algn="l"/>
              </a:tabLst>
            </a:pPr>
            <a:r>
              <a:rPr lang="en-US" dirty="0">
                <a:solidFill>
                  <a:srgbClr val="003300"/>
                </a:solidFill>
                <a:latin typeface="Arial" charset="0"/>
              </a:rPr>
              <a:t>Live, produce, pollute</a:t>
            </a:r>
          </a:p>
          <a:p>
            <a:pPr>
              <a:tabLst>
                <a:tab pos="1752600" algn="l"/>
              </a:tabLst>
            </a:pPr>
            <a:r>
              <a:rPr lang="en-US" dirty="0">
                <a:solidFill>
                  <a:srgbClr val="FFFFFF"/>
                </a:solidFill>
                <a:latin typeface="Arial" charset="0"/>
              </a:rPr>
              <a:t>Can be kind, can hurt</a:t>
            </a:r>
          </a:p>
          <a:p>
            <a:pPr>
              <a:tabLst>
                <a:tab pos="1752600" algn="l"/>
              </a:tabLst>
            </a:pPr>
            <a:r>
              <a:rPr lang="en-US" dirty="0">
                <a:solidFill>
                  <a:srgbClr val="EEFE76"/>
                </a:solidFill>
                <a:latin typeface="Arial" charset="0"/>
              </a:rPr>
              <a:t>Planet</a:t>
            </a:r>
            <a:endParaRPr lang="ru-RU" sz="2000" dirty="0">
              <a:solidFill>
                <a:srgbClr val="EEFE76"/>
              </a:solidFill>
              <a:latin typeface="Arial" charset="0"/>
            </a:endParaRPr>
          </a:p>
          <a:p>
            <a:pPr>
              <a:tabLst>
                <a:tab pos="1752600" algn="l"/>
              </a:tabLst>
            </a:pPr>
            <a:r>
              <a:rPr lang="ru-RU" sz="2400" dirty="0" err="1">
                <a:latin typeface="Arial" charset="0"/>
              </a:rPr>
              <a:t>Синквейны</a:t>
            </a:r>
            <a:r>
              <a:rPr lang="ru-RU" sz="2000" dirty="0">
                <a:latin typeface="Arial" charset="0"/>
              </a:rPr>
              <a:t> </a:t>
            </a:r>
            <a:r>
              <a:rPr lang="en-US" sz="2000" dirty="0">
                <a:latin typeface="Arial" charset="0"/>
              </a:rPr>
              <a:t>- </a:t>
            </a:r>
            <a:r>
              <a:rPr lang="ru-RU" sz="2400" dirty="0">
                <a:latin typeface="Arial" charset="0"/>
              </a:rPr>
              <a:t>быстрый, но мощный инструмент для</a:t>
            </a:r>
            <a:r>
              <a:rPr lang="ru-RU" sz="20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рефлектирования</a:t>
            </a:r>
            <a:r>
              <a:rPr lang="ru-RU" sz="2400" dirty="0">
                <a:latin typeface="Arial" charset="0"/>
              </a:rPr>
              <a:t>, синтеза и обобщения понятий и</a:t>
            </a:r>
            <a:r>
              <a:rPr lang="ru-RU" sz="2000" dirty="0">
                <a:latin typeface="Arial" charset="0"/>
              </a:rPr>
              <a:t> </a:t>
            </a:r>
            <a:r>
              <a:rPr lang="ru-RU" sz="2400" dirty="0">
                <a:latin typeface="Arial" charset="0"/>
              </a:rPr>
              <a:t>информации.</a:t>
            </a:r>
          </a:p>
        </p:txBody>
      </p:sp>
      <p:sp>
        <p:nvSpPr>
          <p:cNvPr id="25603" name="Rectangle 10"/>
          <p:cNvSpPr>
            <a:spLocks noChangeArrowheads="1"/>
          </p:cNvSpPr>
          <p:nvPr/>
        </p:nvSpPr>
        <p:spPr bwMode="auto">
          <a:xfrm>
            <a:off x="1908175" y="0"/>
            <a:ext cx="5027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solidFill>
                  <a:srgbClr val="66FF33"/>
                </a:solidFill>
              </a:rPr>
              <a:t>Как это делать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7334249" cy="100010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0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0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0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Метод </a:t>
            </a:r>
            <a:r>
              <a:rPr lang="ru-RU" sz="30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«Знаем/ хотим узнать/ узнали»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052513"/>
            <a:ext cx="7399338" cy="47529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Этот приём применим для </a:t>
            </a:r>
            <a:r>
              <a:rPr lang="ru-RU" sz="2400" dirty="0" smtClean="0"/>
              <a:t>чтения. </a:t>
            </a:r>
            <a:r>
              <a:rPr lang="ru-RU" sz="2400" dirty="0" smtClean="0"/>
              <a:t>Учащимся предлагается начертить </a:t>
            </a:r>
            <a:r>
              <a:rPr lang="ru-RU" sz="2400" i="1" dirty="0" smtClean="0">
                <a:solidFill>
                  <a:srgbClr val="1E1EB2"/>
                </a:solidFill>
              </a:rPr>
              <a:t>таблицу из трёх</a:t>
            </a:r>
            <a:r>
              <a:rPr lang="ru-RU" sz="2400" dirty="0" smtClean="0"/>
              <a:t> </a:t>
            </a:r>
            <a:r>
              <a:rPr lang="ru-RU" sz="2400" i="1" dirty="0" smtClean="0">
                <a:solidFill>
                  <a:srgbClr val="1E1EB2"/>
                </a:solidFill>
              </a:rPr>
              <a:t>колонок:</a:t>
            </a:r>
            <a:r>
              <a:rPr lang="ru-RU" sz="2400" dirty="0" smtClean="0"/>
              <a:t>  </a:t>
            </a:r>
            <a:r>
              <a:rPr lang="ru-RU" sz="2400" i="1" dirty="0" smtClean="0">
                <a:solidFill>
                  <a:srgbClr val="FFFFFF"/>
                </a:solidFill>
              </a:rPr>
              <a:t>«Знаем /хотим узнать /</a:t>
            </a:r>
            <a:r>
              <a:rPr lang="ru-RU" sz="2400" b="1" i="1" dirty="0" smtClean="0">
                <a:solidFill>
                  <a:srgbClr val="FFFFFF"/>
                </a:solidFill>
              </a:rPr>
              <a:t> </a:t>
            </a:r>
            <a:r>
              <a:rPr lang="ru-RU" sz="2400" i="1" dirty="0" smtClean="0">
                <a:solidFill>
                  <a:srgbClr val="FFFFFF"/>
                </a:solidFill>
              </a:rPr>
              <a:t>узнали».</a:t>
            </a:r>
            <a:r>
              <a:rPr lang="ru-RU" sz="2400" dirty="0" smtClean="0"/>
              <a:t> Такая же таблица находится и на доске.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rgbClr val="FFFFFF"/>
                </a:solidFill>
              </a:rPr>
              <a:t>В колонку «Знаем»</a:t>
            </a:r>
            <a:r>
              <a:rPr lang="ru-RU" sz="2400" dirty="0" smtClean="0"/>
              <a:t> заносятся главнейшие сведения по заявленной теме (после обсуждения темы).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rgbClr val="FFFFFF"/>
                </a:solidFill>
              </a:rPr>
              <a:t>В колонку « Хотим узнать»</a:t>
            </a:r>
            <a:r>
              <a:rPr lang="ru-RU" sz="2400" dirty="0" smtClean="0"/>
              <a:t> заносятся спорные идеи и вопросы и всё что учащиеся хотят узнать по данной теме.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>
                <a:solidFill>
                  <a:srgbClr val="FFFFFF"/>
                </a:solidFill>
              </a:rPr>
              <a:t>В колонку « Узнали»</a:t>
            </a:r>
            <a:r>
              <a:rPr lang="ru-RU" sz="2400" dirty="0" smtClean="0"/>
              <a:t> учащиеся записывают всё, что они почерпнули из текста, располагая ответы параллельно соответствующим вопросам из второй колонки, а прочую новую информацию надо расположить ниже. Затем идёт обмен соображениями со всей группой. Итоги  заносятся в колонку.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815" name="Group 119"/>
          <p:cNvGraphicFramePr>
            <a:graphicFrameLocks noGrp="1"/>
          </p:cNvGraphicFramePr>
          <p:nvPr/>
        </p:nvGraphicFramePr>
        <p:xfrm>
          <a:off x="684213" y="1341438"/>
          <a:ext cx="2447925" cy="4103689"/>
        </p:xfrm>
        <a:graphic>
          <a:graphicData uri="http://schemas.openxmlformats.org/drawingml/2006/table">
            <a:tbl>
              <a:tblPr/>
              <a:tblGrid>
                <a:gridCol w="2447925"/>
              </a:tblGrid>
              <a:tr h="1079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We know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Batang" pitchFamily="18" charset="-127"/>
                        <a:cs typeface="Latha" pitchFamily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7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4953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The symbols of Easter are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  <a:tab pos="4953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painted  eggs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4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  <a:tab pos="495300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spring cakes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Latha" pitchFamily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  <a:tab pos="4953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paskha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Latha" pitchFamily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7814" name="Group 118"/>
          <p:cNvGraphicFramePr>
            <a:graphicFrameLocks noGrp="1"/>
          </p:cNvGraphicFramePr>
          <p:nvPr/>
        </p:nvGraphicFramePr>
        <p:xfrm>
          <a:off x="3132138" y="1341438"/>
          <a:ext cx="2232025" cy="4683126"/>
        </p:xfrm>
        <a:graphic>
          <a:graphicData uri="http://schemas.openxmlformats.org/drawingml/2006/table">
            <a:tbl>
              <a:tblPr/>
              <a:tblGrid>
                <a:gridCol w="2232025"/>
              </a:tblGrid>
              <a:tr h="1079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We want to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know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Batang" pitchFamily="18" charset="-127"/>
                        <a:cs typeface="Latha" pitchFamily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0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How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to paint and decorate eggs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51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to bake springs cakes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Latha" pitchFamily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8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to make paskha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Latha" pitchFamily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7818" name="Group 122"/>
          <p:cNvGraphicFramePr>
            <a:graphicFrameLocks noGrp="1"/>
          </p:cNvGraphicFramePr>
          <p:nvPr/>
        </p:nvGraphicFramePr>
        <p:xfrm>
          <a:off x="5364163" y="1341438"/>
          <a:ext cx="2087562" cy="5014913"/>
        </p:xfrm>
        <a:graphic>
          <a:graphicData uri="http://schemas.openxmlformats.org/drawingml/2006/table">
            <a:tbl>
              <a:tblPr/>
              <a:tblGrid>
                <a:gridCol w="2087562"/>
              </a:tblGrid>
              <a:tr h="1079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Now I know how to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Batang" pitchFamily="18" charset="-127"/>
                        <a:cs typeface="Latha" pitchFamily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8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Latha" pitchFamily="2"/>
                          <a:cs typeface="Latha" pitchFamily="2"/>
                        </a:rPr>
                        <a:t>   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Paint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Latha" pitchFamily="2"/>
                          <a:cs typeface="Latha" pitchFamily="2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and decorate eggs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bake springs cakes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Latha" pitchFamily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953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Latha" pitchFamily="2"/>
                        </a:rPr>
                        <a:t>make paskha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  <a:cs typeface="Latha" pitchFamily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10" name="Text Box 123"/>
          <p:cNvSpPr txBox="1">
            <a:spLocks noChangeArrowheads="1"/>
          </p:cNvSpPr>
          <p:nvPr/>
        </p:nvSpPr>
        <p:spPr bwMode="auto">
          <a:xfrm>
            <a:off x="2608263" y="136525"/>
            <a:ext cx="3619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0">
              <a:latin typeface="Batang" pitchFamily="18" charset="-127"/>
            </a:endParaRPr>
          </a:p>
        </p:txBody>
      </p:sp>
      <p:sp>
        <p:nvSpPr>
          <p:cNvPr id="157820" name="Text Box 124"/>
          <p:cNvSpPr txBox="1">
            <a:spLocks noChangeArrowheads="1"/>
          </p:cNvSpPr>
          <p:nvPr/>
        </p:nvSpPr>
        <p:spPr bwMode="auto">
          <a:xfrm>
            <a:off x="1522413" y="260350"/>
            <a:ext cx="4994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Example:</a:t>
            </a:r>
            <a:endParaRPr lang="ru-RU" sz="400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571480"/>
            <a:ext cx="7477125" cy="642942"/>
          </a:xfrm>
        </p:spPr>
        <p:txBody>
          <a:bodyPr/>
          <a:lstStyle/>
          <a:p>
            <a:pPr eaLnBrk="1" hangingPunct="1"/>
            <a:r>
              <a:rPr lang="ru-RU" sz="2800" b="1" dirty="0" smtClean="0"/>
              <a:t>Приём - таблица « Кто? Что? Когда? Где? Почему</a:t>
            </a:r>
            <a:r>
              <a:rPr lang="ru-RU" sz="2800" b="1" dirty="0" smtClean="0"/>
              <a:t>?</a:t>
            </a:r>
            <a:r>
              <a:rPr lang="en-US" sz="2800" b="1" dirty="0" smtClean="0"/>
              <a:t>  «</a:t>
            </a:r>
            <a:r>
              <a:rPr lang="en-US" sz="2800" b="1" dirty="0" smtClean="0"/>
              <a:t>5-W» — </a:t>
            </a:r>
            <a:r>
              <a:rPr lang="en-US" sz="2800" b="1" dirty="0" smtClean="0"/>
              <a:t>Method</a:t>
            </a:r>
            <a:br>
              <a:rPr lang="en-US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928671"/>
            <a:ext cx="7435881" cy="5167330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latin typeface="Comic Sans MS" pitchFamily="66" charset="0"/>
              </a:rPr>
              <a:t>Заполняется на стадии осмысления по ходу работы с информацией</a:t>
            </a:r>
            <a:endParaRPr lang="en-US" sz="2400" b="1" dirty="0" smtClean="0">
              <a:latin typeface="Comic Sans MS" pitchFamily="66" charset="0"/>
            </a:endParaRPr>
          </a:p>
          <a:p>
            <a:pPr eaLnBrk="1" hangingPunct="1"/>
            <a:r>
              <a:rPr lang="en-US" sz="2000" b="1" dirty="0" smtClean="0">
                <a:solidFill>
                  <a:srgbClr val="FFFF00"/>
                </a:solidFill>
              </a:rPr>
              <a:t>Example: Text </a:t>
            </a:r>
            <a:r>
              <a:rPr lang="en-US" sz="2000" b="1" dirty="0" smtClean="0">
                <a:solidFill>
                  <a:srgbClr val="FFFF00"/>
                </a:solidFill>
              </a:rPr>
              <a:t>“Gary: What to do after the GCSEs…”. </a:t>
            </a:r>
            <a:r>
              <a:rPr lang="en-US" sz="2000" b="1" dirty="0" smtClean="0">
                <a:solidFill>
                  <a:srgbClr val="FFFF00"/>
                </a:solidFill>
              </a:rPr>
              <a:t>Read and fill the table. </a:t>
            </a:r>
            <a:endParaRPr lang="ru-RU" sz="2000" b="1" dirty="0" smtClean="0">
              <a:solidFill>
                <a:srgbClr val="FFFF00"/>
              </a:solidFill>
            </a:endParaRPr>
          </a:p>
        </p:txBody>
      </p:sp>
      <p:graphicFrame>
        <p:nvGraphicFramePr>
          <p:cNvPr id="164931" name="Group 67"/>
          <p:cNvGraphicFramePr>
            <a:graphicFrameLocks noGrp="1"/>
          </p:cNvGraphicFramePr>
          <p:nvPr/>
        </p:nvGraphicFramePr>
        <p:xfrm>
          <a:off x="0" y="2643183"/>
          <a:ext cx="7715274" cy="2818433"/>
        </p:xfrm>
        <a:graphic>
          <a:graphicData uri="http://schemas.openxmlformats.org/drawingml/2006/table">
            <a:tbl>
              <a:tblPr/>
              <a:tblGrid>
                <a:gridCol w="1285852"/>
                <a:gridCol w="2171197"/>
                <a:gridCol w="1269948"/>
                <a:gridCol w="1445536"/>
                <a:gridCol w="1542741"/>
              </a:tblGrid>
              <a:tr h="3429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Who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What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When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Where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Why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02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Gary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He had dreams of earning his own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moneyyf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After his GCSEs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At father’s bakery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Family business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02" name="Rectangle 18"/>
          <p:cNvSpPr>
            <a:spLocks noGrp="1" noChangeArrowheads="1"/>
          </p:cNvSpPr>
          <p:nvPr>
            <p:ph type="title"/>
          </p:nvPr>
        </p:nvSpPr>
        <p:spPr>
          <a:xfrm>
            <a:off x="219075" y="227013"/>
            <a:ext cx="7477125" cy="393700"/>
          </a:xfrm>
        </p:spPr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rgbClr val="66FF33"/>
                </a:solidFill>
              </a:rPr>
              <a:t>Эвристический метод</a:t>
            </a:r>
          </a:p>
        </p:txBody>
      </p:sp>
      <p:sp>
        <p:nvSpPr>
          <p:cNvPr id="170003" name="Rectangle 19"/>
          <p:cNvSpPr>
            <a:spLocks noGrp="1" noChangeArrowheads="1"/>
          </p:cNvSpPr>
          <p:nvPr>
            <p:ph idx="1"/>
          </p:nvPr>
        </p:nvSpPr>
        <p:spPr>
          <a:xfrm>
            <a:off x="-252413" y="692150"/>
            <a:ext cx="7902576" cy="48974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800" dirty="0" smtClean="0"/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результатом </a:t>
            </a:r>
            <a:r>
              <a:rPr lang="ru-RU" sz="2800" dirty="0" smtClean="0"/>
              <a:t>применения </a:t>
            </a:r>
            <a:r>
              <a:rPr lang="ru-RU" sz="2800" dirty="0" smtClean="0"/>
              <a:t>которого является 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smtClean="0">
                <a:solidFill>
                  <a:srgbClr val="1E1EB2"/>
                </a:solidFill>
                <a:latin typeface="Comic Sans MS" pitchFamily="66" charset="0"/>
              </a:rPr>
              <a:t>создаваемая учениками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smtClean="0">
                <a:solidFill>
                  <a:srgbClr val="1E1EB2"/>
                </a:solidFill>
                <a:latin typeface="Comic Sans MS" pitchFamily="66" charset="0"/>
              </a:rPr>
              <a:t>образовательная продукция: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1E1EB2"/>
                </a:solidFill>
              </a:rPr>
              <a:t>идея, гипотеза,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1E1EB2"/>
                </a:solidFill>
              </a:rPr>
              <a:t>текстовое произведение, картина, поделка, план своих занятий и т. п. </a:t>
            </a:r>
            <a:endParaRPr lang="ru-RU" sz="2800" dirty="0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800" b="1" i="1" dirty="0" smtClean="0">
                <a:solidFill>
                  <a:srgbClr val="EEFE76"/>
                </a:solidFill>
              </a:rPr>
              <a:t>Метод </a:t>
            </a:r>
            <a:r>
              <a:rPr lang="ru-RU" sz="2800" b="1" i="1" dirty="0" err="1" smtClean="0">
                <a:solidFill>
                  <a:srgbClr val="EEFE76"/>
                </a:solidFill>
              </a:rPr>
              <a:t>эмпатии</a:t>
            </a:r>
            <a:r>
              <a:rPr lang="ru-RU" sz="2800" b="1" i="1" dirty="0" smtClean="0">
                <a:solidFill>
                  <a:srgbClr val="EEFE76"/>
                </a:solidFill>
              </a:rPr>
              <a:t> (вживания</a:t>
            </a:r>
            <a:r>
              <a:rPr lang="ru-RU" sz="2800" b="1" dirty="0" smtClean="0">
                <a:solidFill>
                  <a:srgbClr val="EEFE76"/>
                </a:solidFill>
              </a:rPr>
              <a:t>)</a:t>
            </a:r>
            <a:r>
              <a:rPr lang="ru-RU" sz="2800" dirty="0" smtClean="0"/>
              <a:t> означает </a:t>
            </a:r>
            <a:r>
              <a:rPr lang="ru-RU" sz="2800" dirty="0" smtClean="0">
                <a:solidFill>
                  <a:srgbClr val="EEFE76"/>
                </a:solidFill>
              </a:rPr>
              <a:t>«</a:t>
            </a:r>
            <a:r>
              <a:rPr lang="ru-RU" sz="2800" dirty="0" err="1" smtClean="0">
                <a:solidFill>
                  <a:srgbClr val="EEFE76"/>
                </a:solidFill>
              </a:rPr>
              <a:t>вчувствование</a:t>
            </a:r>
            <a:r>
              <a:rPr lang="ru-RU" sz="2800" dirty="0" smtClean="0">
                <a:solidFill>
                  <a:srgbClr val="EEFE76"/>
                </a:solidFill>
              </a:rPr>
              <a:t>»</a:t>
            </a:r>
            <a:r>
              <a:rPr lang="ru-RU" sz="2800" dirty="0" smtClean="0"/>
              <a:t> человека в состояние другого объекта, </a:t>
            </a:r>
            <a:r>
              <a:rPr lang="ru-RU" sz="2800" dirty="0" smtClean="0"/>
              <a:t>попытка </a:t>
            </a:r>
            <a:r>
              <a:rPr lang="ru-RU" sz="2800" dirty="0" smtClean="0"/>
              <a:t>почувствовать и познать его изнутри.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dirty="0" smtClean="0"/>
              <a:t>Например, </a:t>
            </a:r>
            <a:r>
              <a:rPr lang="ru-RU" sz="2800" dirty="0" smtClean="0">
                <a:solidFill>
                  <a:srgbClr val="1E1EB2"/>
                </a:solidFill>
              </a:rPr>
              <a:t>представь что ты ТОРНАДО. Как можешь ты описать себя, что ты чувствуешь? Назови прилагательные, глаголы, места где ты происходишь и т.п. </a:t>
            </a:r>
            <a:endParaRPr lang="ru-RU" sz="2800" dirty="0" smtClean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Example:</a:t>
            </a:r>
            <a:endParaRPr lang="ru-RU" smtClean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17203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196975"/>
            <a:ext cx="7386637" cy="44973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i="1" dirty="0" smtClean="0">
                <a:solidFill>
                  <a:srgbClr val="EEFE76"/>
                </a:solidFill>
              </a:rPr>
              <a:t>Teacher:</a:t>
            </a:r>
            <a:r>
              <a:rPr lang="en-US" sz="2400" dirty="0" smtClean="0"/>
              <a:t>  Imagine yourself that you are </a:t>
            </a:r>
            <a:r>
              <a:rPr lang="en-US" sz="2400" dirty="0" smtClean="0">
                <a:solidFill>
                  <a:srgbClr val="FFFFFF"/>
                </a:solidFill>
              </a:rPr>
              <a:t>‘</a:t>
            </a: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Tornado”.</a:t>
            </a:r>
            <a:r>
              <a:rPr lang="en-US" sz="2400" dirty="0" smtClean="0"/>
              <a:t> How can you describe yourself, what are your feelings? Name your adjectives, verbs, your </a:t>
            </a:r>
            <a:r>
              <a:rPr lang="en-US" sz="2400" dirty="0" err="1" smtClean="0"/>
              <a:t>favourite</a:t>
            </a:r>
            <a:r>
              <a:rPr lang="en-US" sz="2400" dirty="0" smtClean="0"/>
              <a:t> season, places you occur, your weather. </a:t>
            </a:r>
            <a:endParaRPr lang="ru-RU" sz="2400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2400" i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i="1" dirty="0" smtClean="0">
                <a:solidFill>
                  <a:srgbClr val="EEFE76"/>
                </a:solidFill>
              </a:rPr>
              <a:t>Student:</a:t>
            </a:r>
            <a:r>
              <a:rPr lang="en-US" sz="2400" dirty="0" smtClean="0"/>
              <a:t> — I am Tornado. I am the most terrible of all storms. I am dangerous, violent, strong, cruel, noisy and destructive. I destroy houses, carry away cars and telephone boxes. I occur in the springs, throughout the world, but mostly in the United States, especially in the central states. I occur in the afternoon or in the early evening in a hot day. Large clouds appear in the sky. They become darker and darker. The sounds of thunder, bright flashes of lighting! I form a funnel and begin to twist. My funnel touches the ground, it picks up everything it can.</a:t>
            </a:r>
            <a:endParaRPr lang="ru-RU" sz="2400" dirty="0" smtClean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1670" y="1928802"/>
            <a:ext cx="57951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имоно">
  <a:themeElements>
    <a:clrScheme name="Кимоно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Кимон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1619</TotalTime>
  <Words>2156</Words>
  <Application>Microsoft PowerPoint</Application>
  <PresentationFormat>Экран (4:3)</PresentationFormat>
  <Paragraphs>244</Paragraphs>
  <Slides>42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2" baseType="lpstr">
      <vt:lpstr>Comic Sans MS</vt:lpstr>
      <vt:lpstr>Arial</vt:lpstr>
      <vt:lpstr>Calibri</vt:lpstr>
      <vt:lpstr>Times New Roman</vt:lpstr>
      <vt:lpstr>Arial Black</vt:lpstr>
      <vt:lpstr>Impact</vt:lpstr>
      <vt:lpstr>Batang</vt:lpstr>
      <vt:lpstr>Latha</vt:lpstr>
      <vt:lpstr>Symbol</vt:lpstr>
      <vt:lpstr>Кимоно</vt:lpstr>
      <vt:lpstr>Компетентностный подход в преподавании английского языка</vt:lpstr>
      <vt:lpstr>Слайд 2</vt:lpstr>
      <vt:lpstr>три уровня компетентностей:</vt:lpstr>
      <vt:lpstr>7 ключевых образовательных компетенций</vt:lpstr>
      <vt:lpstr> Ценностно-смысловая компетенция </vt:lpstr>
      <vt:lpstr>Дискуссия «Как бы ты решал проблемы загрязнения окружающей среды?» </vt:lpstr>
      <vt:lpstr>конфликты</vt:lpstr>
      <vt:lpstr>Общекультурная компетенция </vt:lpstr>
      <vt:lpstr>напиши название праздников</vt:lpstr>
      <vt:lpstr> Match (соотнесите) </vt:lpstr>
      <vt:lpstr>Выберите любой праздник, напишите о нем, пользуйтесь следующим планом:</vt:lpstr>
      <vt:lpstr>пословицы и поговорки</vt:lpstr>
      <vt:lpstr>Слайд 13</vt:lpstr>
      <vt:lpstr>Учебно-познавательная </vt:lpstr>
      <vt:lpstr> Классификация уровней дифференциации</vt:lpstr>
      <vt:lpstr>  1-й уровень. Знание значения словарных слов, правильное их произношение и написание. </vt:lpstr>
      <vt:lpstr>Слайд 17</vt:lpstr>
      <vt:lpstr>   2-й уровень. Умение узнавать слова в контексте с тем значением, которые придают им соседствующие слова (блоки слов), понимать значение контекста. </vt:lpstr>
      <vt:lpstr>Слайд 19</vt:lpstr>
      <vt:lpstr>   3-й уровень. Умение самостоятельно употреблять словарные слова в необходимых ситуациях с нужным смысловым оттенком, диктуемым условиями общения. </vt:lpstr>
      <vt:lpstr>Слайд 21</vt:lpstr>
      <vt:lpstr>Алгоритм перевода предложений из прямой речи в косвенную</vt:lpstr>
      <vt:lpstr>Слайд 23</vt:lpstr>
      <vt:lpstr>Слайд 24</vt:lpstr>
      <vt:lpstr>Информационная компетенция </vt:lpstr>
      <vt:lpstr>Коммуникативная компетенция </vt:lpstr>
      <vt:lpstr>Социально-трудовая компетенция. </vt:lpstr>
      <vt:lpstr>Компетенция личностного самосовершенствования. </vt:lpstr>
      <vt:lpstr>Слайд 29</vt:lpstr>
      <vt:lpstr>Методические приёмы формирующие критическое мышление</vt:lpstr>
      <vt:lpstr>Метод “Mind-Map”(Карта памяти)</vt:lpstr>
      <vt:lpstr>Слайд 32</vt:lpstr>
      <vt:lpstr>Cluster-Method (гроздь)</vt:lpstr>
      <vt:lpstr>Слайд 34</vt:lpstr>
      <vt:lpstr>Синквейн</vt:lpstr>
      <vt:lpstr>Слайд 36</vt:lpstr>
      <vt:lpstr> Метод «Знаем/ хотим узнать/ узнали»</vt:lpstr>
      <vt:lpstr>Слайд 38</vt:lpstr>
      <vt:lpstr>Приём - таблица « Кто? Что? Когда? Где? Почему?  «5-W» — Method  </vt:lpstr>
      <vt:lpstr>Эвристический метод</vt:lpstr>
      <vt:lpstr>Example:</vt:lpstr>
      <vt:lpstr>Слайд 42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Аскерова Елена</cp:lastModifiedBy>
  <cp:revision>81</cp:revision>
  <dcterms:created xsi:type="dcterms:W3CDTF">2005-12-22T14:00:53Z</dcterms:created>
  <dcterms:modified xsi:type="dcterms:W3CDTF">8202-01-01T02:23:57Z</dcterms:modified>
</cp:coreProperties>
</file>