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1" r:id="rId3"/>
    <p:sldId id="259" r:id="rId4"/>
    <p:sldId id="260" r:id="rId5"/>
    <p:sldId id="262" r:id="rId6"/>
    <p:sldId id="263" r:id="rId7"/>
    <p:sldId id="264" r:id="rId8"/>
    <p:sldId id="265" r:id="rId9"/>
    <p:sldId id="267" r:id="rId10"/>
    <p:sldId id="269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1/15/2019</a:t>
            </a:fld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Жизнь и творчество</a:t>
            </a:r>
            <a:br>
              <a:rPr lang="ru-RU" dirty="0" smtClean="0"/>
            </a:br>
            <a:r>
              <a:rPr lang="ru-RU" dirty="0" smtClean="0"/>
              <a:t>Фёдора Ивановича Тютчева</a:t>
            </a:r>
            <a:endParaRPr lang="ru-RU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28600" y="1676400"/>
            <a:ext cx="46672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4038600" cy="3687763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Автор: учитель русского языка и литературы Ивановского филиала МБОУ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Моисеево-Алабушской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Иванникова Ольга Валентиновна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етство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algn="just">
              <a:spcBef>
                <a:spcPct val="50000"/>
              </a:spcBef>
            </a:pPr>
            <a:r>
              <a:rPr lang="ru-RU" sz="20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Недалеко от города Брянска, в селе </a:t>
            </a:r>
            <a:r>
              <a:rPr lang="ru-RU" sz="2000" b="1" i="1" dirty="0" err="1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Овстуг</a:t>
            </a:r>
            <a:r>
              <a:rPr lang="ru-RU" sz="2000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, расположенном у реки Десны, 23 ноября 1803 года родился Фёдор Иванович Тютчев в родовитой дворянской семье. Ко дню рождения отца,13 ноября, будущий поэт написал стихотворение, и называлось оно «Любезному папеньке». Юному стихотворцу тогда ещё не исполнилось одиннадцати лет, и чтение стихотворения всегда вызывало слёзы восторга</a:t>
            </a:r>
          </a:p>
          <a:p>
            <a:pPr algn="just">
              <a:spcBef>
                <a:spcPct val="50000"/>
              </a:spcBef>
            </a:pPr>
            <a:r>
              <a:rPr lang="ru-RU" sz="20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12" descr="04_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3429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юность</a:t>
            </a:r>
            <a:endParaRPr lang="ru-RU" dirty="0"/>
          </a:p>
        </p:txBody>
      </p:sp>
      <p:pic>
        <p:nvPicPr>
          <p:cNvPr id="5" name="Picture 13" descr="9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18000" contrast="12000"/>
          </a:blip>
          <a:srcRect/>
          <a:stretch>
            <a:fillRect/>
          </a:stretch>
        </p:blipFill>
        <p:spPr>
          <a:xfrm>
            <a:off x="1422400" y="2397919"/>
            <a:ext cx="2108200" cy="302260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mtClean="0"/>
              <a:t>Тютчев рано обнаружил необыкновенные дарования  и способности к учению. Получил хорошее домашнее образование, которым с десяти лет руководил Раич, поэт-переводчик, знаток классической древности и итальянской литературы. Уже в двенадцать лет Тютчев поступает на словесное отделение Московского университета. После окончания университета (1821) Тютчев едет в Петербург, поступает на службу в Коллегию иностранных дел, получает место сверхштатного чиновника русской дипломатической миссии в Баварии и в девятнадцать лет отправляется в Мюнхен. За границей Тютчеву предстоит провести двадцать два года.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Творчество Ф.И.Тютчева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>
            <a:normAutofit fontScale="70000" lnSpcReduction="20000"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chemeClr val="hlink"/>
                </a:solidFill>
                <a:latin typeface="Arial" charset="0"/>
              </a:rPr>
              <a:t>Редко кто сейчас не знает этих строк о любви, которые теперь чаще поются, нежели декламируются:</a:t>
            </a:r>
          </a:p>
          <a:p>
            <a:pPr algn="ctr">
              <a:spcBef>
                <a:spcPct val="50000"/>
              </a:spcBef>
            </a:pPr>
            <a:endParaRPr lang="ru-RU" b="1" dirty="0" smtClean="0">
              <a:solidFill>
                <a:schemeClr val="hlink"/>
              </a:solidFill>
              <a:latin typeface="Arial" charset="0"/>
            </a:endParaRPr>
          </a:p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ru-RU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b="1" dirty="0" smtClean="0">
                <a:solidFill>
                  <a:srgbClr val="993300"/>
                </a:solidFill>
                <a:latin typeface="Arial" charset="0"/>
              </a:rPr>
              <a:t>Я встретил вас – и  </a:t>
            </a:r>
            <a:r>
              <a:rPr lang="ru-RU" b="1" dirty="0" smtClean="0">
                <a:solidFill>
                  <a:srgbClr val="993300"/>
                </a:solidFill>
                <a:latin typeface="Arial" charset="0"/>
              </a:rPr>
              <a:t>всё былое</a:t>
            </a:r>
            <a:endParaRPr lang="ru-RU" b="1" dirty="0" smtClean="0">
              <a:solidFill>
                <a:srgbClr val="993300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993300"/>
                </a:solidFill>
                <a:latin typeface="Arial" charset="0"/>
              </a:rPr>
              <a:t>  В отжившем сердце ожило;</a:t>
            </a:r>
          </a:p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993300"/>
                </a:solidFill>
                <a:latin typeface="Arial" charset="0"/>
              </a:rPr>
              <a:t>    Я вспомнил время золотое – </a:t>
            </a:r>
          </a:p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993300"/>
                </a:solidFill>
                <a:latin typeface="Arial" charset="0"/>
              </a:rPr>
              <a:t>  И сердцу стало так тепло…</a:t>
            </a:r>
            <a:endParaRPr lang="ru-RU" sz="1000" b="1" dirty="0" smtClean="0">
              <a:solidFill>
                <a:srgbClr val="993300"/>
              </a:solidFill>
              <a:latin typeface="Arial" charset="0"/>
            </a:endParaRPr>
          </a:p>
          <a:p>
            <a:endParaRPr lang="ru-RU" dirty="0"/>
          </a:p>
        </p:txBody>
      </p:sp>
      <p:pic>
        <p:nvPicPr>
          <p:cNvPr id="5" name="Picture 14" descr="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0372" y="1646238"/>
            <a:ext cx="327225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весна</a:t>
            </a:r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6400"/>
            <a:ext cx="4038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6"/>
          <p:cNvSpPr txBox="1">
            <a:spLocks noGrp="1" noChangeArrowheads="1"/>
          </p:cNvSpPr>
          <p:nvPr>
            <p:ph sz="half" idx="2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003300"/>
                </a:solidFill>
                <a:latin typeface="Arial" charset="0"/>
              </a:rPr>
              <a:t>Люблю грозу в начале мая,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003300"/>
                </a:solidFill>
                <a:latin typeface="Arial" charset="0"/>
              </a:rPr>
              <a:t>Когда весенний, первый гром,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003300"/>
                </a:solidFill>
                <a:latin typeface="Arial" charset="0"/>
              </a:rPr>
              <a:t>Как бы </a:t>
            </a:r>
            <a:r>
              <a:rPr lang="ru-RU" sz="2000" b="1" dirty="0" err="1">
                <a:solidFill>
                  <a:srgbClr val="003300"/>
                </a:solidFill>
                <a:latin typeface="Arial" charset="0"/>
              </a:rPr>
              <a:t>резвяся</a:t>
            </a:r>
            <a:r>
              <a:rPr lang="ru-RU" sz="2000" b="1" dirty="0">
                <a:solidFill>
                  <a:srgbClr val="003300"/>
                </a:solidFill>
                <a:latin typeface="Arial" charset="0"/>
              </a:rPr>
              <a:t> и играя,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003300"/>
                </a:solidFill>
                <a:latin typeface="Arial" charset="0"/>
              </a:rPr>
              <a:t>Грохочет в небе </a:t>
            </a:r>
            <a:r>
              <a:rPr lang="ru-RU" sz="2000" b="1" dirty="0" err="1">
                <a:solidFill>
                  <a:srgbClr val="003300"/>
                </a:solidFill>
                <a:latin typeface="Arial" charset="0"/>
              </a:rPr>
              <a:t>голубом</a:t>
            </a:r>
            <a:r>
              <a:rPr lang="ru-RU" sz="2000" b="1" dirty="0">
                <a:solidFill>
                  <a:srgbClr val="003300"/>
                </a:solidFill>
                <a:latin typeface="Arial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003300"/>
                </a:solidFill>
                <a:latin typeface="Arial" charset="0"/>
              </a:rPr>
              <a:t>Гремят раскаты молодые.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003300"/>
                </a:solidFill>
                <a:latin typeface="Arial" charset="0"/>
              </a:rPr>
              <a:t>Вот дождик брызнул, пыль летит,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003300"/>
                </a:solidFill>
                <a:latin typeface="Arial" charset="0"/>
              </a:rPr>
              <a:t>Повисли перлы дождевые,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003300"/>
                </a:solidFill>
                <a:latin typeface="Arial" charset="0"/>
              </a:rPr>
              <a:t>И солнце нити золотит.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зима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ct val="50000"/>
              </a:spcBef>
            </a:pPr>
            <a:r>
              <a:rPr lang="ru-RU" b="1" dirty="0" smtClean="0">
                <a:solidFill>
                  <a:srgbClr val="000000"/>
                </a:solidFill>
                <a:latin typeface="Arial" charset="0"/>
              </a:rPr>
              <a:t>Чародейкою Зимою</a:t>
            </a:r>
          </a:p>
          <a:p>
            <a:pPr>
              <a:spcBef>
                <a:spcPct val="50000"/>
              </a:spcBef>
            </a:pPr>
            <a:r>
              <a:rPr lang="ru-RU" b="1" dirty="0" smtClean="0">
                <a:solidFill>
                  <a:srgbClr val="000000"/>
                </a:solidFill>
                <a:latin typeface="Arial" charset="0"/>
              </a:rPr>
              <a:t>Околдован, лес стоит –</a:t>
            </a:r>
          </a:p>
          <a:p>
            <a:pPr>
              <a:spcBef>
                <a:spcPct val="50000"/>
              </a:spcBef>
            </a:pPr>
            <a:r>
              <a:rPr lang="ru-RU" b="1" dirty="0" smtClean="0">
                <a:solidFill>
                  <a:srgbClr val="000000"/>
                </a:solidFill>
                <a:latin typeface="Arial" charset="0"/>
              </a:rPr>
              <a:t>И под снежной бахромою,</a:t>
            </a:r>
          </a:p>
          <a:p>
            <a:pPr>
              <a:spcBef>
                <a:spcPct val="50000"/>
              </a:spcBef>
            </a:pPr>
            <a:r>
              <a:rPr lang="ru-RU" b="1" dirty="0" smtClean="0">
                <a:solidFill>
                  <a:srgbClr val="000000"/>
                </a:solidFill>
                <a:latin typeface="Arial" charset="0"/>
              </a:rPr>
              <a:t>Неподвижною, немою,</a:t>
            </a:r>
          </a:p>
          <a:p>
            <a:pPr>
              <a:spcBef>
                <a:spcPct val="50000"/>
              </a:spcBef>
            </a:pPr>
            <a:r>
              <a:rPr lang="ru-RU" b="1" dirty="0" smtClean="0">
                <a:solidFill>
                  <a:srgbClr val="000000"/>
                </a:solidFill>
                <a:latin typeface="Arial" charset="0"/>
              </a:rPr>
              <a:t>Чудной  жизнью он блестит.</a:t>
            </a:r>
          </a:p>
          <a:p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09600" y="1676400"/>
            <a:ext cx="3785616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лето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ru-RU" b="1" dirty="0" smtClean="0">
                <a:solidFill>
                  <a:srgbClr val="CC3300"/>
                </a:solidFill>
                <a:latin typeface="Arial" charset="0"/>
              </a:rPr>
              <a:t>Неохотно и несмело</a:t>
            </a:r>
          </a:p>
          <a:p>
            <a:pPr>
              <a:spcBef>
                <a:spcPct val="50000"/>
              </a:spcBef>
            </a:pPr>
            <a:r>
              <a:rPr lang="ru-RU" b="1" dirty="0" smtClean="0">
                <a:solidFill>
                  <a:srgbClr val="CC3300"/>
                </a:solidFill>
                <a:latin typeface="Arial" charset="0"/>
              </a:rPr>
              <a:t>Солнце всходит на поля.</a:t>
            </a:r>
          </a:p>
          <a:p>
            <a:pPr>
              <a:spcBef>
                <a:spcPct val="50000"/>
              </a:spcBef>
            </a:pPr>
            <a:r>
              <a:rPr lang="ru-RU" b="1" dirty="0" smtClean="0">
                <a:solidFill>
                  <a:srgbClr val="CC3300"/>
                </a:solidFill>
                <a:latin typeface="Arial" charset="0"/>
              </a:rPr>
              <a:t>Чу, за тучей прогремело,</a:t>
            </a:r>
          </a:p>
          <a:p>
            <a:pPr>
              <a:spcBef>
                <a:spcPct val="50000"/>
              </a:spcBef>
            </a:pPr>
            <a:r>
              <a:rPr lang="ru-RU" b="1" dirty="0" smtClean="0">
                <a:solidFill>
                  <a:srgbClr val="CC3300"/>
                </a:solidFill>
                <a:latin typeface="Arial" charset="0"/>
              </a:rPr>
              <a:t>Принахмурилась</a:t>
            </a:r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24000"/>
            <a:ext cx="4038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осень</a:t>
            </a:r>
            <a:endParaRPr lang="ru-RU" dirty="0"/>
          </a:p>
        </p:txBody>
      </p:sp>
      <p:pic>
        <p:nvPicPr>
          <p:cNvPr id="5" name="Picture 8" descr="69388d7a2db2ca792e74b9fa07b8a7e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756569"/>
            <a:ext cx="381000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1"/>
          <p:cNvSpPr txBox="1">
            <a:spLocks noGrp="1" noChangeArrowheads="1"/>
          </p:cNvSpPr>
          <p:nvPr>
            <p:ph sz="half" idx="2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000000"/>
                </a:solidFill>
                <a:latin typeface="Arial" charset="0"/>
              </a:rPr>
              <a:t>Есть в осени первоначальной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000000"/>
                </a:solidFill>
                <a:latin typeface="Arial" charset="0"/>
              </a:rPr>
              <a:t>Короткая, но дивная пора –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000000"/>
                </a:solidFill>
                <a:latin typeface="Arial" charset="0"/>
              </a:rPr>
              <a:t>Весь день стоит как бы хрустальный,</a:t>
            </a:r>
          </a:p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000000"/>
                </a:solidFill>
                <a:latin typeface="Arial" charset="0"/>
              </a:rPr>
              <a:t>И лучезарны вечера…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Особенности лирики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Пейзажная лирика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одна из основных в  творчестве поэта. Точнее её следует назвать –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пейзажно-философской.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 у Тютчева – живой, чувствующий организм.  И сам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пейзаж у Тютчева показан через лирические переживания человека, связан с философскими размышлениями о жизни и смерти, о месте человека в мире, о любви, о человеческой судьбе.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Последние годы жизни</a:t>
            </a:r>
            <a:endParaRPr lang="ru-RU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403350" y="1752600"/>
            <a:ext cx="691197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>
                <a:solidFill>
                  <a:srgbClr val="003300"/>
                </a:solidFill>
                <a:latin typeface="Arial" charset="0"/>
              </a:rPr>
              <a:t>	</a:t>
            </a:r>
            <a:r>
              <a:rPr lang="ru-RU" sz="2000" b="1" dirty="0">
                <a:solidFill>
                  <a:srgbClr val="003300"/>
                </a:solidFill>
                <a:latin typeface="Arial" charset="0"/>
              </a:rPr>
              <a:t>С 1858 года и до конца своих дней Тютчев занимал должность председателя Комитета цензуры иностранной. Он часто выступал в роли заступника изданий и влиял на органы печати в духе своих убеждений. Чувство одиночества было особенно ощутимо в последние годы жизни поэта. Ушли из жизни многие близкие люди. Тяжело больной, прикованный к постели, Тютчев поражал окружающих остротой и живостью ума, интересом к событиям политической и литературной жизни.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62001" y="4928590"/>
            <a:ext cx="76279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rgbClr val="003300"/>
                </a:solidFill>
                <a:latin typeface="Arial" charset="0"/>
              </a:rPr>
              <a:t>             Умер </a:t>
            </a:r>
            <a:r>
              <a:rPr lang="ru-RU" sz="2400" b="1" dirty="0">
                <a:solidFill>
                  <a:srgbClr val="003300"/>
                </a:solidFill>
                <a:latin typeface="Arial" charset="0"/>
              </a:rPr>
              <a:t>Тютчев 15/27 июля 1873 года</a:t>
            </a:r>
            <a:r>
              <a:rPr lang="ru-RU" sz="2400" dirty="0">
                <a:solidFill>
                  <a:srgbClr val="003300"/>
                </a:solidFill>
                <a:latin typeface="Arial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Памятник Ф.И.Тютчеву в </a:t>
            </a:r>
            <a:r>
              <a:rPr lang="ru-RU" dirty="0" err="1" smtClean="0"/>
              <a:t>Овстуге</a:t>
            </a:r>
            <a:r>
              <a:rPr lang="ru-RU" dirty="0" smtClean="0"/>
              <a:t> на </a:t>
            </a:r>
            <a:r>
              <a:rPr lang="ru-RU" dirty="0" err="1" smtClean="0"/>
              <a:t>Брянщине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 flipH="1">
            <a:off x="8686800" y="1645920"/>
            <a:ext cx="76200" cy="452628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Picture 2" descr="pam_tutchev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12000"/>
          </a:blip>
          <a:srcRect/>
          <a:stretch>
            <a:fillRect/>
          </a:stretch>
        </p:blipFill>
        <p:spPr bwMode="auto">
          <a:xfrm>
            <a:off x="2590800" y="1600200"/>
            <a:ext cx="4038600" cy="4876800"/>
          </a:xfrm>
          <a:prstGeom prst="rect">
            <a:avLst/>
          </a:prstGeom>
          <a:noFill/>
          <a:ln w="76200">
            <a:solidFill>
              <a:srgbClr val="0066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43</TotalTime>
  <Words>398</Words>
  <Application>Microsoft Office PowerPoint</Application>
  <PresentationFormat>Экран (4:3)</PresentationFormat>
  <Paragraphs>45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Литейная</vt:lpstr>
      <vt:lpstr>Жизнь и творчество Фёдора Ивановича Тютчева</vt:lpstr>
      <vt:lpstr>детство</vt:lpstr>
      <vt:lpstr>юность</vt:lpstr>
      <vt:lpstr>Творчество Ф.И.Тютчева</vt:lpstr>
      <vt:lpstr>весна</vt:lpstr>
      <vt:lpstr>зима</vt:lpstr>
      <vt:lpstr>лето</vt:lpstr>
      <vt:lpstr>осень</vt:lpstr>
      <vt:lpstr>Особенности лирики</vt:lpstr>
      <vt:lpstr>Последние годы жизни</vt:lpstr>
      <vt:lpstr>Памятник Ф.И.Тютчеву в Овстуге на Брянщине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и творчество Фёдора Ивановича Тютчева</dc:title>
  <dc:creator>Вика</dc:creator>
  <cp:lastModifiedBy>Вика</cp:lastModifiedBy>
  <cp:revision>15</cp:revision>
  <dcterms:created xsi:type="dcterms:W3CDTF">2019-01-15T15:51:35Z</dcterms:created>
  <dcterms:modified xsi:type="dcterms:W3CDTF">2019-01-15T17:03:14Z</dcterms:modified>
</cp:coreProperties>
</file>