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979BC23-24BC-44BF-A845-895F4875E3BA}" type="datetimeFigureOut">
              <a:rPr lang="ru-RU" smtClean="0"/>
              <a:t>12.01.2019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8AF04E-3706-45B6-84E0-DFDAAE9C364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979BC23-24BC-44BF-A845-895F4875E3BA}" type="datetimeFigureOut">
              <a:rPr lang="ru-RU" smtClean="0"/>
              <a:t>12.01.2019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8AF04E-3706-45B6-84E0-DFDAAE9C364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979BC23-24BC-44BF-A845-895F4875E3BA}" type="datetimeFigureOut">
              <a:rPr lang="ru-RU" smtClean="0"/>
              <a:t>12.01.2019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8AF04E-3706-45B6-84E0-DFDAAE9C3644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979BC23-24BC-44BF-A845-895F4875E3BA}" type="datetimeFigureOut">
              <a:rPr lang="ru-RU" smtClean="0"/>
              <a:t>12.01.2019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8AF04E-3706-45B6-84E0-DFDAAE9C364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979BC23-24BC-44BF-A845-895F4875E3BA}" type="datetimeFigureOut">
              <a:rPr lang="ru-RU" smtClean="0"/>
              <a:t>12.01.2019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8AF04E-3706-45B6-84E0-DFDAAE9C364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979BC23-24BC-44BF-A845-895F4875E3BA}" type="datetimeFigureOut">
              <a:rPr lang="ru-RU" smtClean="0"/>
              <a:t>12.01.2019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8AF04E-3706-45B6-84E0-DFDAAE9C364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979BC23-24BC-44BF-A845-895F4875E3BA}" type="datetimeFigureOut">
              <a:rPr lang="ru-RU" smtClean="0"/>
              <a:t>12.01.2019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8AF04E-3706-45B6-84E0-DFDAAE9C3644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979BC23-24BC-44BF-A845-895F4875E3BA}" type="datetimeFigureOut">
              <a:rPr lang="ru-RU" smtClean="0"/>
              <a:t>12.01.2019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8AF04E-3706-45B6-84E0-DFDAAE9C364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979BC23-24BC-44BF-A845-895F4875E3BA}" type="datetimeFigureOut">
              <a:rPr lang="ru-RU" smtClean="0"/>
              <a:t>12.01.2019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8AF04E-3706-45B6-84E0-DFDAAE9C364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979BC23-24BC-44BF-A845-895F4875E3BA}" type="datetimeFigureOut">
              <a:rPr lang="ru-RU" smtClean="0"/>
              <a:t>12.01.2019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8AF04E-3706-45B6-84E0-DFDAAE9C364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979BC23-24BC-44BF-A845-895F4875E3BA}" type="datetimeFigureOut">
              <a:rPr lang="ru-RU" smtClean="0"/>
              <a:t>12.01.2019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8AF04E-3706-45B6-84E0-DFDAAE9C364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E979BC23-24BC-44BF-A845-895F4875E3BA}" type="datetimeFigureOut">
              <a:rPr lang="ru-RU" smtClean="0"/>
              <a:t>12.01.2019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EB8AF04E-3706-45B6-84E0-DFDAAE9C3644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0" y="1844824"/>
            <a:ext cx="749808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effectLst/>
              </a:rPr>
              <a:t>Мотивационная среда и способы ее формирования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7539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>
                <a:effectLst/>
              </a:rPr>
              <a:t>Национальная образовательная инициатива «Наша новая школа» 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3648" y="2057012"/>
            <a:ext cx="7498080" cy="4800600"/>
          </a:xfrm>
        </p:spPr>
        <p:txBody>
          <a:bodyPr/>
          <a:lstStyle/>
          <a:p>
            <a:r>
              <a:rPr lang="ru-RU" b="1" dirty="0">
                <a:solidFill>
                  <a:srgbClr val="002060"/>
                </a:solidFill>
              </a:rPr>
              <a:t>раскрытие способностей каждого ученика, воспитание личности, готовой к жизни  в высокотехнологичном конкурентном мире.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0535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75656" y="764704"/>
            <a:ext cx="7498080" cy="4800600"/>
          </a:xfrm>
        </p:spPr>
        <p:txBody>
          <a:bodyPr>
            <a:normAutofit fontScale="85000" lnSpcReduction="20000"/>
          </a:bodyPr>
          <a:lstStyle/>
          <a:p>
            <a:r>
              <a:rPr lang="ru-RU" sz="3300" b="1" i="1" dirty="0">
                <a:solidFill>
                  <a:srgbClr val="002060"/>
                </a:solidFill>
              </a:rPr>
              <a:t>Мотивационная среда </a:t>
            </a:r>
            <a:r>
              <a:rPr lang="ru-RU" sz="3300" i="1" dirty="0">
                <a:solidFill>
                  <a:srgbClr val="002060"/>
                </a:solidFill>
              </a:rPr>
              <a:t>— это среда, обладающая комплексом стимулирующих факторов (материальных, организационных, психологических, педагогических, технологических), определяющих высокую мотивацию (систему внутренних побуждений к действию) всех субъектов образовательного процесса (учащихся, педагогов, администрации, родителей, социальных партнеров ОУ), обеспечивающую повышение качества образования.</a:t>
            </a:r>
            <a:endParaRPr lang="ru-RU" sz="3300" dirty="0">
              <a:solidFill>
                <a:srgbClr val="00206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9660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332656"/>
            <a:ext cx="7498080" cy="5915744"/>
          </a:xfrm>
        </p:spPr>
        <p:txBody>
          <a:bodyPr>
            <a:normAutofit fontScale="92500" lnSpcReduction="10000"/>
          </a:bodyPr>
          <a:lstStyle/>
          <a:p>
            <a:r>
              <a:rPr lang="ru-RU" b="1" i="1" dirty="0"/>
              <a:t>Мотивация </a:t>
            </a:r>
            <a:r>
              <a:rPr lang="ru-RU" dirty="0"/>
              <a:t>– это система или комплекс мотивов. </a:t>
            </a:r>
          </a:p>
          <a:p>
            <a:r>
              <a:rPr lang="ru-RU" b="1" i="1" dirty="0"/>
              <a:t>Мотив </a:t>
            </a:r>
            <a:r>
              <a:rPr lang="ru-RU" dirty="0"/>
              <a:t>– внутреннее побуждение к действию. Он включает в себя само стремление, действовать тем или иным образом, а также причину этого желания. Эта причина, как правило, связана с внутренними потребностями человека, противоречиями, которые он стремится разрешить, и </a:t>
            </a:r>
            <a:r>
              <a:rPr lang="ru-RU" b="1" i="1" dirty="0"/>
              <a:t>внешними стимулами </a:t>
            </a:r>
            <a:r>
              <a:rPr lang="ru-RU" dirty="0"/>
              <a:t>поведения</a:t>
            </a:r>
            <a:r>
              <a:rPr lang="ru-RU" dirty="0" smtClean="0"/>
              <a:t>.</a:t>
            </a:r>
          </a:p>
          <a:p>
            <a:r>
              <a:rPr lang="ru-RU" dirty="0"/>
              <a:t>Ключ к успеху в любой деятельности — богатая и положительная мотивация.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5638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effectLst/>
              </a:rPr>
              <a:t>Система </a:t>
            </a:r>
            <a:r>
              <a:rPr lang="ru-RU" b="1" dirty="0">
                <a:effectLst/>
              </a:rPr>
              <a:t>мотивов личностного </a:t>
            </a:r>
            <a:r>
              <a:rPr lang="ru-RU" b="1" dirty="0" smtClean="0">
                <a:effectLst/>
              </a:rPr>
              <a:t>развития: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1600" b="1" dirty="0">
                <a:solidFill>
                  <a:srgbClr val="002060"/>
                </a:solidFill>
              </a:rPr>
              <a:t>- мотивы самовоспитания, саморазвития, самообразования;</a:t>
            </a:r>
          </a:p>
          <a:p>
            <a:r>
              <a:rPr lang="ru-RU" sz="1600" b="1" dirty="0">
                <a:solidFill>
                  <a:srgbClr val="002060"/>
                </a:solidFill>
              </a:rPr>
              <a:t>- мотивы творческого самовыражения и самоутверждения и самореализации;</a:t>
            </a:r>
          </a:p>
          <a:p>
            <a:r>
              <a:rPr lang="ru-RU" sz="1600" b="1" dirty="0">
                <a:solidFill>
                  <a:srgbClr val="002060"/>
                </a:solidFill>
              </a:rPr>
              <a:t>- мотивы самопознания, самоопределения, социальной пробы сил;</a:t>
            </a:r>
          </a:p>
          <a:p>
            <a:r>
              <a:rPr lang="ru-RU" sz="1600" b="1" dirty="0">
                <a:solidFill>
                  <a:srgbClr val="002060"/>
                </a:solidFill>
              </a:rPr>
              <a:t>- мотивы познавательного интереса, поднимающиеся от интереса к фактам и явлениям до интереса к причинно-следственным связям, закономерностям и далее к мотивам творческого преобразования окружающего мира;</a:t>
            </a:r>
          </a:p>
          <a:p>
            <a:r>
              <a:rPr lang="ru-RU" sz="1600" b="1" dirty="0">
                <a:solidFill>
                  <a:srgbClr val="002060"/>
                </a:solidFill>
              </a:rPr>
              <a:t>- деловые мотивы, включающие интерес к делу, стремление к качественному выполнению работы, мотивы долга и ответственности;</a:t>
            </a:r>
          </a:p>
          <a:p>
            <a:r>
              <a:rPr lang="ru-RU" sz="1600" b="1" dirty="0">
                <a:solidFill>
                  <a:srgbClr val="002060"/>
                </a:solidFill>
              </a:rPr>
              <a:t>- социальные мотивы, включающие понимание значимости качественного образования для прогресса общества и личного успешного участия в этом прогрессе;</a:t>
            </a:r>
          </a:p>
          <a:p>
            <a:r>
              <a:rPr lang="ru-RU" sz="1600" b="1" dirty="0">
                <a:solidFill>
                  <a:srgbClr val="002060"/>
                </a:solidFill>
              </a:rPr>
              <a:t> - коммуникативные мотивы, включающие желание общаться с одноклассниками в совместной социально-полезной деятельности, желание общаться с преподавателями как интересными, </a:t>
            </a:r>
            <a:r>
              <a:rPr lang="ru-RU" sz="1600" b="1" dirty="0" err="1">
                <a:solidFill>
                  <a:srgbClr val="002060"/>
                </a:solidFill>
              </a:rPr>
              <a:t>референтными</a:t>
            </a:r>
            <a:r>
              <a:rPr lang="ru-RU" sz="1600" b="1" dirty="0">
                <a:solidFill>
                  <a:srgbClr val="002060"/>
                </a:solidFill>
              </a:rPr>
              <a:t> людьми;</a:t>
            </a:r>
          </a:p>
          <a:p>
            <a:r>
              <a:rPr lang="ru-RU" sz="1600" b="1" dirty="0">
                <a:solidFill>
                  <a:srgbClr val="002060"/>
                </a:solidFill>
              </a:rPr>
              <a:t> - мотивы успеха, от успеха в учебе до достижения поставленных жизненных целей.</a:t>
            </a:r>
          </a:p>
          <a:p>
            <a:endParaRPr lang="ru-RU" sz="1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7715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>
                <a:effectLst/>
              </a:rPr>
              <a:t>Образовательная среда школы — это совокупность условий и возможностей личностного развития. </a:t>
            </a:r>
            <a:r>
              <a:rPr lang="ru-RU" sz="2800" b="1" dirty="0" smtClean="0">
                <a:effectLst/>
              </a:rPr>
              <a:t>Она должна быть:</a:t>
            </a:r>
            <a:r>
              <a:rPr lang="ru-RU" sz="2800" b="1" dirty="0">
                <a:effectLst/>
              </a:rPr>
              <a:t/>
            </a:r>
            <a:br>
              <a:rPr lang="ru-RU" sz="2800" b="1" dirty="0">
                <a:effectLst/>
              </a:rPr>
            </a:b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а</a:t>
            </a:r>
            <a:r>
              <a:rPr lang="ru-RU" b="1" dirty="0" smtClean="0"/>
              <a:t>даптивной</a:t>
            </a:r>
          </a:p>
          <a:p>
            <a:r>
              <a:rPr lang="ru-RU" b="1" dirty="0" smtClean="0"/>
              <a:t>гуманитарной </a:t>
            </a:r>
          </a:p>
          <a:p>
            <a:r>
              <a:rPr lang="ru-RU" b="1" dirty="0" smtClean="0"/>
              <a:t>саморазвивающейся</a:t>
            </a:r>
            <a:endParaRPr lang="ru-RU" dirty="0"/>
          </a:p>
          <a:p>
            <a:r>
              <a:rPr lang="ru-RU" b="1" dirty="0" smtClean="0"/>
              <a:t>открытой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b="1" dirty="0" smtClean="0"/>
              <a:t>технологичной</a:t>
            </a:r>
            <a:endParaRPr lang="ru-RU" dirty="0"/>
          </a:p>
          <a:p>
            <a:r>
              <a:rPr lang="ru-RU" b="1" dirty="0" smtClean="0"/>
              <a:t>комфортной </a:t>
            </a:r>
            <a:r>
              <a:rPr lang="ru-RU" b="1" dirty="0"/>
              <a:t>и </a:t>
            </a:r>
            <a:r>
              <a:rPr lang="ru-RU" b="1" dirty="0" smtClean="0"/>
              <a:t>оптимистичной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4629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effectLst/>
              </a:rPr>
              <a:t>Векторы изменений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sz="3400" b="1" dirty="0">
                <a:solidFill>
                  <a:srgbClr val="002060"/>
                </a:solidFill>
              </a:rPr>
              <a:t>От </a:t>
            </a:r>
            <a:r>
              <a:rPr lang="ru-RU" sz="3400" b="1" dirty="0" err="1">
                <a:solidFill>
                  <a:srgbClr val="002060"/>
                </a:solidFill>
              </a:rPr>
              <a:t>знаниевой</a:t>
            </a:r>
            <a:r>
              <a:rPr lang="ru-RU" sz="3400" b="1" dirty="0">
                <a:solidFill>
                  <a:srgbClr val="002060"/>
                </a:solidFill>
              </a:rPr>
              <a:t> парадигмы обучения → к парадигме развития, самоопределения и самореализации личности. </a:t>
            </a:r>
          </a:p>
          <a:p>
            <a:r>
              <a:rPr lang="ru-RU" sz="3400" b="1" dirty="0">
                <a:solidFill>
                  <a:srgbClr val="002060"/>
                </a:solidFill>
              </a:rPr>
              <a:t>От отрицательных мотивов избегания неприятностей → к комплексной положительной мотивации успеха, познавательного интереса, самовоспитания, общения.</a:t>
            </a:r>
          </a:p>
          <a:p>
            <a:r>
              <a:rPr lang="ru-RU" sz="3400" b="1" dirty="0">
                <a:solidFill>
                  <a:srgbClr val="002060"/>
                </a:solidFill>
              </a:rPr>
              <a:t>От традиционной учебной деятельности → к организации всей жизнедеятельности школьника, обеспечивающей полноценное проживание им каждого периода детства.</a:t>
            </a:r>
          </a:p>
          <a:p>
            <a:r>
              <a:rPr lang="ru-RU" sz="3400" b="1" dirty="0">
                <a:solidFill>
                  <a:srgbClr val="002060"/>
                </a:solidFill>
              </a:rPr>
              <a:t>От знаний, умений и навыков → к формированию личностных и предметных компетенций.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0649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effectLst/>
              </a:rPr>
              <a:t>Векторы изменений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От традиционных методик преподавания → к современным образовательным технологиям гуманитарного и </a:t>
            </a:r>
            <a:r>
              <a:rPr lang="ru-RU" b="1" dirty="0" err="1">
                <a:solidFill>
                  <a:srgbClr val="002060"/>
                </a:solidFill>
              </a:rPr>
              <a:t>деятельностного</a:t>
            </a:r>
            <a:r>
              <a:rPr lang="ru-RU" b="1" dirty="0">
                <a:solidFill>
                  <a:srgbClr val="002060"/>
                </a:solidFill>
              </a:rPr>
              <a:t> характера.</a:t>
            </a:r>
          </a:p>
          <a:p>
            <a:r>
              <a:rPr lang="ru-RU" b="1" dirty="0">
                <a:solidFill>
                  <a:srgbClr val="002060"/>
                </a:solidFill>
              </a:rPr>
              <a:t>От организации школьного пространства → к созданию комфортной мотивационной образовательной среды, обеспечивающей активность и успех каждого ребенка.</a:t>
            </a:r>
          </a:p>
          <a:p>
            <a:r>
              <a:rPr lang="ru-RU" b="1" dirty="0">
                <a:solidFill>
                  <a:srgbClr val="002060"/>
                </a:solidFill>
              </a:rPr>
              <a:t>От традиционных отношений «учитель-ученик», «учитель-родитель» → к отношениям сотрудничества, сотворчества, социального партнерства всех субъектов образования.</a:t>
            </a:r>
          </a:p>
          <a:p>
            <a:r>
              <a:rPr lang="ru-RU" sz="3600" b="1" dirty="0">
                <a:solidFill>
                  <a:srgbClr val="002060"/>
                </a:solidFill>
              </a:rPr>
              <a:t>От качества образования → к качеству жизни в стенах и за пределами школы.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0080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Мероприятия: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-создание единого центра </a:t>
            </a:r>
          </a:p>
          <a:p>
            <a:r>
              <a:rPr lang="ru-RU" dirty="0" smtClean="0"/>
              <a:t>Внеурочная деятельность</a:t>
            </a:r>
          </a:p>
          <a:p>
            <a:r>
              <a:rPr lang="ru-RU" smtClean="0"/>
              <a:t>Интеллектуальные турниры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3549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9</TotalTime>
  <Words>467</Words>
  <Application>Microsoft Office PowerPoint</Application>
  <PresentationFormat>Экран (4:3)</PresentationFormat>
  <Paragraphs>37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Солнцестояние</vt:lpstr>
      <vt:lpstr>Мотивационная среда и способы ее формирования</vt:lpstr>
      <vt:lpstr>Национальная образовательная инициатива «Наша новая школа» </vt:lpstr>
      <vt:lpstr>Презентация PowerPoint</vt:lpstr>
      <vt:lpstr>Презентация PowerPoint</vt:lpstr>
      <vt:lpstr>Система мотивов личностного развития:</vt:lpstr>
      <vt:lpstr>Образовательная среда школы — это совокупность условий и возможностей личностного развития. Она должна быть: </vt:lpstr>
      <vt:lpstr>Векторы изменений </vt:lpstr>
      <vt:lpstr>Векторы изменений</vt:lpstr>
      <vt:lpstr>Мероприятия: 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Мотивационная среда и способы ее формирования</dc:title>
  <dc:creator>User</dc:creator>
  <cp:lastModifiedBy>User</cp:lastModifiedBy>
  <cp:revision>1</cp:revision>
  <dcterms:created xsi:type="dcterms:W3CDTF">2019-01-12T04:46:06Z</dcterms:created>
  <dcterms:modified xsi:type="dcterms:W3CDTF">2019-01-12T04:55:08Z</dcterms:modified>
</cp:coreProperties>
</file>