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Конструкционные стали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139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Конструкционная </a:t>
            </a:r>
            <a:r>
              <a:rPr lang="ru-RU" b="1" dirty="0">
                <a:solidFill>
                  <a:schemeClr val="tx1"/>
                </a:solidFill>
              </a:rPr>
              <a:t>сталь</a:t>
            </a:r>
            <a:r>
              <a:rPr lang="ru-RU" dirty="0">
                <a:solidFill>
                  <a:schemeClr val="tx1"/>
                </a:solidFill>
              </a:rPr>
              <a:t> — сталь, которая применяется для изготовления различных деталей, механизмов и конструкций в машиностроении и строительстве и обладает определёнными механическими, физическими и химическими свойствами. Конструкционные стали подразделяются на несколько подгрупп.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3851274"/>
            <a:ext cx="2143125" cy="2143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687" y="3851274"/>
            <a:ext cx="4424706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73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799"/>
            <a:ext cx="8534400" cy="530859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Качество конструкционных углеродистых сталей определяется наличием в стали вредных примесей фосфора (P) и серы (S). Фосфор придаёт стали хладноломкость (хрупкость). Сера — самая вредная примесь — придаёт стали красноломкость. Содержание вредных примесей в стали:</a:t>
            </a:r>
          </a:p>
          <a:p>
            <a:r>
              <a:rPr lang="ru-RU" dirty="0">
                <a:solidFill>
                  <a:schemeClr val="tx1"/>
                </a:solidFill>
              </a:rPr>
              <a:t>Обыкновенного качества — P и S — до 0,05 % (маркировка </a:t>
            </a:r>
            <a:r>
              <a:rPr lang="ru-RU" b="1" dirty="0" err="1">
                <a:solidFill>
                  <a:schemeClr val="tx1"/>
                </a:solidFill>
              </a:rPr>
              <a:t>Ст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r>
              <a:rPr lang="ru-RU" dirty="0">
                <a:solidFill>
                  <a:schemeClr val="tx1"/>
                </a:solidFill>
              </a:rPr>
              <a:t>Качественная — P и S — до 0,035 % (маркировка </a:t>
            </a:r>
            <a:r>
              <a:rPr lang="ru-RU" b="1" dirty="0">
                <a:solidFill>
                  <a:schemeClr val="tx1"/>
                </a:solidFill>
              </a:rPr>
              <a:t>Сталь</a:t>
            </a:r>
            <a:r>
              <a:rPr lang="ru-RU" dirty="0">
                <a:solidFill>
                  <a:schemeClr val="tx1"/>
                </a:solidFill>
              </a:rPr>
              <a:t>).</a:t>
            </a:r>
          </a:p>
          <a:p>
            <a:r>
              <a:rPr lang="ru-RU" dirty="0">
                <a:solidFill>
                  <a:schemeClr val="tx1"/>
                </a:solidFill>
              </a:rPr>
              <a:t>Высококачественная — P и S — до 0,025 % (маркировка </a:t>
            </a:r>
            <a:r>
              <a:rPr lang="ru-RU" b="1" dirty="0">
                <a:solidFill>
                  <a:schemeClr val="tx1"/>
                </a:solidFill>
              </a:rPr>
              <a:t>А</a:t>
            </a:r>
            <a:r>
              <a:rPr lang="ru-RU" dirty="0">
                <a:solidFill>
                  <a:schemeClr val="tx1"/>
                </a:solidFill>
              </a:rPr>
              <a:t> в конце марки).</a:t>
            </a:r>
          </a:p>
          <a:p>
            <a:r>
              <a:rPr lang="ru-RU" dirty="0">
                <a:solidFill>
                  <a:schemeClr val="tx1"/>
                </a:solidFill>
              </a:rPr>
              <a:t>Особовысококачественная — Р и S — до 0,015 % (маркировка </a:t>
            </a:r>
            <a:r>
              <a:rPr lang="ru-RU" b="1" dirty="0">
                <a:solidFill>
                  <a:schemeClr val="tx1"/>
                </a:solidFill>
              </a:rPr>
              <a:t>Ш</a:t>
            </a:r>
            <a:r>
              <a:rPr lang="ru-RU" dirty="0">
                <a:solidFill>
                  <a:schemeClr val="tx1"/>
                </a:solidFill>
              </a:rPr>
              <a:t> в конце марки).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7286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Широко применяются в строительстве и машиностроении как наиболее дешёвые, технологичные, обладающие необходимыми свойствами при изготовлении конструкций массового назначения. В основном эти стали используют в </a:t>
            </a:r>
            <a:r>
              <a:rPr lang="ru-RU" dirty="0" err="1">
                <a:solidFill>
                  <a:schemeClr val="tx1"/>
                </a:solidFill>
              </a:rPr>
              <a:t>горячекатанном</a:t>
            </a:r>
            <a:r>
              <a:rPr lang="ru-RU" dirty="0">
                <a:solidFill>
                  <a:schemeClr val="tx1"/>
                </a:solidFill>
              </a:rPr>
              <a:t> состоянии без дополнительной термической обработки с ферритно-перлитной структурой.</a:t>
            </a:r>
          </a:p>
          <a:p>
            <a:r>
              <a:rPr lang="ru-RU" dirty="0">
                <a:solidFill>
                  <a:schemeClr val="tx1"/>
                </a:solidFill>
              </a:rPr>
              <a:t>В зависимости от последующего назначения конструкционные углеродистые стали обыкновенного качества подразделяют на три группы: А, Б, 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3813303"/>
            <a:ext cx="3268369" cy="21810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35" y="3813303"/>
            <a:ext cx="3710263" cy="218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70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944131"/>
          </a:xfrm>
        </p:spPr>
        <p:txBody>
          <a:bodyPr/>
          <a:lstStyle/>
          <a:p>
            <a:r>
              <a:rPr lang="ru-RU" b="1" dirty="0"/>
              <a:t>Стали группы 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326292"/>
            <a:ext cx="8534400" cy="308919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Поставляются с определёнными регламентированными механическими свойствами. Их химический состав не регламентируется. Эти стали применяются в конструкциях, узлы которых не подвергаются горячей обработке — ковке, горячей штамповке, термической обработке и т. д. В связи с этим механические свойства горячекатаной стали сохраняются.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4085970"/>
            <a:ext cx="4167874" cy="19641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299" y="3739978"/>
            <a:ext cx="1936099" cy="265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0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639329"/>
          </a:xfrm>
        </p:spPr>
        <p:txBody>
          <a:bodyPr>
            <a:normAutofit/>
          </a:bodyPr>
          <a:lstStyle/>
          <a:p>
            <a:r>
              <a:rPr lang="ru-RU" b="1" dirty="0"/>
              <a:t>Стали группы Б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67264"/>
            <a:ext cx="8789302" cy="5313405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Поставляются с определённым регламентированным химическим составом, без гарантии механических свойств. Эти стали применяются в изделиях, подвергаемых горячей обработке, технология которой зависит от их химического состава, а конечные механические свойства определяются самой обработкой.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70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40476"/>
          </a:xfrm>
        </p:spPr>
        <p:txBody>
          <a:bodyPr>
            <a:normAutofit/>
          </a:bodyPr>
          <a:lstStyle/>
          <a:p>
            <a:r>
              <a:rPr lang="ru-RU" b="1" dirty="0"/>
              <a:t>Стали группы 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848498"/>
            <a:ext cx="8534400" cy="2907956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Поставляются с регламентируемыми механическими свойствами и химическим составом. Эти стали применяются для изготовления сварных конструкций. Их свариваемость определяется химическим составом, а механические свойства вне зоны сварки определены в состоянии поставки. Такие стали применяют для более ответственных деталей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3756454"/>
            <a:ext cx="2418640" cy="27308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542" y="3756454"/>
            <a:ext cx="3175738" cy="273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75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787611"/>
          </a:xfrm>
        </p:spPr>
        <p:txBody>
          <a:bodyPr/>
          <a:lstStyle/>
          <a:p>
            <a:r>
              <a:rPr lang="ru-RU" b="1" dirty="0"/>
              <a:t>По степени раскисления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889685"/>
            <a:ext cx="8534400" cy="5066271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Степень раскисления определяется содержанием кремния (Si) в этой стали. По степени раскисления углеродистые стали обыкновенного качества делятся на:</a:t>
            </a:r>
          </a:p>
          <a:p>
            <a:r>
              <a:rPr lang="ru-RU" sz="2800" dirty="0">
                <a:solidFill>
                  <a:schemeClr val="tx1"/>
                </a:solidFill>
              </a:rPr>
              <a:t>спокойные (СП) — не менее 0,12 % (Si)</a:t>
            </a:r>
          </a:p>
          <a:p>
            <a:r>
              <a:rPr lang="ru-RU" sz="2800" dirty="0">
                <a:solidFill>
                  <a:schemeClr val="tx1"/>
                </a:solidFill>
              </a:rPr>
              <a:t>полуспокойные (ПС) — 0.07-0.12 % (Si)</a:t>
            </a:r>
          </a:p>
          <a:p>
            <a:r>
              <a:rPr lang="ru-RU" sz="2800" dirty="0">
                <a:solidFill>
                  <a:schemeClr val="tx1"/>
                </a:solidFill>
              </a:rPr>
              <a:t>кипящие (КП) — не более 0,07 % (Si)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210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1"/>
            <a:ext cx="8534400" cy="1721708"/>
          </a:xfrm>
        </p:spPr>
        <p:txBody>
          <a:bodyPr/>
          <a:lstStyle/>
          <a:p>
            <a:r>
              <a:rPr lang="ru-RU" b="1" dirty="0"/>
              <a:t>Маркировка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178011"/>
            <a:ext cx="8534400" cy="5313405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Основные марки конструкционных углеродистых сталей обыкновенного </a:t>
            </a:r>
            <a:r>
              <a:rPr lang="ru-RU" dirty="0" smtClean="0">
                <a:solidFill>
                  <a:schemeClr val="tx1"/>
                </a:solidFill>
              </a:rPr>
              <a:t>качества:</a:t>
            </a:r>
          </a:p>
          <a:p>
            <a:r>
              <a:rPr lang="ru-RU" dirty="0">
                <a:solidFill>
                  <a:schemeClr val="tx1"/>
                </a:solidFill>
              </a:rPr>
              <a:t>Ст1кп2; БСт2пс; ВСт3Гпс; Ст4-2; … ВСт6сп3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Буква перед маркой показывает группу стали. Сталь группы </a:t>
            </a:r>
            <a:r>
              <a:rPr lang="ru-RU" b="1" dirty="0">
                <a:solidFill>
                  <a:schemeClr val="tx1"/>
                </a:solidFill>
              </a:rPr>
              <a:t>А</a:t>
            </a:r>
            <a:r>
              <a:rPr lang="ru-RU" dirty="0">
                <a:solidFill>
                  <a:schemeClr val="tx1"/>
                </a:solidFill>
              </a:rPr>
              <a:t> буквой не обозначается.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Ст</a:t>
            </a:r>
            <a:r>
              <a:rPr lang="ru-RU" dirty="0">
                <a:solidFill>
                  <a:schemeClr val="tx1"/>
                </a:solidFill>
              </a:rPr>
              <a:t> — показывает, что сталь обыкновенного качества.</a:t>
            </a:r>
          </a:p>
          <a:p>
            <a:r>
              <a:rPr lang="ru-RU" b="1" dirty="0">
                <a:solidFill>
                  <a:schemeClr val="tx1"/>
                </a:solidFill>
              </a:rPr>
              <a:t>Первая цифра</a:t>
            </a:r>
            <a:r>
              <a:rPr lang="ru-RU" dirty="0">
                <a:solidFill>
                  <a:schemeClr val="tx1"/>
                </a:solidFill>
              </a:rPr>
              <a:t> — номер по ГОСТу (от 0 до 6).</a:t>
            </a:r>
          </a:p>
          <a:p>
            <a:r>
              <a:rPr lang="ru-RU" dirty="0">
                <a:solidFill>
                  <a:schemeClr val="tx1"/>
                </a:solidFill>
              </a:rPr>
              <a:t>Буква </a:t>
            </a:r>
            <a:r>
              <a:rPr lang="ru-RU" b="1" dirty="0">
                <a:solidFill>
                  <a:schemeClr val="tx1"/>
                </a:solidFill>
              </a:rPr>
              <a:t>Г</a:t>
            </a:r>
            <a:r>
              <a:rPr lang="ru-RU" dirty="0">
                <a:solidFill>
                  <a:schemeClr val="tx1"/>
                </a:solidFill>
              </a:rPr>
              <a:t> после первой цифры — повышенное содержание марганца (</a:t>
            </a:r>
            <a:r>
              <a:rPr lang="ru-RU" dirty="0" err="1">
                <a:solidFill>
                  <a:schemeClr val="tx1"/>
                </a:solidFill>
              </a:rPr>
              <a:t>Mn</a:t>
            </a:r>
            <a:r>
              <a:rPr lang="ru-RU" dirty="0">
                <a:solidFill>
                  <a:schemeClr val="tx1"/>
                </a:solidFill>
              </a:rPr>
              <a:t>) (служит для повышения </a:t>
            </a:r>
            <a:r>
              <a:rPr lang="ru-RU" dirty="0" err="1">
                <a:solidFill>
                  <a:schemeClr val="tx1"/>
                </a:solidFill>
              </a:rPr>
              <a:t>прокаливаемости</a:t>
            </a:r>
            <a:r>
              <a:rPr lang="ru-RU" dirty="0">
                <a:solidFill>
                  <a:schemeClr val="tx1"/>
                </a:solidFill>
              </a:rPr>
              <a:t> стали).</a:t>
            </a:r>
          </a:p>
          <a:p>
            <a:r>
              <a:rPr lang="ru-RU" b="1" dirty="0" err="1">
                <a:solidFill>
                  <a:schemeClr val="tx1"/>
                </a:solidFill>
              </a:rPr>
              <a:t>сп</a:t>
            </a:r>
            <a:r>
              <a:rPr lang="ru-RU" b="1" dirty="0">
                <a:solidFill>
                  <a:schemeClr val="tx1"/>
                </a:solidFill>
              </a:rPr>
              <a:t>; </a:t>
            </a:r>
            <a:r>
              <a:rPr lang="ru-RU" b="1" dirty="0" err="1">
                <a:solidFill>
                  <a:schemeClr val="tx1"/>
                </a:solidFill>
              </a:rPr>
              <a:t>пс</a:t>
            </a:r>
            <a:r>
              <a:rPr lang="ru-RU" b="1" dirty="0">
                <a:solidFill>
                  <a:schemeClr val="tx1"/>
                </a:solidFill>
              </a:rPr>
              <a:t>; </a:t>
            </a:r>
            <a:r>
              <a:rPr lang="ru-RU" b="1" dirty="0" err="1">
                <a:solidFill>
                  <a:schemeClr val="tx1"/>
                </a:solidFill>
              </a:rPr>
              <a:t>кп</a:t>
            </a:r>
            <a:r>
              <a:rPr lang="ru-RU" dirty="0">
                <a:solidFill>
                  <a:schemeClr val="tx1"/>
                </a:solidFill>
              </a:rPr>
              <a:t> — степень раскисления стали (Для стали группы А отсутствие обозначения подразумевает «</a:t>
            </a:r>
            <a:r>
              <a:rPr lang="ru-RU" dirty="0" err="1">
                <a:solidFill>
                  <a:schemeClr val="tx1"/>
                </a:solidFill>
              </a:rPr>
              <a:t>сп</a:t>
            </a:r>
            <a:r>
              <a:rPr lang="ru-RU" dirty="0">
                <a:solidFill>
                  <a:schemeClr val="tx1"/>
                </a:solidFill>
              </a:rPr>
              <a:t>»).</a:t>
            </a:r>
          </a:p>
          <a:p>
            <a:r>
              <a:rPr lang="ru-RU" b="1" dirty="0">
                <a:solidFill>
                  <a:schemeClr val="tx1"/>
                </a:solidFill>
              </a:rPr>
              <a:t>Вторая цифра</a:t>
            </a:r>
            <a:r>
              <a:rPr lang="ru-RU" dirty="0">
                <a:solidFill>
                  <a:schemeClr val="tx1"/>
                </a:solidFill>
              </a:rPr>
              <a:t> — номер категории стали (от 1 до 6 — основные механические свойства). Сталь 1-й категории цифрой не обозначается.</a:t>
            </a:r>
          </a:p>
          <a:p>
            <a:r>
              <a:rPr lang="ru-RU" b="1" dirty="0">
                <a:solidFill>
                  <a:schemeClr val="tx1"/>
                </a:solidFill>
              </a:rPr>
              <a:t>Тире</a:t>
            </a:r>
            <a:r>
              <a:rPr lang="ru-RU" dirty="0">
                <a:solidFill>
                  <a:schemeClr val="tx1"/>
                </a:solidFill>
              </a:rPr>
              <a:t> между цифрами указывает, что заказчик не предъявлял требований к степени раскисления стали.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311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408670"/>
          </a:xfrm>
        </p:spPr>
        <p:txBody>
          <a:bodyPr/>
          <a:lstStyle/>
          <a:p>
            <a:r>
              <a:rPr lang="ru-RU" b="1" dirty="0" smtClean="0"/>
              <a:t>Легированные </a:t>
            </a:r>
            <a:r>
              <a:rPr lang="ru-RU" b="1" dirty="0"/>
              <a:t>конструкционные стали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326292"/>
            <a:ext cx="8534400" cy="391297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Легированные</a:t>
            </a:r>
            <a:r>
              <a:rPr lang="ru-RU" dirty="0">
                <a:solidFill>
                  <a:schemeClr val="tx1"/>
                </a:solidFill>
              </a:rPr>
              <a:t> конструкционные стали применяются для наиболее ответственных и тяжелонагруженных деталей машин. Практически всегда эти детали подвергаются окончательной термической обработке — закалке с последующим высоким отпуском в районе 550—680 °C (улучшение), что обеспечивает наиболее высокую конструктивную прочность.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1" y="4491552"/>
            <a:ext cx="2610923" cy="1647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589" y="4491551"/>
            <a:ext cx="2675109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92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6518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Маркировка Легированных конструкционных сталей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227438"/>
            <a:ext cx="8534400" cy="476147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Две </a:t>
            </a:r>
            <a:r>
              <a:rPr lang="ru-RU" b="1" dirty="0">
                <a:solidFill>
                  <a:schemeClr val="tx1"/>
                </a:solidFill>
              </a:rPr>
              <a:t>цифры</a:t>
            </a:r>
            <a:r>
              <a:rPr lang="ru-RU" dirty="0">
                <a:solidFill>
                  <a:schemeClr val="tx1"/>
                </a:solidFill>
              </a:rPr>
              <a:t> в начале маркировки указывают на конструкционные стали. Это содержание в стали углерода в сотых долях процента.</a:t>
            </a:r>
          </a:p>
          <a:p>
            <a:r>
              <a:rPr lang="ru-RU" b="1" dirty="0">
                <a:solidFill>
                  <a:schemeClr val="tx1"/>
                </a:solidFill>
              </a:rPr>
              <a:t>Буква без цифры</a:t>
            </a:r>
            <a:r>
              <a:rPr lang="ru-RU" dirty="0">
                <a:solidFill>
                  <a:schemeClr val="tx1"/>
                </a:solidFill>
              </a:rPr>
              <a:t> — определённый легирующий элемент с содержанием в стали менее 1 %.(А — азот, Р — бор, Ф — ванадий, Г — марганец, Д — медь, К — кобальт, М — молибден, Н — никель, С — кремний, Х — хром, П — фосфор, Ч — редкоземельные металлы, В — вольфрам, Т — титан, Ю — алюминий, Б — ниобий)</a:t>
            </a:r>
          </a:p>
          <a:p>
            <a:r>
              <a:rPr lang="ru-RU" b="1" dirty="0">
                <a:solidFill>
                  <a:schemeClr val="tx1"/>
                </a:solidFill>
              </a:rPr>
              <a:t>Буква и цифра после неё</a:t>
            </a:r>
            <a:r>
              <a:rPr lang="ru-RU" dirty="0">
                <a:solidFill>
                  <a:schemeClr val="tx1"/>
                </a:solidFill>
              </a:rPr>
              <a:t> — определённый легирующий элемент с содержанием в процентах (цифра).</a:t>
            </a:r>
          </a:p>
          <a:p>
            <a:r>
              <a:rPr lang="ru-RU" dirty="0">
                <a:solidFill>
                  <a:schemeClr val="tx1"/>
                </a:solidFill>
              </a:rPr>
              <a:t>Буква </a:t>
            </a:r>
            <a:r>
              <a:rPr lang="ru-RU" b="1" dirty="0">
                <a:solidFill>
                  <a:schemeClr val="tx1"/>
                </a:solidFill>
              </a:rPr>
              <a:t>А</a:t>
            </a:r>
            <a:r>
              <a:rPr lang="ru-RU" dirty="0">
                <a:solidFill>
                  <a:schemeClr val="tx1"/>
                </a:solidFill>
              </a:rPr>
              <a:t> в конце маркировки — указывает на высококачественную сталь.</a:t>
            </a:r>
          </a:p>
          <a:p>
            <a:r>
              <a:rPr lang="ru-RU" dirty="0">
                <a:solidFill>
                  <a:schemeClr val="tx1"/>
                </a:solidFill>
              </a:rPr>
              <a:t>Например </a:t>
            </a:r>
            <a:r>
              <a:rPr lang="ru-RU" b="1" dirty="0">
                <a:solidFill>
                  <a:schemeClr val="tx1"/>
                </a:solidFill>
              </a:rPr>
              <a:t>38Х2Н5МА</a:t>
            </a:r>
            <a:r>
              <a:rPr lang="ru-RU" dirty="0">
                <a:solidFill>
                  <a:schemeClr val="tx1"/>
                </a:solidFill>
              </a:rPr>
              <a:t> — это среднелегированная высококачественная хромоникелевая конструкционная сталь. Химический состав: углерод — около 0,38 %; хром — около 2 %; никель — около 5 %; молибден — около 1 %.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536166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27</TotalTime>
  <Words>120</Words>
  <Application>Microsoft Office PowerPoint</Application>
  <PresentationFormat>Широкоэкранный</PresentationFormat>
  <Paragraphs>39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Century Gothic</vt:lpstr>
      <vt:lpstr>Wingdings 3</vt:lpstr>
      <vt:lpstr>Сектор</vt:lpstr>
      <vt:lpstr>Конструкционные стали</vt:lpstr>
      <vt:lpstr>Презентация PowerPoint</vt:lpstr>
      <vt:lpstr>Презентация PowerPoint</vt:lpstr>
      <vt:lpstr>Презентация PowerPoint</vt:lpstr>
      <vt:lpstr>Стали группы А </vt:lpstr>
      <vt:lpstr>Стали группы Б </vt:lpstr>
      <vt:lpstr>Стали группы В </vt:lpstr>
      <vt:lpstr>По степени раскисления </vt:lpstr>
      <vt:lpstr>Маркировка </vt:lpstr>
      <vt:lpstr>Легированные конструкционные стали</vt:lpstr>
      <vt:lpstr>Маркировка Легированных конструкционных сталей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Конструкционные стали</dc:title>
  <dc:creator>PC</dc:creator>
  <cp:lastModifiedBy>PC</cp:lastModifiedBy>
  <cp:revision>4</cp:revision>
  <dcterms:created xsi:type="dcterms:W3CDTF">2018-12-26T02:38:30Z</dcterms:created>
  <dcterms:modified xsi:type="dcterms:W3CDTF">2018-12-26T03:05:44Z</dcterms:modified>
</cp:coreProperties>
</file>