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4" r:id="rId3"/>
    <p:sldId id="258" r:id="rId4"/>
    <p:sldId id="261" r:id="rId5"/>
    <p:sldId id="280" r:id="rId6"/>
    <p:sldId id="268" r:id="rId7"/>
    <p:sldId id="266" r:id="rId8"/>
    <p:sldId id="270" r:id="rId9"/>
    <p:sldId id="283" r:id="rId10"/>
    <p:sldId id="286" r:id="rId11"/>
    <p:sldId id="284" r:id="rId12"/>
    <p:sldId id="272" r:id="rId13"/>
    <p:sldId id="275" r:id="rId14"/>
    <p:sldId id="273" r:id="rId15"/>
    <p:sldId id="278" r:id="rId16"/>
    <p:sldId id="289" r:id="rId17"/>
    <p:sldId id="287" r:id="rId18"/>
    <p:sldId id="290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18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69818" y="290947"/>
            <a:ext cx="10861964" cy="6234546"/>
          </a:xfrm>
          <a:prstGeom prst="roundRect">
            <a:avLst>
              <a:gd name="adj" fmla="val 5610"/>
            </a:avLst>
          </a:prstGeom>
          <a:noFill/>
          <a:ln w="152400" cmpd="thinThick">
            <a:solidFill>
              <a:srgbClr val="4C0000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5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User\Desktop\блокнот\Рисунок20.png"/>
          <p:cNvPicPr>
            <a:picLocks noChangeAspect="1" noChangeArrowheads="1"/>
          </p:cNvPicPr>
          <p:nvPr/>
        </p:nvPicPr>
        <p:blipFill>
          <a:blip r:embed="rId2" cstate="print"/>
          <a:srcRect l="8282" t="4950" r="2300" b="5195"/>
          <a:stretch>
            <a:fillRect/>
          </a:stretch>
        </p:blipFill>
        <p:spPr bwMode="auto">
          <a:xfrm>
            <a:off x="803564" y="263237"/>
            <a:ext cx="11166763" cy="6317672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765" y="365125"/>
            <a:ext cx="1099358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765" y="1825625"/>
            <a:ext cx="10993582" cy="46444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50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4617" y="1709739"/>
            <a:ext cx="10280073" cy="219724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74620" y="3966008"/>
            <a:ext cx="10280072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rgbClr val="1A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69818" y="332512"/>
            <a:ext cx="10861964" cy="6234546"/>
          </a:xfrm>
          <a:prstGeom prst="roundRect">
            <a:avLst>
              <a:gd name="adj" fmla="val 3166"/>
            </a:avLst>
          </a:prstGeom>
          <a:noFill/>
          <a:ln w="152400" cmpd="thickThin">
            <a:solidFill>
              <a:srgbClr val="4C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7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User\Desktop\блокнот\Рисунок20.png"/>
          <p:cNvPicPr>
            <a:picLocks noChangeAspect="1" noChangeArrowheads="1"/>
          </p:cNvPicPr>
          <p:nvPr/>
        </p:nvPicPr>
        <p:blipFill>
          <a:blip r:embed="rId2" cstate="print"/>
          <a:srcRect l="8282" t="4950" r="2300" b="5195"/>
          <a:stretch>
            <a:fillRect/>
          </a:stretch>
        </p:blipFill>
        <p:spPr bwMode="auto">
          <a:xfrm>
            <a:off x="872839" y="263237"/>
            <a:ext cx="11114116" cy="6317672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9818" y="365125"/>
            <a:ext cx="1097280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62895" y="1825624"/>
            <a:ext cx="5451764" cy="463059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3202" y="1797915"/>
            <a:ext cx="5368637" cy="46860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653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User\Desktop\блокнот\Рисунок20.png"/>
          <p:cNvPicPr>
            <a:picLocks noChangeAspect="1" noChangeArrowheads="1"/>
          </p:cNvPicPr>
          <p:nvPr/>
        </p:nvPicPr>
        <p:blipFill>
          <a:blip r:embed="rId2" cstate="print"/>
          <a:srcRect l="8282" t="4950" r="2300" b="5195"/>
          <a:stretch>
            <a:fillRect/>
          </a:stretch>
        </p:blipFill>
        <p:spPr bwMode="auto">
          <a:xfrm>
            <a:off x="872839" y="263237"/>
            <a:ext cx="11114116" cy="6317672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1" y="365125"/>
            <a:ext cx="1079269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1" y="1731817"/>
            <a:ext cx="5361708" cy="7732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05074"/>
            <a:ext cx="5347855" cy="39511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0909" y="1704109"/>
            <a:ext cx="5292436" cy="8009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80908" y="2505074"/>
            <a:ext cx="5306291" cy="395114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23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9927" y="365125"/>
            <a:ext cx="10529456" cy="10480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9818" y="304802"/>
            <a:ext cx="10861964" cy="6234546"/>
          </a:xfrm>
          <a:prstGeom prst="roundRect">
            <a:avLst>
              <a:gd name="adj" fmla="val 1833"/>
            </a:avLst>
          </a:prstGeom>
          <a:noFill/>
          <a:ln w="139700" cmpd="thickThin">
            <a:solidFill>
              <a:srgbClr val="4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1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69818" y="290947"/>
            <a:ext cx="10861964" cy="6234546"/>
          </a:xfrm>
          <a:prstGeom prst="roundRect">
            <a:avLst>
              <a:gd name="adj" fmla="val 1833"/>
            </a:avLst>
          </a:prstGeom>
          <a:noFill/>
          <a:ln w="127000" cmpd="dbl">
            <a:solidFill>
              <a:srgbClr val="4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61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86690" y="182880"/>
            <a:ext cx="11168149" cy="6492240"/>
          </a:xfrm>
          <a:prstGeom prst="rect">
            <a:avLst/>
          </a:prstGeom>
          <a:solidFill>
            <a:schemeClr val="bg1"/>
          </a:solidFill>
          <a:ln>
            <a:solidFill>
              <a:srgbClr val="FF8F8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382" y="457200"/>
            <a:ext cx="39624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11382" y="2057400"/>
            <a:ext cx="39624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85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8200" y="182880"/>
            <a:ext cx="11216640" cy="6492240"/>
          </a:xfrm>
          <a:prstGeom prst="rect">
            <a:avLst/>
          </a:prstGeom>
          <a:solidFill>
            <a:schemeClr val="bg1"/>
          </a:solidFill>
          <a:ln>
            <a:solidFill>
              <a:srgbClr val="FF8F8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604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0604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07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577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114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B52B4-15BD-473D-B7EC-7AD51CED84B6}" type="datetimeFigureOut">
              <a:rPr lang="ru-RU" smtClean="0"/>
              <a:pPr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19595-FB4A-4085-9DE5-22E2AF30A98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48"/>
            </a:avLst>
          </a:prstGeom>
          <a:solidFill>
            <a:srgbClr val="4C0000"/>
          </a:solidFill>
          <a:ln>
            <a:solidFill>
              <a:srgbClr val="4C00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708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 cap="none" spc="0">
          <a:ln w="11430"/>
          <a:solidFill>
            <a:srgbClr val="3A0000"/>
          </a:solidFill>
          <a:effectLst>
            <a:outerShdw blurRad="50800" dist="39000" dir="5460000" algn="tl">
              <a:srgbClr val="000000">
                <a:alpha val="38000"/>
              </a:srgbClr>
            </a:outerShdw>
          </a:effectLst>
          <a:latin typeface="Arial Unicode MS" pitchFamily="34" charset="-128"/>
          <a:ea typeface="Arial Unicode MS" pitchFamily="34" charset="-128"/>
          <a:cs typeface="Arial Unicode MS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9871" y="526772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8000" cap="all" dirty="0">
                <a:solidFill>
                  <a:srgbClr val="4E3B3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Омонимы, синонимы, антонимы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443" y="583286"/>
            <a:ext cx="8699746" cy="3590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47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9941" y="1094648"/>
            <a:ext cx="10993582" cy="464444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342900" lvl="0" indent="-342900" algn="ctr" eaLnBrk="0" hangingPunct="0">
              <a:lnSpc>
                <a:spcPct val="100000"/>
              </a:lnSpc>
              <a:spcBef>
                <a:spcPct val="20000"/>
              </a:spcBef>
              <a:buClr>
                <a:srgbClr val="F0A22E"/>
              </a:buClr>
              <a:buSzPct val="70000"/>
              <a:buNone/>
              <a:defRPr/>
            </a:pPr>
            <a:r>
              <a:rPr lang="ru-RU" sz="5400" b="1" dirty="0" smtClean="0">
                <a:solidFill>
                  <a:srgbClr val="FBEEC9">
                    <a:lumMod val="25000"/>
                  </a:srgbClr>
                </a:solidFill>
                <a:latin typeface="Franklin Gothic Book"/>
              </a:rPr>
              <a:t>Слова </a:t>
            </a:r>
            <a:r>
              <a:rPr lang="ru-RU" sz="5400" b="1" dirty="0">
                <a:solidFill>
                  <a:srgbClr val="FBEEC9">
                    <a:lumMod val="25000"/>
                  </a:srgbClr>
                </a:solidFill>
                <a:latin typeface="Franklin Gothic Book"/>
              </a:rPr>
              <a:t>не совсем обычные:</a:t>
            </a:r>
          </a:p>
          <a:p>
            <a:pPr marL="342900" lvl="0" indent="-342900" algn="ctr" eaLnBrk="0" hangingPunct="0">
              <a:lnSpc>
                <a:spcPct val="100000"/>
              </a:lnSpc>
              <a:spcBef>
                <a:spcPct val="20000"/>
              </a:spcBef>
              <a:buClr>
                <a:srgbClr val="F0A22E"/>
              </a:buClr>
              <a:buSzPct val="70000"/>
              <a:buNone/>
              <a:defRPr/>
            </a:pPr>
            <a:r>
              <a:rPr lang="ru-RU" sz="5400" b="1" dirty="0">
                <a:solidFill>
                  <a:srgbClr val="FBEEC9">
                    <a:lumMod val="25000"/>
                  </a:srgbClr>
                </a:solidFill>
                <a:latin typeface="Franklin Gothic Book"/>
              </a:rPr>
              <a:t> и сходные, и </a:t>
            </a:r>
            <a:r>
              <a:rPr lang="ru-RU" sz="5400" b="1" dirty="0" smtClean="0">
                <a:solidFill>
                  <a:srgbClr val="FBEEC9">
                    <a:lumMod val="25000"/>
                  </a:srgbClr>
                </a:solidFill>
                <a:latin typeface="Franklin Gothic Book"/>
              </a:rPr>
              <a:t>различные.</a:t>
            </a:r>
            <a:endParaRPr lang="ru-RU" sz="5400" b="1" dirty="0">
              <a:solidFill>
                <a:srgbClr val="FBEEC9">
                  <a:lumMod val="25000"/>
                </a:srgbClr>
              </a:solidFill>
              <a:latin typeface="Franklin Gothic Book"/>
            </a:endParaRP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4" name="Заголовок 3"/>
          <p:cNvPicPr>
            <a:picLocks noGrp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003" y="-700644"/>
            <a:ext cx="8699500" cy="35905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24447" y="2434442"/>
            <a:ext cx="7184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тепанов\Desktop\коса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642" y="3579268"/>
            <a:ext cx="1748580" cy="246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Степанов\Desktop\кос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330" y="3466238"/>
            <a:ext cx="1923802" cy="257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809" y="287049"/>
            <a:ext cx="8699500" cy="1152525"/>
          </a:xfrm>
        </p:spPr>
      </p:pic>
    </p:spTree>
    <p:extLst>
      <p:ext uri="{BB962C8B-B14F-4D97-AF65-F5344CB8AC3E}">
        <p14:creationId xmlns:p14="http://schemas.microsoft.com/office/powerpoint/2010/main" val="15965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9408" y="597318"/>
            <a:ext cx="98090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Если слова </a:t>
            </a:r>
            <a:r>
              <a:rPr kumimoji="0" lang="ru-RU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пишутся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и </a:t>
            </a:r>
            <a:r>
              <a:rPr kumimoji="0" lang="ru-RU" sz="4400" b="1" i="0" u="sng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произносятся 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одинаково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, но имеют совершенно </a:t>
            </a:r>
            <a:r>
              <a:rPr kumimoji="0" lang="ru-RU" sz="4400" b="1" i="1" u="sng" strike="noStrike" kern="0" cap="none" spc="0" normalizeH="0" baseline="0" noProof="0" dirty="0" smtClean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разные</a:t>
            </a:r>
            <a:r>
              <a:rPr kumimoji="0" lang="ru-RU" sz="4400" b="1" i="1" u="sng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лексические значения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, то такие слова называются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7610" y="4423880"/>
            <a:ext cx="7362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kern="0" dirty="0">
                <a:solidFill>
                  <a:srgbClr val="FF0000"/>
                </a:solidFill>
                <a:latin typeface="Arial"/>
                <a:ea typeface="+mj-ea"/>
                <a:cs typeface="+mj-cs"/>
              </a:rPr>
              <a:t>омонимами</a:t>
            </a:r>
            <a:r>
              <a:rPr lang="ru-RU" sz="4400" b="1" kern="0" dirty="0">
                <a:solidFill>
                  <a:srgbClr val="0033CC"/>
                </a:solidFill>
                <a:latin typeface="Arial"/>
                <a:ea typeface="+mj-ea"/>
                <a:cs typeface="+mj-cs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537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296" y="149802"/>
            <a:ext cx="86995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головок 3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296" y="149802"/>
            <a:ext cx="8699500" cy="3067050"/>
          </a:xfrm>
        </p:spPr>
      </p:pic>
      <p:sp>
        <p:nvSpPr>
          <p:cNvPr id="5" name="TextBox 4"/>
          <p:cNvSpPr txBox="1"/>
          <p:nvPr/>
        </p:nvSpPr>
        <p:spPr>
          <a:xfrm>
            <a:off x="2351315" y="3123210"/>
            <a:ext cx="843148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F0A22E"/>
              </a:buClr>
              <a:buSzPct val="70000"/>
            </a:pPr>
            <a:r>
              <a:rPr lang="ru-RU" sz="4400" b="1" i="1" u="sng" dirty="0">
                <a:solidFill>
                  <a:srgbClr val="4E3B30"/>
                </a:solidFill>
                <a:latin typeface="Franklin Gothic Book"/>
              </a:rPr>
              <a:t>Синонимы</a:t>
            </a:r>
            <a:r>
              <a:rPr lang="ru-RU" sz="4400" b="1" dirty="0">
                <a:solidFill>
                  <a:srgbClr val="4E3B30"/>
                </a:solidFill>
                <a:latin typeface="Franklin Gothic Book"/>
              </a:rPr>
              <a:t> – слова одной части речи, различные по звучанию, но одинаковые по значению.</a:t>
            </a:r>
          </a:p>
        </p:txBody>
      </p:sp>
    </p:spTree>
    <p:extLst>
      <p:ext uri="{BB962C8B-B14F-4D97-AF65-F5344CB8AC3E}">
        <p14:creationId xmlns:p14="http://schemas.microsoft.com/office/powerpoint/2010/main" val="139462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Кирилл\Рабочий стол\МАМА\природа, фото\112005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794" y="2470066"/>
            <a:ext cx="2508423" cy="188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98130" y="1683252"/>
            <a:ext cx="369718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Franklin Gothic Book"/>
                <a:ea typeface="+mj-ea"/>
                <a:cs typeface="+mj-cs"/>
              </a:rPr>
              <a:t>Ходит</a:t>
            </a: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F0A22E">
                    <a:lumMod val="50000"/>
                  </a:srgbClr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Franklin Gothic Book"/>
                <a:ea typeface="+mj-ea"/>
                <a:cs typeface="+mj-cs"/>
              </a:rPr>
              <a:t> осень, </a:t>
            </a: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Franklin Gothic Book"/>
                <a:ea typeface="+mj-ea"/>
                <a:cs typeface="+mj-cs"/>
              </a:rPr>
              <a:t>бродит</a:t>
            </a: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F0A22E">
                    <a:lumMod val="50000"/>
                  </a:srgbClr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Franklin Gothic Book"/>
                <a:ea typeface="+mj-ea"/>
                <a:cs typeface="+mj-cs"/>
              </a:rPr>
              <a:t> осень.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F0A22E">
                    <a:lumMod val="50000"/>
                  </a:srgbClr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Franklin Gothic Book"/>
                <a:ea typeface="+mj-ea"/>
                <a:cs typeface="+mj-cs"/>
              </a:rPr>
              <a:t>Ветер с клёна листья сбросил.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F0A22E">
                    <a:lumMod val="50000"/>
                  </a:srgbClr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Franklin Gothic Book"/>
                <a:ea typeface="+mj-ea"/>
                <a:cs typeface="+mj-cs"/>
              </a:rPr>
              <a:t>Под ногами коврик новый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all" spc="0" normalizeH="0" baseline="0" noProof="0" dirty="0">
                <a:ln>
                  <a:noFill/>
                </a:ln>
                <a:solidFill>
                  <a:srgbClr val="F0A22E">
                    <a:lumMod val="50000"/>
                  </a:srgbClr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Franklin Gothic Book"/>
                <a:ea typeface="+mj-ea"/>
                <a:cs typeface="+mj-cs"/>
              </a:rPr>
              <a:t>Жёлто – розовый – кленовый.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687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23158" y="428179"/>
            <a:ext cx="1024840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Если слова </a:t>
            </a:r>
            <a:r>
              <a:rPr kumimoji="0" lang="ru-RU" sz="48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обозначают одно и тоже</a:t>
            </a:r>
            <a:r>
              <a:rPr kumimoji="0" lang="ru-RU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, но могут отличаться оттенками лексического значения, то они называются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3222" y="4025734"/>
            <a:ext cx="81108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kern="0" dirty="0" smtClean="0">
                <a:solidFill>
                  <a:srgbClr val="FF3300"/>
                </a:solidFill>
                <a:latin typeface="Arial"/>
                <a:ea typeface="+mj-ea"/>
                <a:cs typeface="+mj-cs"/>
              </a:rPr>
              <a:t>СИНОНИМАМИ.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76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kern="0" dirty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+mj-ea"/>
                <a:cs typeface="+mj-cs"/>
              </a:rPr>
              <a:t>Тренировочное </a:t>
            </a:r>
            <a:r>
              <a:rPr lang="ru-RU" sz="4800" kern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+mj-ea"/>
                <a:cs typeface="+mj-cs"/>
              </a:rPr>
              <a:t>упражнение.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sz="3200" b="1" kern="0" dirty="0" smtClean="0">
                <a:solidFill>
                  <a:srgbClr val="0000FF"/>
                </a:solidFill>
                <a:latin typeface="Arial"/>
              </a:rPr>
              <a:t>   </a:t>
            </a:r>
            <a:r>
              <a:rPr lang="ru-RU" sz="3200" b="1" u="sng" kern="0" dirty="0" smtClean="0">
                <a:solidFill>
                  <a:srgbClr val="0000FF"/>
                </a:solidFill>
                <a:latin typeface="Arial"/>
              </a:rPr>
              <a:t>Выберите </a:t>
            </a:r>
            <a:r>
              <a:rPr lang="ru-RU" sz="3200" b="1" u="sng" kern="0" dirty="0">
                <a:solidFill>
                  <a:srgbClr val="0000FF"/>
                </a:solidFill>
                <a:latin typeface="Arial"/>
              </a:rPr>
              <a:t>из данных слов синонимы и </a:t>
            </a:r>
            <a:r>
              <a:rPr lang="ru-RU" sz="3200" b="1" u="sng" kern="0" dirty="0" smtClean="0">
                <a:solidFill>
                  <a:srgbClr val="0000FF"/>
                </a:solidFill>
                <a:latin typeface="Arial"/>
              </a:rPr>
              <a:t>запишите отдельно </a:t>
            </a:r>
            <a:r>
              <a:rPr lang="ru-RU" sz="3200" b="1" u="sng" kern="0" dirty="0">
                <a:solidFill>
                  <a:srgbClr val="0000FF"/>
                </a:solidFill>
                <a:latin typeface="Arial"/>
              </a:rPr>
              <a:t>каждую </a:t>
            </a:r>
            <a:r>
              <a:rPr lang="ru-RU" sz="3200" b="1" u="sng" kern="0" dirty="0" smtClean="0">
                <a:solidFill>
                  <a:srgbClr val="0000FF"/>
                </a:solidFill>
                <a:latin typeface="Arial"/>
              </a:rPr>
              <a:t>группу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ru-RU" sz="3200" b="1" u="sng" kern="0" dirty="0">
              <a:solidFill>
                <a:srgbClr val="0000FF"/>
              </a:solidFill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3600" b="1" i="1" kern="0" dirty="0" smtClean="0">
                <a:solidFill>
                  <a:srgbClr val="CC3300"/>
                </a:solidFill>
                <a:latin typeface="Arial"/>
              </a:rPr>
              <a:t>Мчаться, тревожный</a:t>
            </a:r>
            <a:r>
              <a:rPr lang="ru-RU" sz="3600" b="1" i="1" kern="0" dirty="0">
                <a:solidFill>
                  <a:srgbClr val="CC3300"/>
                </a:solidFill>
                <a:latin typeface="Arial"/>
              </a:rPr>
              <a:t>, бросать, пища, нестись, кидать, еда, огромный</a:t>
            </a:r>
            <a:r>
              <a:rPr lang="ru-RU" sz="3600" b="1" i="1" kern="0" dirty="0" smtClean="0">
                <a:solidFill>
                  <a:srgbClr val="CC3300"/>
                </a:solidFill>
                <a:latin typeface="Arial"/>
              </a:rPr>
              <a:t>, </a:t>
            </a:r>
            <a:r>
              <a:rPr lang="ru-RU" sz="3600" b="1" i="1" kern="0" dirty="0">
                <a:solidFill>
                  <a:srgbClr val="CC3300"/>
                </a:solidFill>
                <a:latin typeface="Arial"/>
              </a:rPr>
              <a:t>беспокойный, бежать, швырять, </a:t>
            </a:r>
            <a:r>
              <a:rPr lang="ru-RU" sz="3600" b="1" i="1" kern="0" dirty="0" smtClean="0">
                <a:solidFill>
                  <a:srgbClr val="CC3300"/>
                </a:solidFill>
                <a:latin typeface="Arial"/>
              </a:rPr>
              <a:t>громадный.</a:t>
            </a:r>
            <a:r>
              <a:rPr lang="ru-RU" sz="3200" b="1" u="sng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3200" b="1" u="sng" kern="0" dirty="0" smtClean="0">
                <a:solidFill>
                  <a:srgbClr val="66FFFF"/>
                </a:solidFill>
                <a:latin typeface="Arial"/>
              </a:rPr>
              <a:t> </a:t>
            </a:r>
            <a:endParaRPr lang="ru-RU" sz="3200" b="1" u="sng" kern="0" dirty="0">
              <a:solidFill>
                <a:srgbClr val="66FFFF"/>
              </a:solidFill>
              <a:latin typeface="Arial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545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kern="0" dirty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+mj-ea"/>
                <a:cs typeface="+mj-cs"/>
              </a:rPr>
              <a:t>Проверь </a:t>
            </a:r>
            <a:r>
              <a:rPr lang="ru-RU" sz="5400" kern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+mj-ea"/>
                <a:cs typeface="+mj-cs"/>
              </a:rPr>
              <a:t>себя.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4400" b="1" kern="0" dirty="0">
                <a:solidFill>
                  <a:srgbClr val="0000FF"/>
                </a:solidFill>
                <a:latin typeface="Arial"/>
              </a:rPr>
              <a:t>Бежать, мчаться, </a:t>
            </a:r>
            <a:r>
              <a:rPr lang="ru-RU" sz="4400" b="1" kern="0" dirty="0" smtClean="0">
                <a:solidFill>
                  <a:srgbClr val="0000FF"/>
                </a:solidFill>
                <a:latin typeface="Arial"/>
              </a:rPr>
              <a:t>нестись</a:t>
            </a:r>
            <a:r>
              <a:rPr lang="ru-RU" sz="4400" b="1" kern="0" dirty="0">
                <a:solidFill>
                  <a:srgbClr val="0000FF"/>
                </a:solidFill>
                <a:latin typeface="Arial"/>
              </a:rPr>
              <a:t>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4400" b="1" kern="0" dirty="0">
                <a:solidFill>
                  <a:srgbClr val="0000FF"/>
                </a:solidFill>
                <a:latin typeface="Arial"/>
              </a:rPr>
              <a:t>Еда, </a:t>
            </a:r>
            <a:r>
              <a:rPr lang="ru-RU" sz="4400" b="1" kern="0" dirty="0" smtClean="0">
                <a:solidFill>
                  <a:srgbClr val="0000FF"/>
                </a:solidFill>
                <a:latin typeface="Arial"/>
              </a:rPr>
              <a:t>пища.</a:t>
            </a:r>
            <a:endParaRPr lang="ru-RU" sz="4400" b="1" kern="0" dirty="0">
              <a:solidFill>
                <a:srgbClr val="0000FF"/>
              </a:solidFill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4400" b="1" kern="0" dirty="0">
                <a:solidFill>
                  <a:srgbClr val="0000FF"/>
                </a:solidFill>
                <a:latin typeface="Arial"/>
              </a:rPr>
              <a:t>Кидать, бросать, </a:t>
            </a:r>
            <a:r>
              <a:rPr lang="ru-RU" sz="4400" b="1" kern="0" dirty="0" smtClean="0">
                <a:solidFill>
                  <a:srgbClr val="0000FF"/>
                </a:solidFill>
                <a:latin typeface="Arial"/>
              </a:rPr>
              <a:t>швырять</a:t>
            </a:r>
            <a:r>
              <a:rPr lang="ru-RU" sz="4400" b="1" kern="0" dirty="0">
                <a:solidFill>
                  <a:srgbClr val="0000FF"/>
                </a:solidFill>
                <a:latin typeface="Arial"/>
              </a:rPr>
              <a:t>.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4400" b="1" kern="0" dirty="0">
                <a:solidFill>
                  <a:srgbClr val="0000FF"/>
                </a:solidFill>
                <a:latin typeface="Arial"/>
              </a:rPr>
              <a:t>Огромный, </a:t>
            </a:r>
            <a:r>
              <a:rPr lang="ru-RU" sz="4400" b="1" kern="0" dirty="0" smtClean="0">
                <a:solidFill>
                  <a:srgbClr val="0000FF"/>
                </a:solidFill>
                <a:latin typeface="Arial"/>
              </a:rPr>
              <a:t>громадный.</a:t>
            </a:r>
            <a:endParaRPr lang="ru-RU" sz="4400" b="1" kern="0" dirty="0">
              <a:solidFill>
                <a:srgbClr val="0000FF"/>
              </a:solidFill>
              <a:latin typeface="Arial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ru-RU" sz="4400" b="1" kern="0" dirty="0">
                <a:solidFill>
                  <a:srgbClr val="0000FF"/>
                </a:solidFill>
                <a:latin typeface="Arial"/>
              </a:rPr>
              <a:t>Беспокойный, </a:t>
            </a:r>
            <a:r>
              <a:rPr lang="ru-RU" sz="4400" b="1" kern="0" dirty="0" smtClean="0">
                <a:solidFill>
                  <a:srgbClr val="0000FF"/>
                </a:solidFill>
                <a:latin typeface="Arial"/>
              </a:rPr>
              <a:t>тревожный.</a:t>
            </a:r>
            <a:endParaRPr lang="ru-RU" sz="4400" b="1" kern="0" dirty="0">
              <a:solidFill>
                <a:srgbClr val="0000FF"/>
              </a:solidFill>
              <a:latin typeface="Arial"/>
            </a:endParaRPr>
          </a:p>
          <a:p>
            <a:endParaRPr lang="ru-RU" dirty="0"/>
          </a:p>
        </p:txBody>
      </p:sp>
      <p:pic>
        <p:nvPicPr>
          <p:cNvPr id="4" name="Picture 4" descr="AG00373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9456" y="559006"/>
            <a:ext cx="1144588" cy="110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00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003" y="1246497"/>
            <a:ext cx="8699500" cy="371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66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516" y="3701926"/>
            <a:ext cx="10993582" cy="1701347"/>
          </a:xfrm>
        </p:spPr>
        <p:txBody>
          <a:bodyPr>
            <a:normAutofit lnSpcReduction="10000"/>
          </a:bodyPr>
          <a:lstStyle/>
          <a:p>
            <a:pPr marL="342900" lvl="0" indent="-34290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0A22E"/>
              </a:buClr>
              <a:buSzPct val="70000"/>
              <a:buNone/>
              <a:defRPr/>
            </a:pPr>
            <a:r>
              <a:rPr lang="ru-RU" sz="3600" b="1" u="sng" dirty="0">
                <a:solidFill>
                  <a:srgbClr val="A5644E">
                    <a:lumMod val="75000"/>
                  </a:srgbClr>
                </a:solidFill>
                <a:latin typeface="Franklin Gothic Book"/>
              </a:rPr>
              <a:t>Антонимы</a:t>
            </a:r>
            <a:r>
              <a:rPr lang="ru-RU" sz="3600" dirty="0">
                <a:solidFill>
                  <a:srgbClr val="A5644E">
                    <a:lumMod val="75000"/>
                  </a:srgbClr>
                </a:solidFill>
                <a:latin typeface="Franklin Gothic Book"/>
              </a:rPr>
              <a:t> – </a:t>
            </a:r>
            <a:r>
              <a:rPr lang="ru-RU" sz="3600" b="1" dirty="0">
                <a:solidFill>
                  <a:srgbClr val="A5644E">
                    <a:lumMod val="75000"/>
                  </a:srgbClr>
                </a:solidFill>
                <a:latin typeface="Franklin Gothic Book"/>
              </a:rPr>
              <a:t>слова, противоположные по лексическому значению</a:t>
            </a:r>
            <a:r>
              <a:rPr lang="ru-RU" sz="3600" dirty="0">
                <a:solidFill>
                  <a:srgbClr val="A5644E">
                    <a:lumMod val="75000"/>
                  </a:srgbClr>
                </a:solidFill>
                <a:latin typeface="Franklin Gothic Book"/>
              </a:rPr>
              <a:t>: </a:t>
            </a:r>
            <a:r>
              <a:rPr lang="ru-RU" sz="3600" b="1" i="1" dirty="0">
                <a:solidFill>
                  <a:srgbClr val="A5644E">
                    <a:lumMod val="75000"/>
                  </a:srgbClr>
                </a:solidFill>
                <a:latin typeface="Franklin Gothic Book"/>
              </a:rPr>
              <a:t>правда – ложь, вверх – вниз.</a:t>
            </a:r>
          </a:p>
          <a:p>
            <a:endParaRPr lang="ru-RU" dirty="0"/>
          </a:p>
        </p:txBody>
      </p:sp>
      <p:pic>
        <p:nvPicPr>
          <p:cNvPr id="4" name="Заголовок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748" y="225219"/>
            <a:ext cx="8699500" cy="371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4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Кирилл\Рабочий стол\МАМА\детские сады,фото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365" y="3655985"/>
            <a:ext cx="1754744" cy="254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Documents and Settings\Кирилл\Рабочий стол\МАМА\детские сады,фото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284" y="3532710"/>
            <a:ext cx="1876591" cy="253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Заголовок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607208"/>
            <a:ext cx="8699500" cy="14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5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2380" y="880714"/>
            <a:ext cx="609600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Если слова </a:t>
            </a:r>
            <a:r>
              <a:rPr kumimoji="0" lang="ru-RU" sz="4400" b="1" i="1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имеют </a:t>
            </a:r>
            <a:r>
              <a:rPr kumimoji="0" lang="ru-RU" sz="4400" b="1" i="1" u="sng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противоположные </a:t>
            </a:r>
            <a:r>
              <a:rPr kumimoji="0" lang="ru-RU" sz="4400" b="1" i="1" u="sng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значения</a:t>
            </a: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, то такие слова называются </a:t>
            </a:r>
            <a:b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2598" y="4334494"/>
            <a:ext cx="7125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kern="0" dirty="0">
                <a:solidFill>
                  <a:srgbClr val="FF3300"/>
                </a:solidFill>
                <a:latin typeface="Arial"/>
                <a:ea typeface="+mj-ea"/>
                <a:cs typeface="+mj-cs"/>
              </a:rPr>
              <a:t>антонимами.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4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515" y="733260"/>
            <a:ext cx="10993582" cy="1325563"/>
          </a:xfrm>
        </p:spPr>
        <p:txBody>
          <a:bodyPr>
            <a:normAutofit fontScale="90000"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sz="540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+mn-cs"/>
              </a:rPr>
              <a:t>Тренировочное </a:t>
            </a:r>
            <a:r>
              <a:rPr lang="ru-RU" sz="540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+mn-cs"/>
              </a:rPr>
              <a:t>упражнение.</a:t>
            </a:r>
            <a:r>
              <a:rPr lang="ru-RU" sz="540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+mn-cs"/>
              </a:rPr>
              <a:t/>
            </a:r>
            <a:br>
              <a:rPr lang="ru-RU" sz="540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sz="3600" b="1" u="sng" dirty="0">
                <a:solidFill>
                  <a:srgbClr val="FF0000"/>
                </a:solidFill>
                <a:latin typeface="Arial" charset="0"/>
              </a:rPr>
              <a:t>Подберите </a:t>
            </a:r>
            <a:r>
              <a:rPr lang="ru-RU" sz="3600" b="1" u="sng" dirty="0" smtClean="0">
                <a:solidFill>
                  <a:srgbClr val="FF0000"/>
                </a:solidFill>
                <a:latin typeface="Arial" charset="0"/>
              </a:rPr>
              <a:t>антонимы </a:t>
            </a:r>
            <a:r>
              <a:rPr lang="ru-RU" sz="3600" b="1" u="sng" dirty="0">
                <a:solidFill>
                  <a:srgbClr val="FF0000"/>
                </a:solidFill>
                <a:latin typeface="Arial" charset="0"/>
              </a:rPr>
              <a:t>к словам:</a:t>
            </a:r>
          </a:p>
          <a:p>
            <a:pPr marL="342900" lvl="0" indent="-34290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ru-RU" sz="4000" i="1" dirty="0" smtClean="0">
              <a:solidFill>
                <a:srgbClr val="002060"/>
              </a:solidFill>
              <a:latin typeface="Arial" charset="0"/>
            </a:endParaRPr>
          </a:p>
          <a:p>
            <a:pPr marL="342900" lvl="0" indent="-34290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sz="4000" i="1" dirty="0" smtClean="0">
                <a:solidFill>
                  <a:srgbClr val="002060"/>
                </a:solidFill>
                <a:latin typeface="Arial" charset="0"/>
              </a:rPr>
              <a:t>Сильный</a:t>
            </a:r>
            <a:r>
              <a:rPr lang="ru-RU" sz="4000" i="1" dirty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4000" i="1" dirty="0" smtClean="0">
                <a:solidFill>
                  <a:srgbClr val="002060"/>
                </a:solidFill>
                <a:latin typeface="Arial" charset="0"/>
              </a:rPr>
              <a:t>пришёл, </a:t>
            </a:r>
            <a:r>
              <a:rPr lang="ru-RU" sz="4000" i="1" dirty="0">
                <a:solidFill>
                  <a:srgbClr val="002060"/>
                </a:solidFill>
                <a:latin typeface="Arial" charset="0"/>
              </a:rPr>
              <a:t>трудный, </a:t>
            </a:r>
            <a:r>
              <a:rPr lang="ru-RU" sz="4000" i="1" dirty="0" smtClean="0">
                <a:solidFill>
                  <a:srgbClr val="002060"/>
                </a:solidFill>
                <a:latin typeface="Arial" charset="0"/>
              </a:rPr>
              <a:t>звонкий</a:t>
            </a:r>
            <a:r>
              <a:rPr lang="ru-RU" sz="4000" i="1" dirty="0">
                <a:solidFill>
                  <a:srgbClr val="002060"/>
                </a:solidFill>
                <a:latin typeface="Arial" charset="0"/>
              </a:rPr>
              <a:t>, </a:t>
            </a:r>
            <a:r>
              <a:rPr lang="ru-RU" sz="4000" i="1" dirty="0" smtClean="0">
                <a:solidFill>
                  <a:srgbClr val="002060"/>
                </a:solidFill>
                <a:latin typeface="Arial" charset="0"/>
              </a:rPr>
              <a:t>добро.</a:t>
            </a:r>
            <a:endParaRPr lang="ru-RU" sz="4000" i="1" dirty="0">
              <a:solidFill>
                <a:srgbClr val="002060"/>
              </a:solidFill>
              <a:latin typeface="Arial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33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kern="0" dirty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+mj-ea"/>
                <a:cs typeface="+mj-cs"/>
              </a:rPr>
              <a:t>Проверь </a:t>
            </a:r>
            <a:r>
              <a:rPr lang="ru-RU" sz="5400" kern="0" dirty="0" smtClean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  <a:ea typeface="+mj-ea"/>
                <a:cs typeface="+mj-cs"/>
              </a:rPr>
              <a:t>себя.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3515" y="2561895"/>
            <a:ext cx="10993582" cy="1392588"/>
          </a:xfrm>
        </p:spPr>
        <p:txBody>
          <a:bodyPr/>
          <a:lstStyle/>
          <a:p>
            <a:pPr marL="342900" lvl="0" indent="-342900"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ru-RU" sz="4800" kern="0" dirty="0" smtClean="0">
                <a:solidFill>
                  <a:srgbClr val="000000"/>
                </a:solidFill>
                <a:latin typeface="Arial"/>
              </a:rPr>
              <a:t>Слабый, ушёл, лёгкий, глухой, зло.</a:t>
            </a:r>
            <a:endParaRPr lang="ru-RU" dirty="0"/>
          </a:p>
        </p:txBody>
      </p:sp>
      <p:pic>
        <p:nvPicPr>
          <p:cNvPr id="4" name="Picture 5" descr="AG00373_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2079" y="4556918"/>
            <a:ext cx="1519237" cy="134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2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kern="0" dirty="0">
                <a:ln>
                  <a:noFill/>
                </a:ln>
                <a:solidFill>
                  <a:srgbClr val="FF0000"/>
                </a:solidFill>
                <a:effectLst/>
                <a:latin typeface="Courier New" pitchFamily="49" charset="0"/>
              </a:rPr>
              <a:t>Запомни!</a:t>
            </a:r>
            <a:endParaRPr lang="ru-RU" dirty="0"/>
          </a:p>
        </p:txBody>
      </p:sp>
      <p:grpSp>
        <p:nvGrpSpPr>
          <p:cNvPr id="5" name="Объект 3"/>
          <p:cNvGrpSpPr>
            <a:grpSpLocks/>
          </p:cNvGrpSpPr>
          <p:nvPr/>
        </p:nvGrpSpPr>
        <p:grpSpPr bwMode="auto">
          <a:xfrm>
            <a:off x="879475" y="1825625"/>
            <a:ext cx="10993438" cy="4645025"/>
            <a:chOff x="272" y="999"/>
            <a:chExt cx="2880" cy="626"/>
          </a:xfrm>
        </p:grpSpPr>
        <p:cxnSp>
          <p:nvCxnSpPr>
            <p:cNvPr id="1028" name="_s1028"/>
            <p:cNvCxnSpPr>
              <a:cxnSpLocks noChangeShapeType="1"/>
              <a:stCxn id="12" idx="0"/>
              <a:endCxn id="9" idx="2"/>
            </p:cNvCxnSpPr>
            <p:nvPr/>
          </p:nvCxnSpPr>
          <p:spPr bwMode="auto">
            <a:xfrm rot="16200000">
              <a:off x="2665" y="1435"/>
              <a:ext cx="111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/>
            <p:cNvCxnSpPr>
              <a:cxnSpLocks noChangeShapeType="1"/>
              <a:stCxn id="11" idx="0"/>
              <a:endCxn id="8" idx="2"/>
            </p:cNvCxnSpPr>
            <p:nvPr/>
          </p:nvCxnSpPr>
          <p:spPr bwMode="auto">
            <a:xfrm rot="16200000">
              <a:off x="1647" y="1435"/>
              <a:ext cx="111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/>
            <p:cNvCxnSpPr>
              <a:cxnSpLocks noChangeShapeType="1"/>
              <a:stCxn id="10" idx="0"/>
              <a:endCxn id="7" idx="2"/>
            </p:cNvCxnSpPr>
            <p:nvPr/>
          </p:nvCxnSpPr>
          <p:spPr bwMode="auto">
            <a:xfrm rot="16200000">
              <a:off x="666" y="1439"/>
              <a:ext cx="102" cy="1"/>
            </a:xfrm>
            <a:prstGeom prst="bentConnector3">
              <a:avLst>
                <a:gd name="adj1" fmla="val 1445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" name="_s1031"/>
            <p:cNvCxnSpPr>
              <a:cxnSpLocks noChangeShapeType="1"/>
              <a:stCxn id="9" idx="0"/>
            </p:cNvCxnSpPr>
            <p:nvPr/>
          </p:nvCxnSpPr>
          <p:spPr bwMode="auto">
            <a:xfrm rot="5400000" flipH="1">
              <a:off x="2198" y="700"/>
              <a:ext cx="74" cy="97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2" name="_s1032"/>
            <p:cNvCxnSpPr>
              <a:cxnSpLocks noChangeShapeType="1"/>
              <a:stCxn id="6" idx="2"/>
              <a:endCxn id="6" idx="2"/>
            </p:cNvCxnSpPr>
            <p:nvPr/>
          </p:nvCxnSpPr>
          <p:spPr bwMode="auto">
            <a:xfrm rot="16200000" flipH="1">
              <a:off x="1712" y="1157"/>
              <a:ext cx="1" cy="1"/>
            </a:xfrm>
            <a:prstGeom prst="bentConnector3">
              <a:avLst>
                <a:gd name="adj1" fmla="val 720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3" name="_s1033"/>
            <p:cNvCxnSpPr>
              <a:cxnSpLocks noChangeShapeType="1"/>
              <a:stCxn id="7" idx="0"/>
            </p:cNvCxnSpPr>
            <p:nvPr/>
          </p:nvCxnSpPr>
          <p:spPr bwMode="auto">
            <a:xfrm rot="16200000">
              <a:off x="1141" y="628"/>
              <a:ext cx="170" cy="101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_s1034" descr="Полотно"/>
            <p:cNvSpPr>
              <a:spLocks noChangeArrowheads="1"/>
            </p:cNvSpPr>
            <p:nvPr/>
          </p:nvSpPr>
          <p:spPr bwMode="auto">
            <a:xfrm>
              <a:off x="563" y="999"/>
              <a:ext cx="2299" cy="15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Если слова по своим значениям</a:t>
              </a:r>
            </a:p>
          </p:txBody>
        </p:sp>
        <p:sp>
          <p:nvSpPr>
            <p:cNvPr id="7" name="_s1035" descr="Голубая тисненая бумага"/>
            <p:cNvSpPr>
              <a:spLocks noChangeArrowheads="1"/>
            </p:cNvSpPr>
            <p:nvPr/>
          </p:nvSpPr>
          <p:spPr bwMode="auto">
            <a:xfrm>
              <a:off x="285" y="1222"/>
              <a:ext cx="864" cy="167"/>
            </a:xfrm>
            <a:prstGeom prst="roundRect">
              <a:avLst>
                <a:gd name="adj" fmla="val 16667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Одинаковы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или близки,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но различны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по звучанию</a:t>
              </a:r>
            </a:p>
          </p:txBody>
        </p:sp>
        <p:sp>
          <p:nvSpPr>
            <p:cNvPr id="8" name="_s1036" descr="Газетная бумага"/>
            <p:cNvSpPr>
              <a:spLocks noChangeArrowheads="1"/>
            </p:cNvSpPr>
            <p:nvPr/>
          </p:nvSpPr>
          <p:spPr bwMode="auto">
            <a:xfrm>
              <a:off x="1270" y="1222"/>
              <a:ext cx="864" cy="158"/>
            </a:xfrm>
            <a:prstGeom prst="roundRect">
              <a:avLst>
                <a:gd name="adj" fmla="val 16667"/>
              </a:avLst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Различаются,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но по звучанию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одинаковы</a:t>
              </a:r>
            </a:p>
          </p:txBody>
        </p:sp>
        <p:sp>
          <p:nvSpPr>
            <p:cNvPr id="9" name="_s1037" descr="Голубая тисненая бумага"/>
            <p:cNvSpPr>
              <a:spLocks noChangeArrowheads="1"/>
            </p:cNvSpPr>
            <p:nvPr/>
          </p:nvSpPr>
          <p:spPr bwMode="auto">
            <a:xfrm>
              <a:off x="2288" y="1222"/>
              <a:ext cx="864" cy="158"/>
            </a:xfrm>
            <a:prstGeom prst="roundRect">
              <a:avLst>
                <a:gd name="adj" fmla="val 17269"/>
              </a:avLst>
            </a:prstGeom>
            <a:blipFill dpi="0" rotWithShape="1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Противоположны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_s1038" descr="Дуб"/>
            <p:cNvSpPr>
              <a:spLocks noChangeArrowheads="1"/>
            </p:cNvSpPr>
            <p:nvPr/>
          </p:nvSpPr>
          <p:spPr bwMode="auto">
            <a:xfrm>
              <a:off x="285" y="1491"/>
              <a:ext cx="863" cy="130"/>
            </a:xfrm>
            <a:prstGeom prst="roundRect">
              <a:avLst>
                <a:gd name="adj" fmla="val 16667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</a:rPr>
                <a:t>синонимы</a:t>
              </a:r>
            </a:p>
          </p:txBody>
        </p:sp>
        <p:sp>
          <p:nvSpPr>
            <p:cNvPr id="11" name="_s1039" descr="Дуб"/>
            <p:cNvSpPr>
              <a:spLocks noChangeArrowheads="1"/>
            </p:cNvSpPr>
            <p:nvPr/>
          </p:nvSpPr>
          <p:spPr bwMode="auto">
            <a:xfrm>
              <a:off x="1270" y="1491"/>
              <a:ext cx="864" cy="131"/>
            </a:xfrm>
            <a:prstGeom prst="roundRect">
              <a:avLst>
                <a:gd name="adj" fmla="val 16667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</a:rPr>
                <a:t>омонимы</a:t>
              </a:r>
            </a:p>
          </p:txBody>
        </p:sp>
        <p:sp>
          <p:nvSpPr>
            <p:cNvPr id="12" name="_s1040" descr="Дуб"/>
            <p:cNvSpPr>
              <a:spLocks noChangeArrowheads="1"/>
            </p:cNvSpPr>
            <p:nvPr/>
          </p:nvSpPr>
          <p:spPr bwMode="auto">
            <a:xfrm>
              <a:off x="2288" y="1491"/>
              <a:ext cx="864" cy="134"/>
            </a:xfrm>
            <a:prstGeom prst="roundRect">
              <a:avLst>
                <a:gd name="adj" fmla="val 16667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charset="0"/>
                </a:rPr>
                <a:t>антонимы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7992905"/>
      </p:ext>
    </p:extLst>
  </p:cSld>
  <p:clrMapOvr>
    <a:masterClrMapping/>
  </p:clrMapOvr>
</p:sld>
</file>

<file path=ppt/theme/theme1.xml><?xml version="1.0" encoding="utf-8"?>
<a:theme xmlns:a="http://schemas.openxmlformats.org/drawingml/2006/main" name="деловой блокнот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деловой блокнот3</Template>
  <TotalTime>148</TotalTime>
  <Words>245</Words>
  <Application>Microsoft Office PowerPoint</Application>
  <PresentationFormat>Широкоэкранный</PresentationFormat>
  <Paragraphs>47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 Unicode MS</vt:lpstr>
      <vt:lpstr>Arial</vt:lpstr>
      <vt:lpstr>Calibri</vt:lpstr>
      <vt:lpstr>Comic Sans MS</vt:lpstr>
      <vt:lpstr>Courier New</vt:lpstr>
      <vt:lpstr>Franklin Gothic Book</vt:lpstr>
      <vt:lpstr>Franklin Gothic Medium</vt:lpstr>
      <vt:lpstr>Times New Roman</vt:lpstr>
      <vt:lpstr>деловой блокнот3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Тренировочное упражнение.</vt:lpstr>
      <vt:lpstr>Проверь себя.</vt:lpstr>
      <vt:lpstr>Презентация PowerPoint</vt:lpstr>
      <vt:lpstr>Презентация PowerPoint</vt:lpstr>
      <vt:lpstr>Презентация PowerPoint</vt:lpstr>
      <vt:lpstr>Презентация PowerPoint</vt:lpstr>
      <vt:lpstr>Тренировочное упражнение. </vt:lpstr>
      <vt:lpstr>Проверь себя.</vt:lpstr>
      <vt:lpstr>Запомни!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Нот-11</dc:creator>
  <cp:lastModifiedBy>User</cp:lastModifiedBy>
  <cp:revision>19</cp:revision>
  <dcterms:created xsi:type="dcterms:W3CDTF">2014-10-29T03:00:56Z</dcterms:created>
  <dcterms:modified xsi:type="dcterms:W3CDTF">2017-05-18T04:06:14Z</dcterms:modified>
</cp:coreProperties>
</file>