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2" r:id="rId2"/>
    <p:sldId id="352" r:id="rId3"/>
    <p:sldId id="365" r:id="rId4"/>
    <p:sldId id="368" r:id="rId5"/>
    <p:sldId id="387" r:id="rId6"/>
    <p:sldId id="367" r:id="rId7"/>
    <p:sldId id="363" r:id="rId8"/>
    <p:sldId id="375" r:id="rId9"/>
    <p:sldId id="356" r:id="rId10"/>
    <p:sldId id="355" r:id="rId11"/>
    <p:sldId id="371" r:id="rId12"/>
    <p:sldId id="332" r:id="rId13"/>
    <p:sldId id="388" r:id="rId14"/>
    <p:sldId id="374" r:id="rId15"/>
    <p:sldId id="370" r:id="rId16"/>
    <p:sldId id="351" r:id="rId17"/>
    <p:sldId id="376" r:id="rId18"/>
    <p:sldId id="353" r:id="rId19"/>
    <p:sldId id="354" r:id="rId20"/>
    <p:sldId id="369" r:id="rId21"/>
    <p:sldId id="366" r:id="rId22"/>
    <p:sldId id="378" r:id="rId23"/>
    <p:sldId id="381" r:id="rId24"/>
    <p:sldId id="357" r:id="rId25"/>
    <p:sldId id="358" r:id="rId26"/>
    <p:sldId id="350" r:id="rId27"/>
    <p:sldId id="362" r:id="rId28"/>
    <p:sldId id="360" r:id="rId29"/>
    <p:sldId id="359" r:id="rId30"/>
    <p:sldId id="377" r:id="rId31"/>
    <p:sldId id="364" r:id="rId32"/>
    <p:sldId id="380" r:id="rId33"/>
    <p:sldId id="343" r:id="rId34"/>
    <p:sldId id="347" r:id="rId35"/>
    <p:sldId id="386" r:id="rId36"/>
    <p:sldId id="384" r:id="rId37"/>
    <p:sldId id="383" r:id="rId38"/>
    <p:sldId id="379" r:id="rId39"/>
    <p:sldId id="349" r:id="rId40"/>
    <p:sldId id="348" r:id="rId41"/>
    <p:sldId id="346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34" autoAdjust="0"/>
    <p:restoredTop sz="94660"/>
  </p:normalViewPr>
  <p:slideViewPr>
    <p:cSldViewPr>
      <p:cViewPr varScale="1">
        <p:scale>
          <a:sx n="87" d="100"/>
          <a:sy n="87" d="100"/>
        </p:scale>
        <p:origin x="132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pn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11" Type="http://schemas.openxmlformats.org/officeDocument/2006/relationships/image" Target="../media/image56.jpeg"/><Relationship Id="rId5" Type="http://schemas.openxmlformats.org/officeDocument/2006/relationships/image" Target="../media/image50.jpeg"/><Relationship Id="rId10" Type="http://schemas.openxmlformats.org/officeDocument/2006/relationships/image" Target="../media/image55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Relationship Id="rId9" Type="http://schemas.openxmlformats.org/officeDocument/2006/relationships/image" Target="../media/image63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Relationship Id="rId9" Type="http://schemas.openxmlformats.org/officeDocument/2006/relationships/image" Target="../media/image70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jpeg"/><Relationship Id="rId7" Type="http://schemas.openxmlformats.org/officeDocument/2006/relationships/image" Target="../media/image7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7" Type="http://schemas.openxmlformats.org/officeDocument/2006/relationships/image" Target="../media/image8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7" Type="http://schemas.openxmlformats.org/officeDocument/2006/relationships/image" Target="../media/image8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User\Desktop\Рисунок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376817"/>
            <a:ext cx="7222721" cy="3932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User\Desktop\Рисунок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429" y="574311"/>
            <a:ext cx="2187419" cy="182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070946" y="861826"/>
            <a:ext cx="53174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1400" b="1" i="1" dirty="0">
                <a:solidFill>
                  <a:srgbClr val="C00000"/>
                </a:solidFill>
                <a:latin typeface="Constantia" pitchFamily="18" charset="0"/>
              </a:rPr>
              <a:t>«Ақсу қаласы Қалқаман селолық округі Қалқаман ауылы </a:t>
            </a:r>
            <a:r>
              <a:rPr lang="kk-KZ" sz="1400" b="1" i="1" dirty="0" smtClean="0">
                <a:solidFill>
                  <a:srgbClr val="C00000"/>
                </a:solidFill>
                <a:latin typeface="Constantia" pitchFamily="18" charset="0"/>
              </a:rPr>
              <a:t>орта мектебі»КММ</a:t>
            </a:r>
          </a:p>
          <a:p>
            <a:pPr lvl="0" algn="ctr"/>
            <a:r>
              <a:rPr lang="kk-KZ" sz="1400" b="1" i="1" dirty="0" smtClean="0">
                <a:solidFill>
                  <a:srgbClr val="C00000"/>
                </a:solidFill>
                <a:latin typeface="Constantia" pitchFamily="18" charset="0"/>
              </a:rPr>
              <a:t>КГУ «Средняя школа села Калкаман Калкаманского </a:t>
            </a:r>
            <a:r>
              <a:rPr lang="kk-KZ" sz="1400" b="1" i="1" dirty="0" smtClean="0">
                <a:solidFill>
                  <a:srgbClr val="C00000"/>
                </a:solidFill>
                <a:latin typeface="Constantia" pitchFamily="18" charset="0"/>
              </a:rPr>
              <a:t>сельского </a:t>
            </a:r>
            <a:r>
              <a:rPr lang="kk-KZ" sz="1400" b="1" i="1" dirty="0" smtClean="0">
                <a:solidFill>
                  <a:srgbClr val="C00000"/>
                </a:solidFill>
                <a:latin typeface="Constantia" pitchFamily="18" charset="0"/>
              </a:rPr>
              <a:t>округа г Аксу»</a:t>
            </a:r>
            <a:endParaRPr lang="ru-RU" sz="1400" b="1" i="1" dirty="0">
              <a:solidFill>
                <a:srgbClr val="C00000"/>
              </a:solidFill>
              <a:latin typeface="Constanti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49330" y="646322"/>
            <a:ext cx="1921616" cy="1684113"/>
          </a:xfrm>
          <a:prstGeom prst="rect">
            <a:avLst/>
          </a:prstGeom>
          <a:noFill/>
        </p:spPr>
        <p:txBody>
          <a:bodyPr wrap="none" lIns="106669" tIns="53334" rIns="106669" bIns="53334">
            <a:prstTxWarp prst="textCircle">
              <a:avLst/>
            </a:prstTxWarp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500" b="0" i="0" u="none" strike="noStrike" kern="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«Ақсу қаласы Қалқаман селолық </a:t>
            </a:r>
            <a:r>
              <a:rPr kumimoji="0" lang="kk-KZ" sz="1500" b="0" i="0" u="none" strike="noStrike" kern="0" cap="none" spc="0" normalizeH="0" baseline="0" noProof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округі       </a:t>
            </a:r>
            <a:r>
              <a:rPr kumimoji="0" lang="kk-KZ" sz="1500" b="0" i="0" u="none" strike="noStrike" kern="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Қалқаман ауылы орта мектебі»КММ</a:t>
            </a:r>
            <a:endParaRPr kumimoji="0" lang="ru-RU" sz="1500" b="0" i="0" u="none" strike="noStrike" kern="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33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53668" cy="6365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620688"/>
            <a:ext cx="5904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4000" b="1" i="1" kern="0" dirty="0" smtClean="0">
                <a:solidFill>
                  <a:srgbClr val="C00000"/>
                </a:solidFill>
                <a:latin typeface="Constantia" pitchFamily="18" charset="0"/>
                <a:ea typeface="+mj-ea"/>
                <a:cs typeface="Times New Roman" pitchFamily="18" charset="0"/>
              </a:rPr>
              <a:t>          </a:t>
            </a:r>
            <a:endParaRPr kumimoji="0" lang="ru-RU" sz="1800" b="0" i="1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19672" y="1328574"/>
            <a:ext cx="66247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1800" b="0" i="1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onotype Corsiva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03648" y="3436777"/>
            <a:ext cx="6048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3600" b="1" i="1" dirty="0" smtClean="0">
                <a:solidFill>
                  <a:srgbClr val="C00000"/>
                </a:solidFill>
                <a:latin typeface="Constantia" pitchFamily="18" charset="0"/>
                <a:cs typeface="Times New Roman" pitchFamily="18" charset="0"/>
              </a:rPr>
              <a:t>     </a:t>
            </a:r>
            <a:endParaRPr lang="ru-RU" sz="3600" b="1" i="1" dirty="0">
              <a:solidFill>
                <a:srgbClr val="C00000"/>
              </a:solidFill>
              <a:latin typeface="Constantia" pitchFamily="18" charset="0"/>
              <a:cs typeface="Times New Roman" pitchFamily="18" charset="0"/>
            </a:endParaRPr>
          </a:p>
        </p:txBody>
      </p:sp>
      <p:pic>
        <p:nvPicPr>
          <p:cNvPr id="1028" name="Picture 4" descr="http://900igr.net/up/datas/76669/0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5613"/>
            <a:ext cx="8532440" cy="5446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76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7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01492" y="463700"/>
            <a:ext cx="756084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61720">
              <a:defRPr/>
            </a:pPr>
            <a:r>
              <a:rPr lang="ru-RU" sz="1400" b="1" i="1" dirty="0" err="1" smtClean="0">
                <a:solidFill>
                  <a:srgbClr val="990000"/>
                </a:solidFill>
                <a:latin typeface="Constantia" pitchFamily="18" charset="0"/>
              </a:rPr>
              <a:t>Мектептің</a:t>
            </a:r>
            <a:r>
              <a:rPr lang="ru-RU" sz="1400" b="1" i="1" dirty="0" smtClean="0">
                <a:solidFill>
                  <a:srgbClr val="990000"/>
                </a:solidFill>
                <a:latin typeface="Constantia" pitchFamily="18" charset="0"/>
              </a:rPr>
              <a:t> </a:t>
            </a:r>
            <a:r>
              <a:rPr lang="ru-RU" sz="1400" b="1" i="1" dirty="0" err="1" smtClean="0">
                <a:solidFill>
                  <a:srgbClr val="990000"/>
                </a:solidFill>
                <a:latin typeface="Constantia" pitchFamily="18" charset="0"/>
              </a:rPr>
              <a:t>компьютерлік</a:t>
            </a:r>
            <a:r>
              <a:rPr lang="ru-RU" sz="1400" b="1" i="1" dirty="0" smtClean="0">
                <a:solidFill>
                  <a:srgbClr val="990000"/>
                </a:solidFill>
                <a:latin typeface="Constantia" pitchFamily="18" charset="0"/>
              </a:rPr>
              <a:t> </a:t>
            </a:r>
            <a:r>
              <a:rPr lang="ru-RU" sz="1400" b="1" i="1" dirty="0" err="1" smtClean="0">
                <a:solidFill>
                  <a:srgbClr val="990000"/>
                </a:solidFill>
                <a:latin typeface="Constantia" pitchFamily="18" charset="0"/>
              </a:rPr>
              <a:t>саябағы</a:t>
            </a:r>
            <a:r>
              <a:rPr lang="ru-RU" sz="1400" b="1" i="1" dirty="0" smtClean="0">
                <a:solidFill>
                  <a:srgbClr val="990000"/>
                </a:solidFill>
                <a:latin typeface="Constantia" pitchFamily="18" charset="0"/>
              </a:rPr>
              <a:t>:</a:t>
            </a:r>
            <a:endParaRPr lang="ru-RU" sz="1400" b="1" i="1" dirty="0">
              <a:solidFill>
                <a:srgbClr val="990000"/>
              </a:solidFill>
              <a:latin typeface="Constantia" pitchFamily="18" charset="0"/>
            </a:endParaRPr>
          </a:p>
          <a:p>
            <a:pPr lvl="0" algn="ctr" defTabSz="1061720">
              <a:buFont typeface="Arial" charset="0"/>
              <a:buChar char="•"/>
              <a:defRPr/>
            </a:pP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Информатика </a:t>
            </a:r>
            <a:r>
              <a:rPr lang="ru-RU" sz="14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кабинеті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(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14+1</a:t>
            </a:r>
            <a:r>
              <a:rPr lang="ru-RU" sz="1400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)</a:t>
            </a:r>
          </a:p>
          <a:p>
            <a:pPr lvl="0" algn="ctr" defTabSz="1061720">
              <a:buFont typeface="Arial" charset="0"/>
              <a:buChar char="•"/>
              <a:defRPr/>
            </a:pP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Информатика </a:t>
            </a:r>
            <a:r>
              <a:rPr lang="ru-RU" sz="14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кабинеті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(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9+1</a:t>
            </a:r>
            <a:r>
              <a:rPr lang="ru-RU" sz="1400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)</a:t>
            </a:r>
          </a:p>
          <a:p>
            <a:pPr lvl="0" algn="ctr" defTabSz="1061720">
              <a:buFont typeface="Arial" pitchFamily="34" charset="0"/>
              <a:buChar char="•"/>
              <a:defRPr/>
            </a:pPr>
            <a:r>
              <a:rPr lang="ru-RU" sz="14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Қазақ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14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тілі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14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кабинеті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(</a:t>
            </a:r>
            <a:r>
              <a:rPr lang="ru-RU" sz="14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Интерактивті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 </a:t>
            </a:r>
            <a:r>
              <a:rPr lang="ru-RU" sz="14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тақта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, </a:t>
            </a:r>
            <a:r>
              <a:rPr lang="ru-RU" sz="1400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ПК,      </a:t>
            </a:r>
            <a:r>
              <a:rPr lang="ru-RU" sz="1400" b="1" i="1" dirty="0">
                <a:solidFill>
                  <a:srgbClr val="4584D3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1400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ноутбук)</a:t>
            </a:r>
            <a:endParaRPr lang="ru-RU" sz="1400" b="1" i="1" dirty="0">
              <a:solidFill>
                <a:srgbClr val="4584D3">
                  <a:lumMod val="50000"/>
                </a:srgbClr>
              </a:solidFill>
              <a:latin typeface="Constantia" pitchFamily="18" charset="0"/>
            </a:endParaRPr>
          </a:p>
          <a:p>
            <a:pPr lvl="0" algn="ctr" defTabSz="1061720">
              <a:buFont typeface="Arial" pitchFamily="34" charset="0"/>
              <a:buChar char="•"/>
              <a:defRPr/>
            </a:pPr>
            <a:r>
              <a:rPr lang="ru-RU" sz="14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Тарих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14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кабинеті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1400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(ПК, сканер, принтер, </a:t>
            </a:r>
            <a:r>
              <a:rPr lang="ru-RU" sz="14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интерактивті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14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тақта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)</a:t>
            </a:r>
            <a:endParaRPr lang="ru-RU" sz="1400" b="1" i="1" dirty="0">
              <a:solidFill>
                <a:srgbClr val="4584D3">
                  <a:lumMod val="50000"/>
                </a:srgbClr>
              </a:solidFill>
              <a:latin typeface="Constantia" pitchFamily="18" charset="0"/>
            </a:endParaRPr>
          </a:p>
          <a:p>
            <a:pPr lvl="0" algn="ctr" defTabSz="1061720">
              <a:buFont typeface="Arial" pitchFamily="34" charset="0"/>
              <a:buChar char="•"/>
              <a:defRPr/>
            </a:pP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Физика </a:t>
            </a:r>
            <a:r>
              <a:rPr lang="ru-RU" sz="14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кабинеті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(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ПК</a:t>
            </a:r>
            <a:r>
              <a:rPr lang="ru-RU" sz="1400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, проектор, экран)</a:t>
            </a:r>
          </a:p>
          <a:p>
            <a:pPr lvl="0" algn="ctr" defTabSz="1061720">
              <a:buFont typeface="Arial" pitchFamily="34" charset="0"/>
              <a:buChar char="•"/>
              <a:defRPr/>
            </a:pP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Химия </a:t>
            </a:r>
            <a:r>
              <a:rPr lang="ru-RU" sz="14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кабинеті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1400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(ПК, </a:t>
            </a:r>
            <a:r>
              <a:rPr lang="ru-RU" sz="14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интерактивті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14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тақта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, </a:t>
            </a:r>
            <a:r>
              <a:rPr lang="ru-RU" sz="1400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принтер)</a:t>
            </a:r>
          </a:p>
          <a:p>
            <a:pPr lvl="0" algn="ctr" defTabSz="1061720">
              <a:buFont typeface="Arial" pitchFamily="34" charset="0"/>
              <a:buChar char="•"/>
              <a:defRPr/>
            </a:pP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Республика 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залы (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ПК</a:t>
            </a:r>
            <a:r>
              <a:rPr lang="ru-RU" sz="1400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, </a:t>
            </a:r>
            <a:r>
              <a:rPr lang="ru-RU" sz="14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интерактивті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14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тақта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)</a:t>
            </a:r>
            <a:endParaRPr lang="ru-RU" sz="1400" b="1" i="1" dirty="0">
              <a:solidFill>
                <a:srgbClr val="4584D3">
                  <a:lumMod val="50000"/>
                </a:srgbClr>
              </a:solidFill>
              <a:latin typeface="Constantia" pitchFamily="18" charset="0"/>
            </a:endParaRPr>
          </a:p>
          <a:p>
            <a:pPr lvl="0" algn="ctr" defTabSz="1061720">
              <a:buFont typeface="Arial" pitchFamily="34" charset="0"/>
              <a:buChar char="•"/>
              <a:defRPr/>
            </a:pP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Шахмат </a:t>
            </a:r>
            <a:r>
              <a:rPr lang="ru-RU" sz="14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кабинеті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(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ПК</a:t>
            </a:r>
            <a:r>
              <a:rPr lang="ru-RU" sz="1400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, </a:t>
            </a:r>
            <a:r>
              <a:rPr lang="ru-RU" sz="14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интерактивті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14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тақта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)</a:t>
            </a:r>
            <a:endParaRPr lang="ru-RU" sz="1400" b="1" i="1" dirty="0">
              <a:solidFill>
                <a:srgbClr val="4584D3">
                  <a:lumMod val="50000"/>
                </a:srgbClr>
              </a:solidFill>
              <a:latin typeface="Constantia" pitchFamily="18" charset="0"/>
            </a:endParaRPr>
          </a:p>
          <a:p>
            <a:pPr lvl="0" algn="ctr" defTabSz="1061720">
              <a:buFont typeface="Arial" pitchFamily="34" charset="0"/>
              <a:buChar char="•"/>
              <a:defRPr/>
            </a:pPr>
            <a:r>
              <a:rPr lang="ru-RU" sz="14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Мультимедиялық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кабинет(ПК</a:t>
            </a:r>
            <a:r>
              <a:rPr lang="ru-RU" sz="1400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, </a:t>
            </a:r>
            <a:r>
              <a:rPr lang="ru-RU" sz="1400" b="1" i="1" dirty="0">
                <a:solidFill>
                  <a:srgbClr val="4584D3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ru-RU" sz="1400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14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ноутбуко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, </a:t>
            </a:r>
            <a:r>
              <a:rPr lang="ru-RU" sz="1400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принтер)</a:t>
            </a:r>
          </a:p>
          <a:p>
            <a:pPr lvl="0" algn="ctr" defTabSz="1061720">
              <a:buFont typeface="Arial" pitchFamily="34" charset="0"/>
              <a:buChar char="•"/>
              <a:defRPr/>
            </a:pP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Информатика </a:t>
            </a:r>
            <a:r>
              <a:rPr lang="ru-RU" sz="14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кабинеті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(</a:t>
            </a:r>
            <a:r>
              <a:rPr lang="ru-RU" sz="1400" b="1" i="1" dirty="0" smtClean="0">
                <a:solidFill>
                  <a:srgbClr val="4584D3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10+1</a:t>
            </a:r>
            <a:r>
              <a:rPr lang="ru-RU" sz="1400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2780928"/>
            <a:ext cx="806489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61720">
              <a:defRPr/>
            </a:pPr>
            <a:r>
              <a:rPr lang="ru-RU" sz="1400" b="1" i="1" dirty="0" err="1">
                <a:solidFill>
                  <a:srgbClr val="990000"/>
                </a:solidFill>
                <a:latin typeface="Constantia" pitchFamily="18" charset="0"/>
              </a:rPr>
              <a:t>Мектептің</a:t>
            </a:r>
            <a:r>
              <a:rPr lang="ru-RU" sz="1400" b="1" i="1" dirty="0">
                <a:solidFill>
                  <a:srgbClr val="990000"/>
                </a:solidFill>
                <a:latin typeface="Constantia" pitchFamily="18" charset="0"/>
              </a:rPr>
              <a:t> </a:t>
            </a:r>
            <a:r>
              <a:rPr lang="ru-RU" sz="1400" b="1" i="1" dirty="0" err="1">
                <a:solidFill>
                  <a:srgbClr val="990000"/>
                </a:solidFill>
                <a:latin typeface="Constantia" pitchFamily="18" charset="0"/>
              </a:rPr>
              <a:t>компьютерлік</a:t>
            </a:r>
            <a:r>
              <a:rPr lang="ru-RU" sz="1400" b="1" i="1" dirty="0">
                <a:solidFill>
                  <a:srgbClr val="990000"/>
                </a:solidFill>
                <a:latin typeface="Constantia" pitchFamily="18" charset="0"/>
              </a:rPr>
              <a:t> </a:t>
            </a:r>
            <a:r>
              <a:rPr lang="ru-RU" sz="1400" b="1" i="1" dirty="0" err="1">
                <a:solidFill>
                  <a:srgbClr val="990000"/>
                </a:solidFill>
                <a:latin typeface="Constantia" pitchFamily="18" charset="0"/>
              </a:rPr>
              <a:t>саябағы</a:t>
            </a:r>
            <a:r>
              <a:rPr lang="ru-RU" sz="1400" b="1" i="1" dirty="0">
                <a:solidFill>
                  <a:srgbClr val="990000"/>
                </a:solidFill>
                <a:latin typeface="Constantia" pitchFamily="18" charset="0"/>
              </a:rPr>
              <a:t>:</a:t>
            </a:r>
          </a:p>
          <a:p>
            <a:pPr lvl="0" algn="ctr" defTabSz="1061720">
              <a:buFont typeface="Arial" charset="0"/>
              <a:buChar char="•"/>
              <a:defRPr/>
            </a:pP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13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компьютерге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13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оқушылар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саны</a:t>
            </a:r>
            <a:endParaRPr lang="ru-RU" sz="1300" b="1" i="1" dirty="0">
              <a:solidFill>
                <a:srgbClr val="4584D3">
                  <a:lumMod val="50000"/>
                </a:srgbClr>
              </a:solidFill>
              <a:latin typeface="Constantia" pitchFamily="18" charset="0"/>
            </a:endParaRPr>
          </a:p>
          <a:p>
            <a:pPr lvl="0" algn="ctr" defTabSz="1061720">
              <a:buFont typeface="Arial" charset="0"/>
              <a:buChar char="•"/>
              <a:defRPr/>
            </a:pPr>
            <a:r>
              <a:rPr lang="ru-RU" sz="1300" b="1" i="1" dirty="0">
                <a:solidFill>
                  <a:srgbClr val="4584D3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1-11</a:t>
            </a:r>
            <a:r>
              <a:rPr lang="ru-RU" sz="1300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13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сыныптар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4,     5-11 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сыныптар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-3</a:t>
            </a:r>
            <a:endParaRPr lang="ru-RU" sz="1300" b="1" i="1" dirty="0">
              <a:solidFill>
                <a:srgbClr val="4584D3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defTabSz="1061720">
              <a:buFont typeface="Arial" charset="0"/>
              <a:buChar char="•"/>
              <a:defRPr/>
            </a:pP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Интернет </a:t>
            </a:r>
            <a:r>
              <a:rPr lang="ru-RU" sz="13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желісіне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13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қосылу</a:t>
            </a:r>
            <a:endParaRPr lang="ru-RU" sz="1300" b="1" i="1" dirty="0">
              <a:solidFill>
                <a:srgbClr val="4584D3">
                  <a:lumMod val="50000"/>
                </a:srgbClr>
              </a:solidFill>
              <a:latin typeface="Constantia" pitchFamily="18" charset="0"/>
            </a:endParaRPr>
          </a:p>
          <a:p>
            <a:pPr lvl="0" algn="ctr" defTabSz="1061720">
              <a:buFont typeface="Arial" charset="0"/>
              <a:buChar char="•"/>
              <a:defRPr/>
            </a:pPr>
            <a:r>
              <a:rPr lang="ru-RU" sz="1300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Провайдер «</a:t>
            </a:r>
            <a:r>
              <a:rPr lang="en-US" sz="1300" b="1" i="1" dirty="0" err="1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Zebratelecom</a:t>
            </a:r>
            <a:r>
              <a:rPr lang="ru-RU" sz="1300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»</a:t>
            </a:r>
          </a:p>
          <a:p>
            <a:pPr lvl="0" algn="ctr" defTabSz="1061720">
              <a:buFont typeface="Arial" charset="0"/>
              <a:buChar char="•"/>
              <a:defRPr/>
            </a:pP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Интернет </a:t>
            </a:r>
            <a:r>
              <a:rPr lang="ru-RU" sz="13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жылдамдығы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Мбит/сек</a:t>
            </a:r>
            <a:endParaRPr lang="ru-RU" sz="1300" b="1" i="1" dirty="0">
              <a:solidFill>
                <a:srgbClr val="4584D3">
                  <a:lumMod val="50000"/>
                </a:srgbClr>
              </a:solidFill>
              <a:latin typeface="Constantia" pitchFamily="18" charset="0"/>
            </a:endParaRPr>
          </a:p>
          <a:p>
            <a:pPr lvl="0" algn="ctr" defTabSz="1061720">
              <a:buFont typeface="Arial" charset="0"/>
              <a:buChar char="•"/>
              <a:defRPr/>
            </a:pPr>
            <a:r>
              <a:rPr lang="ru-RU" sz="13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Келесі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13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кабинеттерде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интернет бар: </a:t>
            </a:r>
            <a:endParaRPr lang="ru-RU" sz="1300" b="1" i="1" dirty="0">
              <a:solidFill>
                <a:srgbClr val="4584D3">
                  <a:lumMod val="50000"/>
                </a:srgbClr>
              </a:solidFill>
              <a:latin typeface="Constantia" pitchFamily="18" charset="0"/>
            </a:endParaRPr>
          </a:p>
          <a:p>
            <a:pPr lvl="0" algn="ctr" defTabSz="1061720">
              <a:buFont typeface="Arial" charset="0"/>
              <a:buChar char="•"/>
              <a:defRPr/>
            </a:pPr>
            <a:r>
              <a:rPr lang="ru-RU" sz="1300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Информатика </a:t>
            </a:r>
            <a:r>
              <a:rPr lang="ru-RU" sz="13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кабинеті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(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)</a:t>
            </a:r>
            <a:endParaRPr lang="ru-RU" sz="1300" b="1" i="1" dirty="0">
              <a:solidFill>
                <a:srgbClr val="4584D3">
                  <a:lumMod val="50000"/>
                </a:srgbClr>
              </a:solidFill>
              <a:latin typeface="Constantia" pitchFamily="18" charset="0"/>
            </a:endParaRPr>
          </a:p>
          <a:p>
            <a:pPr lvl="0" algn="ctr" defTabSz="1061720">
              <a:buFont typeface="Arial" charset="0"/>
              <a:buChar char="•"/>
              <a:defRPr/>
            </a:pPr>
            <a:r>
              <a:rPr lang="ru-RU" sz="1300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Информатика </a:t>
            </a:r>
            <a:r>
              <a:rPr lang="ru-RU" sz="13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кабинеті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(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)</a:t>
            </a:r>
            <a:endParaRPr lang="ru-RU" sz="1300" b="1" i="1" dirty="0">
              <a:solidFill>
                <a:srgbClr val="4584D3">
                  <a:lumMod val="50000"/>
                </a:srgbClr>
              </a:solidFill>
              <a:latin typeface="Constantia" pitchFamily="18" charset="0"/>
            </a:endParaRPr>
          </a:p>
          <a:p>
            <a:pPr lvl="0" algn="ctr" defTabSz="1061720">
              <a:buFont typeface="Arial" charset="0"/>
              <a:buChar char="•"/>
              <a:defRPr/>
            </a:pPr>
            <a:r>
              <a:rPr lang="ru-RU" sz="1300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библиотека,</a:t>
            </a:r>
          </a:p>
          <a:p>
            <a:pPr lvl="0" algn="ctr" defTabSz="1061720">
              <a:buFont typeface="Arial" charset="0"/>
              <a:buChar char="•"/>
              <a:defRPr/>
            </a:pPr>
            <a:r>
              <a:rPr lang="ru-RU" sz="13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Қазақ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13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тілі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13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кабинеті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endParaRPr lang="ru-RU" sz="1300" b="1" i="1" dirty="0">
              <a:solidFill>
                <a:srgbClr val="4584D3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defTabSz="1061720">
              <a:buFont typeface="Arial" charset="0"/>
              <a:buChar char="•"/>
              <a:defRPr/>
            </a:pPr>
            <a:r>
              <a:rPr lang="ru-RU" sz="1300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бухгалтерия,</a:t>
            </a:r>
          </a:p>
          <a:p>
            <a:pPr lvl="0" algn="ctr" defTabSz="1061720">
              <a:buFont typeface="Arial" charset="0"/>
              <a:buChar char="•"/>
              <a:defRPr/>
            </a:pP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Директор </a:t>
            </a:r>
            <a:r>
              <a:rPr lang="ru-RU" sz="13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кабинеті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,</a:t>
            </a:r>
            <a:endParaRPr lang="ru-RU" sz="1300" b="1" i="1" dirty="0">
              <a:solidFill>
                <a:srgbClr val="4584D3">
                  <a:lumMod val="50000"/>
                </a:srgbClr>
              </a:solidFill>
              <a:latin typeface="Constantia" pitchFamily="18" charset="0"/>
            </a:endParaRPr>
          </a:p>
          <a:p>
            <a:pPr lvl="0" algn="ctr" defTabSz="1061720">
              <a:buFont typeface="Arial" charset="0"/>
              <a:buChar char="•"/>
              <a:defRPr/>
            </a:pPr>
            <a:r>
              <a:rPr lang="ru-RU" sz="13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Қабылдау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13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бөлмесі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1300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, </a:t>
            </a:r>
          </a:p>
          <a:p>
            <a:pPr lvl="0" algn="ctr" defTabSz="1061720">
              <a:buFont typeface="Arial" charset="0"/>
              <a:buChar char="•"/>
              <a:defRPr/>
            </a:pP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13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әкімшілік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sz="13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кабинеті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,</a:t>
            </a:r>
            <a:endParaRPr lang="ru-RU" sz="1300" b="1" i="1" dirty="0">
              <a:solidFill>
                <a:srgbClr val="4584D3">
                  <a:lumMod val="50000"/>
                </a:srgbClr>
              </a:solidFill>
              <a:latin typeface="Constantia" pitchFamily="18" charset="0"/>
            </a:endParaRPr>
          </a:p>
          <a:p>
            <a:pPr lvl="0" algn="ctr" defTabSz="1061720">
              <a:buFont typeface="Arial" charset="0"/>
              <a:buChar char="•"/>
              <a:defRPr/>
            </a:pP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Психолог </a:t>
            </a:r>
            <a:r>
              <a:rPr lang="ru-RU" sz="13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кабинеті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,</a:t>
            </a:r>
            <a:endParaRPr lang="ru-RU" sz="1300" b="1" i="1" dirty="0">
              <a:solidFill>
                <a:srgbClr val="4584D3">
                  <a:lumMod val="50000"/>
                </a:srgbClr>
              </a:solidFill>
              <a:latin typeface="Constantia" pitchFamily="18" charset="0"/>
            </a:endParaRPr>
          </a:p>
          <a:p>
            <a:pPr lvl="0" algn="ctr" defTabSz="1061720">
              <a:buFont typeface="Arial" charset="0"/>
              <a:buChar char="•"/>
              <a:defRPr/>
            </a:pPr>
            <a:r>
              <a:rPr lang="ru-RU" sz="13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Медициналық</a:t>
            </a: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 кабинет</a:t>
            </a:r>
            <a:endParaRPr lang="ru-RU" sz="1300" b="1" i="1" dirty="0">
              <a:solidFill>
                <a:srgbClr val="4584D3">
                  <a:lumMod val="50000"/>
                </a:srgbClr>
              </a:solidFill>
              <a:latin typeface="Constantia" pitchFamily="18" charset="0"/>
            </a:endParaRPr>
          </a:p>
          <a:p>
            <a:pPr lvl="0" algn="ctr" defTabSz="1061720">
              <a:buFont typeface="Arial" charset="0"/>
              <a:buChar char="•"/>
              <a:defRPr/>
            </a:pPr>
            <a:r>
              <a:rPr lang="ru-RU" sz="1300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Тренер </a:t>
            </a:r>
            <a:r>
              <a:rPr lang="ru-RU" sz="1300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кабинеті</a:t>
            </a:r>
            <a:endParaRPr lang="ru-RU" sz="1300" b="1" i="1" dirty="0">
              <a:solidFill>
                <a:srgbClr val="4584D3">
                  <a:lumMod val="50000"/>
                </a:srgbClr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71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7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65983" y="1124744"/>
            <a:ext cx="806489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61720">
              <a:defRPr/>
            </a:pPr>
            <a:r>
              <a:rPr lang="ru-RU" b="1" i="1" dirty="0" smtClean="0">
                <a:solidFill>
                  <a:srgbClr val="990000"/>
                </a:solidFill>
                <a:latin typeface="Constantia" pitchFamily="18" charset="0"/>
              </a:rPr>
              <a:t> </a:t>
            </a:r>
            <a:r>
              <a:rPr lang="ru-RU" b="1" i="1" dirty="0" err="1" smtClean="0">
                <a:solidFill>
                  <a:srgbClr val="990000"/>
                </a:solidFill>
                <a:latin typeface="Constantia" pitchFamily="18" charset="0"/>
              </a:rPr>
              <a:t>Оқу</a:t>
            </a:r>
            <a:r>
              <a:rPr lang="ru-RU" b="1" i="1" dirty="0" smtClean="0">
                <a:solidFill>
                  <a:srgbClr val="990000"/>
                </a:solidFill>
                <a:latin typeface="Constantia" pitchFamily="18" charset="0"/>
              </a:rPr>
              <a:t> </a:t>
            </a:r>
            <a:r>
              <a:rPr lang="ru-RU" b="1" i="1" dirty="0" err="1" smtClean="0">
                <a:solidFill>
                  <a:srgbClr val="990000"/>
                </a:solidFill>
                <a:latin typeface="Constantia" pitchFamily="18" charset="0"/>
              </a:rPr>
              <a:t>кабинеттерінің</a:t>
            </a:r>
            <a:r>
              <a:rPr lang="ru-RU" b="1" i="1" dirty="0" smtClean="0">
                <a:solidFill>
                  <a:srgbClr val="990000"/>
                </a:solidFill>
                <a:latin typeface="Constantia" pitchFamily="18" charset="0"/>
              </a:rPr>
              <a:t> </a:t>
            </a:r>
          </a:p>
          <a:p>
            <a:pPr lvl="0" algn="ctr" defTabSz="1061720">
              <a:defRPr/>
            </a:pPr>
            <a:r>
              <a:rPr lang="ru-RU" b="1" i="1" dirty="0" err="1" smtClean="0">
                <a:solidFill>
                  <a:srgbClr val="990000"/>
                </a:solidFill>
                <a:latin typeface="Constantia" pitchFamily="18" charset="0"/>
              </a:rPr>
              <a:t>жаңа</a:t>
            </a:r>
            <a:r>
              <a:rPr lang="ru-RU" b="1" i="1" dirty="0" smtClean="0">
                <a:solidFill>
                  <a:srgbClr val="990000"/>
                </a:solidFill>
                <a:latin typeface="Constantia" pitchFamily="18" charset="0"/>
              </a:rPr>
              <a:t>  </a:t>
            </a:r>
            <a:r>
              <a:rPr lang="ru-RU" b="1" i="1" dirty="0" err="1" smtClean="0">
                <a:solidFill>
                  <a:srgbClr val="990000"/>
                </a:solidFill>
                <a:latin typeface="Constantia" pitchFamily="18" charset="0"/>
              </a:rPr>
              <a:t>модификациямен</a:t>
            </a:r>
            <a:r>
              <a:rPr lang="ru-RU" b="1" i="1" dirty="0" smtClean="0">
                <a:solidFill>
                  <a:srgbClr val="990000"/>
                </a:solidFill>
                <a:latin typeface="Constantia" pitchFamily="18" charset="0"/>
              </a:rPr>
              <a:t> </a:t>
            </a:r>
            <a:r>
              <a:rPr lang="ru-RU" b="1" i="1" dirty="0" err="1" smtClean="0">
                <a:solidFill>
                  <a:srgbClr val="990000"/>
                </a:solidFill>
                <a:latin typeface="Constantia" pitchFamily="18" charset="0"/>
              </a:rPr>
              <a:t>камтылған</a:t>
            </a:r>
            <a:r>
              <a:rPr lang="ru-RU" b="1" i="1" dirty="0" smtClean="0">
                <a:solidFill>
                  <a:srgbClr val="990000"/>
                </a:solidFill>
                <a:latin typeface="Constantia" pitchFamily="18" charset="0"/>
              </a:rPr>
              <a:t> </a:t>
            </a:r>
            <a:r>
              <a:rPr lang="ru-RU" b="1" i="1" dirty="0" err="1" smtClean="0">
                <a:solidFill>
                  <a:srgbClr val="990000"/>
                </a:solidFill>
                <a:latin typeface="Constantia" pitchFamily="18" charset="0"/>
              </a:rPr>
              <a:t>үлесі</a:t>
            </a:r>
            <a:r>
              <a:rPr lang="ru-RU" b="1" i="1" dirty="0" smtClean="0">
                <a:solidFill>
                  <a:srgbClr val="990000"/>
                </a:solidFill>
                <a:latin typeface="Constantia" pitchFamily="18" charset="0"/>
              </a:rPr>
              <a:t> </a:t>
            </a:r>
            <a:r>
              <a:rPr lang="ru-RU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r>
              <a:rPr lang="ru-RU" b="1" i="1" dirty="0" smtClean="0">
                <a:solidFill>
                  <a:srgbClr val="990000"/>
                </a:solidFill>
                <a:latin typeface="Constantia" pitchFamily="18" charset="0"/>
              </a:rPr>
              <a:t>%:</a:t>
            </a:r>
          </a:p>
          <a:p>
            <a:pPr lvl="0" algn="ctr" defTabSz="1061720">
              <a:defRPr/>
            </a:pPr>
            <a:endParaRPr lang="ru-RU" b="1" i="1" dirty="0">
              <a:solidFill>
                <a:srgbClr val="990000"/>
              </a:solidFill>
              <a:latin typeface="Constantia" pitchFamily="18" charset="0"/>
            </a:endParaRPr>
          </a:p>
          <a:p>
            <a:pPr lvl="0" algn="ctr" defTabSz="1061720">
              <a:buFont typeface="Arial" charset="0"/>
              <a:buChar char="•"/>
              <a:defRPr/>
            </a:pP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Информатика  </a:t>
            </a:r>
            <a:r>
              <a:rPr lang="ru-RU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кабинеті</a:t>
            </a: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(</a:t>
            </a: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14+1</a:t>
            </a:r>
            <a:r>
              <a:rPr lang="ru-RU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)</a:t>
            </a:r>
          </a:p>
          <a:p>
            <a:pPr lvl="0" algn="ctr" defTabSz="1061720">
              <a:buFont typeface="Arial" charset="0"/>
              <a:buChar char="•"/>
              <a:defRPr/>
            </a:pP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Информатика </a:t>
            </a:r>
            <a:r>
              <a:rPr lang="ru-RU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кабинеті</a:t>
            </a: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(</a:t>
            </a: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9+1</a:t>
            </a:r>
            <a:r>
              <a:rPr lang="ru-RU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)</a:t>
            </a:r>
          </a:p>
          <a:p>
            <a:pPr lvl="0" algn="ctr" defTabSz="1061720">
              <a:buFont typeface="Arial" pitchFamily="34" charset="0"/>
              <a:buChar char="•"/>
              <a:defRPr/>
            </a:pPr>
            <a:r>
              <a:rPr lang="ru-RU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Қазақ</a:t>
            </a: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тілі</a:t>
            </a: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кабинеті</a:t>
            </a: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(</a:t>
            </a:r>
            <a:r>
              <a:rPr lang="ru-RU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Интерактивті</a:t>
            </a: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тақта</a:t>
            </a: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, </a:t>
            </a:r>
            <a:r>
              <a:rPr lang="ru-RU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ПК,     </a:t>
            </a:r>
            <a:r>
              <a:rPr lang="ru-RU" b="1" i="1" dirty="0">
                <a:solidFill>
                  <a:srgbClr val="4584D3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ноутбук)</a:t>
            </a:r>
            <a:endParaRPr lang="ru-RU" b="1" i="1" dirty="0">
              <a:solidFill>
                <a:srgbClr val="4584D3">
                  <a:lumMod val="50000"/>
                </a:srgbClr>
              </a:solidFill>
              <a:latin typeface="Constantia" pitchFamily="18" charset="0"/>
            </a:endParaRPr>
          </a:p>
          <a:p>
            <a:pPr lvl="0" algn="ctr" defTabSz="1061720">
              <a:buFont typeface="Arial" pitchFamily="34" charset="0"/>
              <a:buChar char="•"/>
              <a:defRPr/>
            </a:pPr>
            <a:r>
              <a:rPr lang="ru-RU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Тарих</a:t>
            </a: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кабинеті</a:t>
            </a: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(ПК</a:t>
            </a:r>
            <a:r>
              <a:rPr lang="ru-RU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, сканер, принтер, </a:t>
            </a:r>
            <a:r>
              <a:rPr lang="ru-RU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интерактивті</a:t>
            </a: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тақта</a:t>
            </a: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)</a:t>
            </a:r>
            <a:endParaRPr lang="ru-RU" b="1" i="1" dirty="0">
              <a:solidFill>
                <a:srgbClr val="4584D3">
                  <a:lumMod val="50000"/>
                </a:srgbClr>
              </a:solidFill>
              <a:latin typeface="Constantia" pitchFamily="18" charset="0"/>
            </a:endParaRPr>
          </a:p>
          <a:p>
            <a:pPr lvl="0" algn="ctr" defTabSz="1061720">
              <a:buFont typeface="Arial" pitchFamily="34" charset="0"/>
              <a:buChar char="•"/>
              <a:defRPr/>
            </a:pP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Физика </a:t>
            </a:r>
            <a:r>
              <a:rPr lang="ru-RU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кабинеті</a:t>
            </a: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(ПК</a:t>
            </a:r>
            <a:r>
              <a:rPr lang="ru-RU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, проектор, экран)</a:t>
            </a:r>
          </a:p>
          <a:p>
            <a:pPr lvl="0" algn="ctr" defTabSz="1061720">
              <a:buFont typeface="Arial" pitchFamily="34" charset="0"/>
              <a:buChar char="•"/>
              <a:defRPr/>
            </a:pP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Химия </a:t>
            </a:r>
            <a:r>
              <a:rPr lang="ru-RU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кабинеті</a:t>
            </a: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(ПК</a:t>
            </a:r>
            <a:r>
              <a:rPr lang="ru-RU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, </a:t>
            </a:r>
            <a:r>
              <a:rPr lang="ru-RU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интерактивті</a:t>
            </a: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тақта</a:t>
            </a: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, </a:t>
            </a:r>
            <a:r>
              <a:rPr lang="ru-RU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принтер)</a:t>
            </a:r>
          </a:p>
          <a:p>
            <a:pPr lvl="0" algn="ctr" defTabSz="1061720">
              <a:buFont typeface="Arial" pitchFamily="34" charset="0"/>
              <a:buChar char="•"/>
              <a:defRPr/>
            </a:pP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Республика залы (ПК</a:t>
            </a:r>
            <a:r>
              <a:rPr lang="ru-RU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, </a:t>
            </a:r>
            <a:r>
              <a:rPr lang="ru-RU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интерактивті</a:t>
            </a: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тақта</a:t>
            </a: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)</a:t>
            </a:r>
            <a:endParaRPr lang="ru-RU" b="1" i="1" dirty="0">
              <a:solidFill>
                <a:srgbClr val="4584D3">
                  <a:lumMod val="50000"/>
                </a:srgbClr>
              </a:solidFill>
              <a:latin typeface="Constantia" pitchFamily="18" charset="0"/>
            </a:endParaRPr>
          </a:p>
          <a:p>
            <a:pPr lvl="0" algn="ctr" defTabSz="1061720">
              <a:buFont typeface="Arial" pitchFamily="34" charset="0"/>
              <a:buChar char="•"/>
              <a:defRPr/>
            </a:pP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Шахмат </a:t>
            </a:r>
            <a:r>
              <a:rPr lang="ru-RU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кабинеті</a:t>
            </a: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(ПК</a:t>
            </a:r>
            <a:r>
              <a:rPr lang="ru-RU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, </a:t>
            </a:r>
            <a:r>
              <a:rPr lang="ru-RU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интерактивті</a:t>
            </a: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тақта</a:t>
            </a: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)</a:t>
            </a:r>
            <a:endParaRPr lang="ru-RU" b="1" i="1" dirty="0">
              <a:solidFill>
                <a:srgbClr val="4584D3">
                  <a:lumMod val="50000"/>
                </a:srgbClr>
              </a:solidFill>
              <a:latin typeface="Constantia" pitchFamily="18" charset="0"/>
            </a:endParaRPr>
          </a:p>
          <a:p>
            <a:pPr lvl="0" algn="ctr" defTabSz="1061720">
              <a:buFont typeface="Arial" pitchFamily="34" charset="0"/>
              <a:buChar char="•"/>
              <a:defRPr/>
            </a:pPr>
            <a:r>
              <a:rPr lang="ru-RU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Мультимедийлық</a:t>
            </a: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кабинет </a:t>
            </a:r>
            <a:r>
              <a:rPr lang="ru-RU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(ПК, </a:t>
            </a:r>
            <a:r>
              <a:rPr lang="ru-RU" b="1" i="1" dirty="0">
                <a:solidFill>
                  <a:srgbClr val="4584D3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ru-RU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 </a:t>
            </a: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ноутбук, </a:t>
            </a:r>
            <a:r>
              <a:rPr lang="ru-RU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принтер)</a:t>
            </a:r>
          </a:p>
          <a:p>
            <a:pPr lvl="0" algn="ctr" defTabSz="1061720">
              <a:buFont typeface="Arial" pitchFamily="34" charset="0"/>
              <a:buChar char="•"/>
              <a:defRPr/>
            </a:pP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Информатика </a:t>
            </a:r>
            <a:r>
              <a:rPr lang="ru-RU" b="1" i="1" dirty="0" err="1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кабинеті</a:t>
            </a: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(</a:t>
            </a:r>
            <a:r>
              <a:rPr lang="ru-RU" b="1" i="1" dirty="0" smtClean="0">
                <a:solidFill>
                  <a:srgbClr val="4584D3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10+1</a:t>
            </a:r>
            <a:r>
              <a:rPr lang="ru-RU" b="1" i="1" dirty="0">
                <a:solidFill>
                  <a:srgbClr val="4584D3">
                    <a:lumMod val="50000"/>
                  </a:srgbClr>
                </a:solidFill>
                <a:latin typeface="Constantia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5671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7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65983" y="1124744"/>
            <a:ext cx="80648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61720">
              <a:defRPr/>
            </a:pPr>
            <a:r>
              <a:rPr lang="ru-RU" b="1" i="1" dirty="0" smtClean="0">
                <a:solidFill>
                  <a:srgbClr val="990000"/>
                </a:solidFill>
                <a:latin typeface="Constantia" pitchFamily="18" charset="0"/>
              </a:rPr>
              <a:t> </a:t>
            </a:r>
            <a:r>
              <a:rPr lang="ru-RU" sz="2400" b="1" i="1" dirty="0" err="1">
                <a:solidFill>
                  <a:srgbClr val="990000"/>
                </a:solidFill>
                <a:latin typeface="Constantia" pitchFamily="18" charset="0"/>
              </a:rPr>
              <a:t>М</a:t>
            </a:r>
            <a:r>
              <a:rPr lang="ru-RU" sz="2400" b="1" i="1" dirty="0" err="1" smtClean="0">
                <a:solidFill>
                  <a:srgbClr val="990000"/>
                </a:solidFill>
                <a:latin typeface="Constantia" pitchFamily="18" charset="0"/>
              </a:rPr>
              <a:t>ектептің</a:t>
            </a:r>
            <a:r>
              <a:rPr lang="ru-RU" sz="2400" b="1" i="1" dirty="0" smtClean="0">
                <a:solidFill>
                  <a:srgbClr val="990000"/>
                </a:solidFill>
                <a:latin typeface="Constantia" pitchFamily="18" charset="0"/>
              </a:rPr>
              <a:t>  2018-2019 </a:t>
            </a:r>
            <a:r>
              <a:rPr lang="ru-RU" sz="2400" b="1" i="1" dirty="0" err="1" smtClean="0">
                <a:solidFill>
                  <a:srgbClr val="990000"/>
                </a:solidFill>
                <a:latin typeface="Constantia" pitchFamily="18" charset="0"/>
              </a:rPr>
              <a:t>оқу</a:t>
            </a:r>
            <a:r>
              <a:rPr lang="ru-RU" sz="2400" b="1" i="1" dirty="0" smtClean="0">
                <a:solidFill>
                  <a:srgbClr val="990000"/>
                </a:solidFill>
                <a:latin typeface="Constantia" pitchFamily="18" charset="0"/>
              </a:rPr>
              <a:t> </a:t>
            </a:r>
            <a:r>
              <a:rPr lang="ru-RU" sz="2400" b="1" i="1" dirty="0" err="1" smtClean="0">
                <a:solidFill>
                  <a:srgbClr val="990000"/>
                </a:solidFill>
                <a:latin typeface="Constantia" pitchFamily="18" charset="0"/>
              </a:rPr>
              <a:t>жылына</a:t>
            </a:r>
            <a:r>
              <a:rPr lang="ru-RU" sz="2400" b="1" i="1" dirty="0" smtClean="0">
                <a:solidFill>
                  <a:srgbClr val="990000"/>
                </a:solidFill>
                <a:latin typeface="Constantia" pitchFamily="18" charset="0"/>
              </a:rPr>
              <a:t> </a:t>
            </a:r>
            <a:r>
              <a:rPr lang="ru-RU" sz="2400" b="1" i="1" dirty="0" err="1" smtClean="0">
                <a:solidFill>
                  <a:srgbClr val="990000"/>
                </a:solidFill>
                <a:latin typeface="Constantia" pitchFamily="18" charset="0"/>
              </a:rPr>
              <a:t>арналған</a:t>
            </a:r>
            <a:r>
              <a:rPr lang="ru-RU" sz="2400" b="1" i="1" dirty="0" smtClean="0">
                <a:solidFill>
                  <a:srgbClr val="990000"/>
                </a:solidFill>
                <a:latin typeface="Constantia" pitchFamily="18" charset="0"/>
              </a:rPr>
              <a:t> </a:t>
            </a:r>
            <a:r>
              <a:rPr lang="ru-RU" sz="2400" b="1" i="1" dirty="0" err="1" smtClean="0">
                <a:solidFill>
                  <a:srgbClr val="990000"/>
                </a:solidFill>
                <a:latin typeface="Constantia" pitchFamily="18" charset="0"/>
              </a:rPr>
              <a:t>мақсаты</a:t>
            </a:r>
            <a:endParaRPr lang="ru-RU" sz="2400" b="1" i="1" dirty="0" smtClean="0">
              <a:solidFill>
                <a:srgbClr val="990000"/>
              </a:solidFill>
              <a:latin typeface="Constantia" pitchFamily="18" charset="0"/>
            </a:endParaRPr>
          </a:p>
          <a:p>
            <a:pPr lvl="0" algn="ctr" defTabSz="1061720">
              <a:defRPr/>
            </a:pPr>
            <a:r>
              <a:rPr lang="ru-RU" sz="2400" b="1" i="1" dirty="0" smtClean="0">
                <a:solidFill>
                  <a:srgbClr val="990000"/>
                </a:solidFill>
                <a:latin typeface="Constantia" pitchFamily="18" charset="0"/>
              </a:rPr>
              <a:t>Цель школы на 2018-2019 </a:t>
            </a:r>
            <a:r>
              <a:rPr lang="ru-RU" sz="2400" b="1" i="1" dirty="0" smtClean="0">
                <a:solidFill>
                  <a:srgbClr val="990000"/>
                </a:solidFill>
                <a:latin typeface="Constantia" pitchFamily="18" charset="0"/>
              </a:rPr>
              <a:t> </a:t>
            </a:r>
            <a:r>
              <a:rPr lang="ru-RU" sz="2400" b="1" i="1" dirty="0" smtClean="0">
                <a:solidFill>
                  <a:srgbClr val="990000"/>
                </a:solidFill>
                <a:latin typeface="Constantia" pitchFamily="18" charset="0"/>
              </a:rPr>
              <a:t>учебный год</a:t>
            </a:r>
          </a:p>
          <a:p>
            <a:pPr lvl="0" algn="ctr" defTabSz="1061720">
              <a:defRPr/>
            </a:pPr>
            <a:endParaRPr lang="kk-KZ" sz="2400" b="1" i="1" dirty="0">
              <a:solidFill>
                <a:srgbClr val="990000"/>
              </a:solidFill>
              <a:latin typeface="Constantia" pitchFamily="18" charset="0"/>
            </a:endParaRPr>
          </a:p>
          <a:p>
            <a:pPr lvl="0" defTabSz="1061720">
              <a:defRPr/>
            </a:pPr>
            <a:endParaRPr lang="ru-RU" sz="2400" b="1" i="1" dirty="0" smtClean="0">
              <a:solidFill>
                <a:srgbClr val="990000"/>
              </a:solidFill>
              <a:latin typeface="Constantia" pitchFamily="18" charset="0"/>
            </a:endParaRPr>
          </a:p>
          <a:p>
            <a:pPr marL="342900" lvl="0" indent="-342900" defTabSz="1061720">
              <a:buFont typeface="+mj-lt"/>
              <a:buAutoNum type="arabicPeriod"/>
              <a:defRPr/>
            </a:pPr>
            <a:r>
              <a:rPr lang="kk-KZ" sz="2400" b="1" i="1" dirty="0" smtClean="0">
                <a:latin typeface="Constantia" pitchFamily="18" charset="0"/>
              </a:rPr>
              <a:t> Приобретение кабинетов </a:t>
            </a:r>
            <a:r>
              <a:rPr lang="kk-KZ" sz="2400" b="1" i="1" dirty="0">
                <a:latin typeface="Constantia" pitchFamily="18" charset="0"/>
              </a:rPr>
              <a:t>новой </a:t>
            </a:r>
            <a:r>
              <a:rPr lang="kk-KZ" sz="2400" b="1" i="1" dirty="0" smtClean="0">
                <a:latin typeface="Constantia" pitchFamily="18" charset="0"/>
              </a:rPr>
              <a:t>модификации -биологии </a:t>
            </a:r>
            <a:r>
              <a:rPr lang="kk-KZ" sz="2400" b="1" i="1" dirty="0" smtClean="0">
                <a:latin typeface="Constantia" pitchFamily="18" charset="0"/>
              </a:rPr>
              <a:t>и </a:t>
            </a:r>
            <a:r>
              <a:rPr lang="kk-KZ" sz="2400" b="1" i="1" dirty="0" smtClean="0">
                <a:latin typeface="Constantia" pitchFamily="18" charset="0"/>
              </a:rPr>
              <a:t>физики.</a:t>
            </a:r>
            <a:endParaRPr lang="kk-KZ" sz="2400" b="1" i="1" dirty="0" smtClean="0">
              <a:latin typeface="Constantia" pitchFamily="18" charset="0"/>
            </a:endParaRPr>
          </a:p>
          <a:p>
            <a:pPr marL="342900" lvl="0" indent="-342900" defTabSz="1061720">
              <a:buFont typeface="+mj-lt"/>
              <a:buAutoNum type="arabicPeriod"/>
              <a:defRPr/>
            </a:pPr>
            <a:r>
              <a:rPr lang="kk-KZ" sz="2400" b="1" i="1" dirty="0" smtClean="0">
                <a:latin typeface="Constantia" pitchFamily="18" charset="0"/>
              </a:rPr>
              <a:t>Введение </a:t>
            </a:r>
            <a:r>
              <a:rPr lang="kk-KZ" sz="2400" b="1" i="1" dirty="0" smtClean="0">
                <a:latin typeface="Constantia" pitchFamily="18" charset="0"/>
              </a:rPr>
              <a:t>трехъязычия </a:t>
            </a:r>
            <a:r>
              <a:rPr lang="kk-KZ" sz="2400" b="1" i="1" dirty="0" smtClean="0">
                <a:latin typeface="Constantia" pitchFamily="18" charset="0"/>
              </a:rPr>
              <a:t>в преподавании предмета </a:t>
            </a:r>
            <a:r>
              <a:rPr lang="kk-KZ" sz="2400" b="1" i="1" dirty="0" smtClean="0">
                <a:latin typeface="Constantia" pitchFamily="18" charset="0"/>
              </a:rPr>
              <a:t>химии через факультативные </a:t>
            </a:r>
            <a:r>
              <a:rPr lang="kk-KZ" sz="2400" b="1" i="1" dirty="0" smtClean="0">
                <a:latin typeface="Constantia" pitchFamily="18" charset="0"/>
              </a:rPr>
              <a:t>занятия.</a:t>
            </a:r>
          </a:p>
          <a:p>
            <a:pPr marL="342900" lvl="0" indent="-342900" defTabSz="1061720">
              <a:buFont typeface="+mj-lt"/>
              <a:buAutoNum type="arabicPeriod"/>
              <a:defRPr/>
            </a:pPr>
            <a:r>
              <a:rPr lang="kk-KZ" sz="2400" b="1" i="1" dirty="0" smtClean="0">
                <a:latin typeface="Constantia" pitchFamily="18" charset="0"/>
              </a:rPr>
              <a:t>Переход 6,8,9 классов на обновленное </a:t>
            </a:r>
            <a:r>
              <a:rPr lang="kk-KZ" sz="2400" b="1" i="1" dirty="0" smtClean="0">
                <a:latin typeface="Constantia" pitchFamily="18" charset="0"/>
              </a:rPr>
              <a:t>содержание образования. </a:t>
            </a:r>
            <a:endParaRPr lang="kk-KZ" sz="2400" b="1" i="1" dirty="0" smtClean="0">
              <a:latin typeface="Constantia" pitchFamily="18" charset="0"/>
            </a:endParaRPr>
          </a:p>
          <a:p>
            <a:pPr marL="342900" lvl="0" indent="-342900" defTabSz="1061720">
              <a:buFont typeface="+mj-lt"/>
              <a:buAutoNum type="arabicPeriod"/>
              <a:defRPr/>
            </a:pPr>
            <a:endParaRPr lang="kk-KZ" sz="2400" b="1" i="1" dirty="0" smtClean="0">
              <a:latin typeface="Constantia" pitchFamily="18" charset="0"/>
            </a:endParaRPr>
          </a:p>
          <a:p>
            <a:pPr marL="342900" lvl="0" indent="-342900" defTabSz="1061720">
              <a:buFont typeface="+mj-lt"/>
              <a:buAutoNum type="arabicPeriod"/>
              <a:defRPr/>
            </a:pPr>
            <a:endParaRPr lang="ru-RU" sz="2400" b="1" i="1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08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402" y="-16033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720071"/>
            <a:ext cx="26642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Constantia" pitchFamily="18" charset="0"/>
              </a:rPr>
              <a:t>Мұғалімнің</a:t>
            </a:r>
            <a: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Constantia" pitchFamily="18" charset="0"/>
              </a:rPr>
              <a:t> </a:t>
            </a:r>
            <a:r>
              <a:rPr kumimoji="0" lang="ru-RU" sz="12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Constantia" pitchFamily="18" charset="0"/>
              </a:rPr>
              <a:t>сабаққа</a:t>
            </a:r>
            <a:endParaRPr kumimoji="0" lang="ru-RU" sz="1200" b="1" i="1" u="none" strike="noStrike" kern="0" cap="none" spc="0" normalizeH="0" baseline="0" noProof="0" dirty="0" smtClean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Constantia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Constantia" pitchFamily="18" charset="0"/>
              </a:rPr>
              <a:t> </a:t>
            </a:r>
            <a:r>
              <a:rPr kumimoji="0" lang="ru-RU" sz="12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Constantia" pitchFamily="18" charset="0"/>
              </a:rPr>
              <a:t>дайындығы</a:t>
            </a:r>
            <a:endParaRPr kumimoji="0" lang="ru-RU" sz="1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7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91" y="1164509"/>
            <a:ext cx="1800200" cy="23376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237062" y="720071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1061720">
              <a:defRPr/>
            </a:pPr>
            <a:r>
              <a:rPr lang="ru-RU" sz="1200" b="1" i="1" dirty="0" smtClean="0">
                <a:solidFill>
                  <a:srgbClr val="990000"/>
                </a:solidFill>
                <a:latin typeface="Constantia" pitchFamily="18" charset="0"/>
              </a:rPr>
              <a:t>АКТ </a:t>
            </a:r>
            <a:r>
              <a:rPr lang="ru-RU" sz="1200" b="1" i="1" dirty="0" err="1" smtClean="0">
                <a:solidFill>
                  <a:srgbClr val="990000"/>
                </a:solidFill>
                <a:latin typeface="Constantia" pitchFamily="18" charset="0"/>
              </a:rPr>
              <a:t>сабақта</a:t>
            </a:r>
            <a:r>
              <a:rPr lang="ru-RU" sz="1200" b="1" i="1" dirty="0" smtClean="0">
                <a:solidFill>
                  <a:srgbClr val="990000"/>
                </a:solidFill>
                <a:latin typeface="Constantia" pitchFamily="18" charset="0"/>
              </a:rPr>
              <a:t> </a:t>
            </a:r>
            <a:r>
              <a:rPr lang="ru-RU" sz="1200" b="1" i="1" dirty="0" err="1" smtClean="0">
                <a:solidFill>
                  <a:srgbClr val="990000"/>
                </a:solidFill>
                <a:latin typeface="Constantia" pitchFamily="18" charset="0"/>
              </a:rPr>
              <a:t>қолдану</a:t>
            </a:r>
            <a:endParaRPr lang="ru-RU" sz="1200" b="1" i="1" dirty="0">
              <a:solidFill>
                <a:srgbClr val="990000"/>
              </a:solidFill>
              <a:latin typeface="Constantia" pitchFamily="18" charset="0"/>
            </a:endParaRPr>
          </a:p>
        </p:txBody>
      </p:sp>
      <p:pic>
        <p:nvPicPr>
          <p:cNvPr id="9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473" y="1296045"/>
            <a:ext cx="1933646" cy="15716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544909" y="2951087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1061720">
              <a:defRPr/>
            </a:pPr>
            <a:r>
              <a:rPr lang="kk-KZ" sz="1200" b="1" i="1" dirty="0" smtClean="0">
                <a:solidFill>
                  <a:srgbClr val="990000"/>
                </a:solidFill>
                <a:latin typeface="Constantia" pitchFamily="18" charset="0"/>
              </a:rPr>
              <a:t>Онлайн сабақтар</a:t>
            </a:r>
          </a:p>
          <a:p>
            <a:pPr lvl="0" algn="ctr" defTabSz="1061720">
              <a:defRPr/>
            </a:pPr>
            <a:r>
              <a:rPr lang="kk-KZ" sz="1200" b="1" i="1" dirty="0" smtClean="0">
                <a:solidFill>
                  <a:srgbClr val="990000"/>
                </a:solidFill>
                <a:latin typeface="Constantia" pitchFamily="18" charset="0"/>
              </a:rPr>
              <a:t> қарау</a:t>
            </a:r>
            <a:endParaRPr lang="ru-RU" sz="1200" b="1" i="1" dirty="0">
              <a:solidFill>
                <a:srgbClr val="990000"/>
              </a:solidFill>
              <a:latin typeface="Constantia" pitchFamily="18" charset="0"/>
            </a:endParaRPr>
          </a:p>
        </p:txBody>
      </p:sp>
      <p:pic>
        <p:nvPicPr>
          <p:cNvPr id="11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723" y="3377234"/>
            <a:ext cx="1875145" cy="17075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663102" y="812403"/>
            <a:ext cx="35305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61720">
              <a:defRPr/>
            </a:pPr>
            <a:r>
              <a:rPr lang="ru-RU" sz="1200" b="1" i="1" dirty="0" err="1" smtClean="0">
                <a:solidFill>
                  <a:srgbClr val="990000"/>
                </a:solidFill>
                <a:latin typeface="Constantia" pitchFamily="18" charset="0"/>
                <a:cs typeface="Times New Roman" pitchFamily="18" charset="0"/>
              </a:rPr>
              <a:t>Оқушылардың</a:t>
            </a:r>
            <a:r>
              <a:rPr lang="ru-RU" sz="1200" b="1" i="1" dirty="0" smtClean="0">
                <a:solidFill>
                  <a:srgbClr val="990000"/>
                </a:solidFill>
                <a:latin typeface="Constantia" pitchFamily="18" charset="0"/>
                <a:cs typeface="Times New Roman" pitchFamily="18" charset="0"/>
              </a:rPr>
              <a:t> онлайн</a:t>
            </a:r>
          </a:p>
          <a:p>
            <a:pPr lvl="0" algn="ctr" defTabSz="1061720">
              <a:defRPr/>
            </a:pPr>
            <a:r>
              <a:rPr lang="ru-RU" sz="1200" b="1" i="1" dirty="0" smtClean="0">
                <a:solidFill>
                  <a:srgbClr val="990000"/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1200" b="1" i="1" dirty="0" err="1" smtClean="0">
                <a:solidFill>
                  <a:srgbClr val="990000"/>
                </a:solidFill>
                <a:latin typeface="Constantia" pitchFamily="18" charset="0"/>
                <a:cs typeface="Times New Roman" pitchFamily="18" charset="0"/>
              </a:rPr>
              <a:t>тестілеуі</a:t>
            </a:r>
            <a:endParaRPr lang="ru-RU" sz="1200" b="1" i="1" dirty="0">
              <a:solidFill>
                <a:srgbClr val="990000"/>
              </a:solidFill>
              <a:latin typeface="Constantia" pitchFamily="18" charset="0"/>
              <a:cs typeface="Times New Roman" pitchFamily="18" charset="0"/>
            </a:endParaRPr>
          </a:p>
        </p:txBody>
      </p:sp>
      <p:pic>
        <p:nvPicPr>
          <p:cNvPr id="1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930" y="1240054"/>
            <a:ext cx="2376264" cy="19525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819" y="1319041"/>
            <a:ext cx="2054180" cy="15965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303988" y="697618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1061720">
              <a:defRPr/>
            </a:pPr>
            <a:r>
              <a:rPr lang="ru-RU" sz="1200" b="1" i="1" dirty="0" smtClean="0">
                <a:solidFill>
                  <a:srgbClr val="990000"/>
                </a:solidFill>
                <a:latin typeface="Constantia" pitchFamily="18" charset="0"/>
              </a:rPr>
              <a:t>«</a:t>
            </a:r>
            <a:r>
              <a:rPr lang="ru-RU" sz="1200" b="1" i="1" dirty="0">
                <a:solidFill>
                  <a:srgbClr val="990000"/>
                </a:solidFill>
                <a:latin typeface="Constantia" pitchFamily="18" charset="0"/>
              </a:rPr>
              <a:t>Час </a:t>
            </a:r>
            <a:r>
              <a:rPr lang="ru-RU" sz="1200" b="1" i="1" dirty="0" err="1" smtClean="0">
                <a:solidFill>
                  <a:srgbClr val="990000"/>
                </a:solidFill>
                <a:latin typeface="Constantia" pitchFamily="18" charset="0"/>
              </a:rPr>
              <a:t>Кода»сыныптан</a:t>
            </a:r>
            <a:endParaRPr lang="ru-RU" sz="1200" b="1" i="1" dirty="0" smtClean="0">
              <a:solidFill>
                <a:srgbClr val="990000"/>
              </a:solidFill>
              <a:latin typeface="Constantia" pitchFamily="18" charset="0"/>
            </a:endParaRPr>
          </a:p>
          <a:p>
            <a:pPr lvl="0" algn="ctr" defTabSz="1061720">
              <a:defRPr/>
            </a:pPr>
            <a:r>
              <a:rPr lang="ru-RU" sz="1200" b="1" i="1" dirty="0" smtClean="0">
                <a:solidFill>
                  <a:srgbClr val="990000"/>
                </a:solidFill>
                <a:latin typeface="Constantia" pitchFamily="18" charset="0"/>
              </a:rPr>
              <a:t> </a:t>
            </a:r>
            <a:r>
              <a:rPr lang="ru-RU" sz="1200" b="1" i="1" dirty="0" err="1" smtClean="0">
                <a:solidFill>
                  <a:srgbClr val="990000"/>
                </a:solidFill>
                <a:latin typeface="Constantia" pitchFamily="18" charset="0"/>
              </a:rPr>
              <a:t>тыс</a:t>
            </a:r>
            <a:r>
              <a:rPr lang="ru-RU" sz="1200" b="1" i="1" dirty="0" smtClean="0">
                <a:solidFill>
                  <a:srgbClr val="990000"/>
                </a:solidFill>
                <a:latin typeface="Constantia" pitchFamily="18" charset="0"/>
              </a:rPr>
              <a:t> </a:t>
            </a:r>
            <a:r>
              <a:rPr lang="ru-RU" sz="1200" b="1" i="1" dirty="0" err="1" smtClean="0">
                <a:solidFill>
                  <a:srgbClr val="990000"/>
                </a:solidFill>
                <a:latin typeface="Constantia" pitchFamily="18" charset="0"/>
              </a:rPr>
              <a:t>жұмыс</a:t>
            </a:r>
            <a:endParaRPr lang="ru-RU" sz="1200" b="1" i="1" dirty="0">
              <a:solidFill>
                <a:srgbClr val="990000"/>
              </a:solidFill>
              <a:latin typeface="Constantia" pitchFamily="18" charset="0"/>
            </a:endParaRPr>
          </a:p>
        </p:txBody>
      </p:sp>
      <p:pic>
        <p:nvPicPr>
          <p:cNvPr id="17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414" y="3377234"/>
            <a:ext cx="1882780" cy="17389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929882" y="2951087"/>
            <a:ext cx="3320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61720">
              <a:defRPr/>
            </a:pPr>
            <a:r>
              <a:rPr lang="ru-RU" sz="1200" b="1" i="1" dirty="0" err="1" smtClean="0">
                <a:solidFill>
                  <a:srgbClr val="990000"/>
                </a:solidFill>
                <a:latin typeface="Constantia" pitchFamily="18" charset="0"/>
              </a:rPr>
              <a:t>Сандық</a:t>
            </a:r>
            <a:r>
              <a:rPr lang="ru-RU" sz="1200" b="1" i="1" dirty="0" smtClean="0">
                <a:solidFill>
                  <a:srgbClr val="990000"/>
                </a:solidFill>
                <a:latin typeface="Constantia" pitchFamily="18" charset="0"/>
              </a:rPr>
              <a:t> </a:t>
            </a:r>
            <a:r>
              <a:rPr lang="ru-RU" sz="1200" b="1" i="1" dirty="0" err="1" smtClean="0">
                <a:solidFill>
                  <a:srgbClr val="990000"/>
                </a:solidFill>
                <a:latin typeface="Constantia" pitchFamily="18" charset="0"/>
              </a:rPr>
              <a:t>оқу</a:t>
            </a:r>
            <a:r>
              <a:rPr lang="ru-RU" sz="1200" b="1" i="1" dirty="0" smtClean="0">
                <a:solidFill>
                  <a:srgbClr val="990000"/>
                </a:solidFill>
                <a:latin typeface="Constantia" pitchFamily="18" charset="0"/>
              </a:rPr>
              <a:t> </a:t>
            </a:r>
            <a:r>
              <a:rPr lang="ru-RU" sz="1200" b="1" i="1" dirty="0" err="1" smtClean="0">
                <a:solidFill>
                  <a:srgbClr val="990000"/>
                </a:solidFill>
                <a:latin typeface="Constantia" pitchFamily="18" charset="0"/>
              </a:rPr>
              <a:t>ресурстарымен</a:t>
            </a:r>
            <a:endParaRPr lang="ru-RU" sz="1200" b="1" i="1" dirty="0" smtClean="0">
              <a:solidFill>
                <a:srgbClr val="990000"/>
              </a:solidFill>
              <a:latin typeface="Constantia" pitchFamily="18" charset="0"/>
            </a:endParaRPr>
          </a:p>
          <a:p>
            <a:pPr lvl="0" algn="ctr" defTabSz="1061720">
              <a:defRPr/>
            </a:pPr>
            <a:r>
              <a:rPr lang="ru-RU" sz="1200" b="1" i="1" dirty="0" smtClean="0">
                <a:solidFill>
                  <a:srgbClr val="990000"/>
                </a:solidFill>
                <a:latin typeface="Constantia" pitchFamily="18" charset="0"/>
              </a:rPr>
              <a:t> </a:t>
            </a:r>
            <a:r>
              <a:rPr lang="ru-RU" sz="1200" b="1" i="1" dirty="0" err="1" smtClean="0">
                <a:solidFill>
                  <a:srgbClr val="990000"/>
                </a:solidFill>
                <a:latin typeface="Constantia" pitchFamily="18" charset="0"/>
              </a:rPr>
              <a:t>жұмыс</a:t>
            </a:r>
            <a:endParaRPr lang="ru-RU" sz="1200" b="1" i="1" dirty="0">
              <a:solidFill>
                <a:srgbClr val="990000"/>
              </a:solidFill>
              <a:latin typeface="Constantia" pitchFamily="18" charset="0"/>
            </a:endParaRPr>
          </a:p>
        </p:txBody>
      </p:sp>
      <p:pic>
        <p:nvPicPr>
          <p:cNvPr id="19" name="Рисунок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42" y="4437112"/>
            <a:ext cx="2302329" cy="12952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75639" y="3940825"/>
            <a:ext cx="28739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61720">
              <a:defRPr/>
            </a:pPr>
            <a:r>
              <a:rPr lang="en-US" sz="1200" b="1" i="1" dirty="0" err="1" smtClean="0">
                <a:solidFill>
                  <a:srgbClr val="990000"/>
                </a:solidFill>
                <a:latin typeface="Constantia" pitchFamily="18" charset="0"/>
              </a:rPr>
              <a:t>Bilimland</a:t>
            </a:r>
            <a:r>
              <a:rPr lang="kk-KZ" sz="1200" b="1" i="1" dirty="0" smtClean="0">
                <a:solidFill>
                  <a:srgbClr val="990000"/>
                </a:solidFill>
                <a:latin typeface="Constantia" pitchFamily="18" charset="0"/>
              </a:rPr>
              <a:t> сайтында </a:t>
            </a:r>
          </a:p>
          <a:p>
            <a:pPr lvl="0" algn="ctr" defTabSz="1061720">
              <a:defRPr/>
            </a:pPr>
            <a:r>
              <a:rPr lang="kk-KZ" sz="1200" b="1" i="1" dirty="0" smtClean="0">
                <a:solidFill>
                  <a:srgbClr val="990000"/>
                </a:solidFill>
                <a:latin typeface="Constantia" pitchFamily="18" charset="0"/>
              </a:rPr>
              <a:t>жұмыс жасау семинары</a:t>
            </a:r>
            <a:r>
              <a:rPr lang="ru-RU" sz="1200" b="1" i="1" dirty="0" smtClean="0">
                <a:solidFill>
                  <a:srgbClr val="990000"/>
                </a:solidFill>
                <a:latin typeface="Constantia" pitchFamily="18" charset="0"/>
              </a:rPr>
              <a:t> </a:t>
            </a:r>
            <a:endParaRPr lang="ru-RU" sz="1200" b="1" i="1" dirty="0">
              <a:solidFill>
                <a:srgbClr val="990000"/>
              </a:solidFill>
              <a:latin typeface="Constantia" pitchFamily="18" charset="0"/>
            </a:endParaRPr>
          </a:p>
        </p:txBody>
      </p:sp>
      <p:pic>
        <p:nvPicPr>
          <p:cNvPr id="21" name="Рисунок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931" y="4011687"/>
            <a:ext cx="2159614" cy="13575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5468284" y="336535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1061720">
              <a:defRPr/>
            </a:pPr>
            <a:r>
              <a:rPr lang="kk-KZ" sz="1200" b="1" i="1" dirty="0" smtClean="0">
                <a:solidFill>
                  <a:srgbClr val="990000"/>
                </a:solidFill>
                <a:latin typeface="Constantia" pitchFamily="18" charset="0"/>
              </a:rPr>
              <a:t>Күнделік </a:t>
            </a:r>
          </a:p>
          <a:p>
            <a:pPr lvl="0" algn="ctr" defTabSz="1061720">
              <a:defRPr/>
            </a:pPr>
            <a:r>
              <a:rPr lang="kk-KZ" sz="1200" b="1" i="1" dirty="0" smtClean="0">
                <a:solidFill>
                  <a:srgbClr val="990000"/>
                </a:solidFill>
                <a:latin typeface="Constantia" pitchFamily="18" charset="0"/>
              </a:rPr>
              <a:t>электрондық журналымен</a:t>
            </a:r>
          </a:p>
          <a:p>
            <a:pPr lvl="0" algn="ctr" defTabSz="1061720">
              <a:defRPr/>
            </a:pPr>
            <a:r>
              <a:rPr lang="kk-KZ" sz="1200" b="1" i="1" dirty="0" smtClean="0">
                <a:solidFill>
                  <a:srgbClr val="990000"/>
                </a:solidFill>
                <a:latin typeface="Constantia" pitchFamily="18" charset="0"/>
              </a:rPr>
              <a:t> жұмыс</a:t>
            </a:r>
            <a:endParaRPr lang="ru-RU" sz="1200" b="1" i="1" dirty="0">
              <a:solidFill>
                <a:srgbClr val="990000"/>
              </a:solidFill>
              <a:latin typeface="Constantia" pitchFamily="18" charset="0"/>
            </a:endParaRPr>
          </a:p>
        </p:txBody>
      </p:sp>
      <p:pic>
        <p:nvPicPr>
          <p:cNvPr id="23" name="Рисунок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276711"/>
            <a:ext cx="2391532" cy="8427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71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3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674400"/>
            <a:ext cx="828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61720">
              <a:defRPr/>
            </a:pPr>
            <a:r>
              <a:rPr lang="ru-RU" sz="3200" b="1" i="1" dirty="0" smtClean="0">
                <a:solidFill>
                  <a:srgbClr val="C00000"/>
                </a:solidFill>
                <a:latin typeface="Constantia" pitchFamily="18" charset="0"/>
              </a:rPr>
              <a:t>Наша гордость</a:t>
            </a:r>
            <a:endParaRPr lang="ru-RU" sz="3200" b="1" i="1" dirty="0">
              <a:solidFill>
                <a:srgbClr val="C00000"/>
              </a:solidFill>
              <a:latin typeface="Constantia" pitchFamily="18" charset="0"/>
            </a:endParaRPr>
          </a:p>
          <a:p>
            <a:pPr lvl="0" defTabSz="1061720">
              <a:defRPr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2015-2016 учебный год</a:t>
            </a:r>
            <a:r>
              <a:rPr lang="ru-RU" sz="1600" b="1" i="1" dirty="0" smtClean="0">
                <a:latin typeface="Constantia" pitchFamily="18" charset="0"/>
              </a:rPr>
              <a:t> </a:t>
            </a:r>
            <a:r>
              <a:rPr lang="ru-RU" sz="1600" b="1" i="1" dirty="0" smtClean="0">
                <a:solidFill>
                  <a:prstClr val="black"/>
                </a:solidFill>
                <a:latin typeface="Constantia" pitchFamily="18" charset="0"/>
              </a:rPr>
              <a:t> </a:t>
            </a:r>
            <a:r>
              <a:rPr lang="ru-RU" sz="1600" b="1" i="1" dirty="0">
                <a:solidFill>
                  <a:prstClr val="black"/>
                </a:solidFill>
                <a:latin typeface="Constantia" pitchFamily="18" charset="0"/>
              </a:rPr>
              <a:t>«Алтын </a:t>
            </a:r>
            <a:r>
              <a:rPr lang="ru-RU" sz="1600" b="1" i="1" dirty="0" err="1">
                <a:solidFill>
                  <a:prstClr val="black"/>
                </a:solidFill>
                <a:latin typeface="Constantia" pitchFamily="18" charset="0"/>
              </a:rPr>
              <a:t>белг</a:t>
            </a:r>
            <a:r>
              <a:rPr lang="en-US" sz="1600" b="1" i="1" dirty="0" err="1" smtClean="0">
                <a:solidFill>
                  <a:prstClr val="black"/>
                </a:solidFill>
                <a:latin typeface="Constantia" pitchFamily="18" charset="0"/>
              </a:rPr>
              <a:t>i</a:t>
            </a:r>
            <a:r>
              <a:rPr lang="ru-RU" sz="1600" b="1" i="1" dirty="0" smtClean="0">
                <a:solidFill>
                  <a:prstClr val="black"/>
                </a:solidFill>
                <a:latin typeface="Constantia" pitchFamily="18" charset="0"/>
              </a:rPr>
              <a:t>» 1)</a:t>
            </a:r>
            <a:r>
              <a:rPr lang="ru-RU" sz="1600" b="1" i="1" dirty="0" err="1" smtClean="0">
                <a:solidFill>
                  <a:prstClr val="black"/>
                </a:solidFill>
                <a:latin typeface="Constantia" pitchFamily="18" charset="0"/>
              </a:rPr>
              <a:t>Курметбек</a:t>
            </a:r>
            <a:r>
              <a:rPr lang="ru-RU" sz="1600" b="1" i="1" dirty="0" smtClean="0">
                <a:solidFill>
                  <a:prstClr val="black"/>
                </a:solidFill>
                <a:latin typeface="Constantia" pitchFamily="18" charset="0"/>
              </a:rPr>
              <a:t> </a:t>
            </a:r>
            <a:r>
              <a:rPr lang="ru-RU" sz="1600" b="1" i="1" dirty="0" err="1" smtClean="0">
                <a:solidFill>
                  <a:prstClr val="black"/>
                </a:solidFill>
                <a:latin typeface="Constantia" pitchFamily="18" charset="0"/>
              </a:rPr>
              <a:t>Хансулу</a:t>
            </a:r>
            <a:endParaRPr lang="ru-RU" sz="1600" b="1" i="1" dirty="0" smtClean="0">
              <a:solidFill>
                <a:prstClr val="black"/>
              </a:solidFill>
              <a:latin typeface="Constantia" pitchFamily="18" charset="0"/>
            </a:endParaRPr>
          </a:p>
          <a:p>
            <a:pPr lvl="0" algn="ctr" defTabSz="1061720">
              <a:defRPr/>
            </a:pPr>
            <a:r>
              <a:rPr lang="ru-RU" sz="1600" b="1" i="1" dirty="0">
                <a:solidFill>
                  <a:prstClr val="black"/>
                </a:solidFill>
                <a:latin typeface="Constantia" pitchFamily="18" charset="0"/>
              </a:rPr>
              <a:t> </a:t>
            </a:r>
            <a:r>
              <a:rPr lang="ru-RU" sz="1600" b="1" i="1" dirty="0" smtClean="0">
                <a:solidFill>
                  <a:prstClr val="black"/>
                </a:solidFill>
                <a:latin typeface="Constantia" pitchFamily="18" charset="0"/>
              </a:rPr>
              <a:t>                                  2) </a:t>
            </a:r>
            <a:r>
              <a:rPr lang="ru-RU" sz="1600" b="1" i="1" dirty="0" err="1" smtClean="0">
                <a:solidFill>
                  <a:prstClr val="black"/>
                </a:solidFill>
                <a:latin typeface="Constantia" pitchFamily="18" charset="0"/>
              </a:rPr>
              <a:t>Жилкайдар</a:t>
            </a:r>
            <a:r>
              <a:rPr lang="ru-RU" sz="1600" b="1" i="1" dirty="0" smtClean="0">
                <a:solidFill>
                  <a:prstClr val="black"/>
                </a:solidFill>
                <a:latin typeface="Constantia" pitchFamily="18" charset="0"/>
              </a:rPr>
              <a:t> </a:t>
            </a:r>
            <a:r>
              <a:rPr lang="ru-RU" sz="1600" b="1" i="1" dirty="0" err="1" smtClean="0">
                <a:solidFill>
                  <a:prstClr val="black"/>
                </a:solidFill>
                <a:latin typeface="Constantia" pitchFamily="18" charset="0"/>
              </a:rPr>
              <a:t>Саулегуль</a:t>
            </a:r>
            <a:r>
              <a:rPr lang="ru-RU" sz="1600" b="1" i="1" dirty="0" smtClean="0">
                <a:solidFill>
                  <a:prstClr val="black"/>
                </a:solidFill>
                <a:latin typeface="Constantia" pitchFamily="18" charset="0"/>
              </a:rPr>
              <a:t>;</a:t>
            </a:r>
          </a:p>
          <a:p>
            <a:pPr lvl="0" defTabSz="1061720">
              <a:defRPr/>
            </a:pPr>
            <a:r>
              <a:rPr lang="ru-RU" sz="1600" b="1" i="1" dirty="0" smtClean="0">
                <a:solidFill>
                  <a:prstClr val="black"/>
                </a:solidFill>
                <a:latin typeface="Constantia" pitchFamily="18" charset="0"/>
              </a:rPr>
              <a:t>2016-2017 учебный год «</a:t>
            </a:r>
            <a:r>
              <a:rPr lang="ru-RU" sz="1600" b="1" i="1" dirty="0" err="1" smtClean="0">
                <a:solidFill>
                  <a:prstClr val="black"/>
                </a:solidFill>
                <a:latin typeface="Constantia" pitchFamily="18" charset="0"/>
              </a:rPr>
              <a:t>Үздік</a:t>
            </a:r>
            <a:r>
              <a:rPr lang="ru-RU" sz="1600" b="1" i="1" dirty="0" smtClean="0">
                <a:solidFill>
                  <a:prstClr val="black"/>
                </a:solidFill>
                <a:latin typeface="Constantia" pitchFamily="18" charset="0"/>
              </a:rPr>
              <a:t> аттестат » 1 выпускник </a:t>
            </a:r>
          </a:p>
          <a:p>
            <a:pPr lvl="0" defTabSz="1061720">
              <a:defRPr/>
            </a:pPr>
            <a:r>
              <a:rPr lang="ru-RU" sz="1600" b="1" i="1" dirty="0">
                <a:solidFill>
                  <a:prstClr val="black"/>
                </a:solidFill>
                <a:latin typeface="Constantia" pitchFamily="18" charset="0"/>
              </a:rPr>
              <a:t> </a:t>
            </a:r>
            <a:r>
              <a:rPr lang="ru-RU" sz="1600" b="1" i="1" dirty="0" smtClean="0">
                <a:solidFill>
                  <a:prstClr val="black"/>
                </a:solidFill>
                <a:latin typeface="Constantia" pitchFamily="18" charset="0"/>
              </a:rPr>
              <a:t>                                                                              1)</a:t>
            </a:r>
            <a:r>
              <a:rPr lang="ru-RU" sz="1600" b="1" i="1" dirty="0" err="1" smtClean="0">
                <a:solidFill>
                  <a:prstClr val="black"/>
                </a:solidFill>
                <a:latin typeface="Constantia" pitchFamily="18" charset="0"/>
              </a:rPr>
              <a:t>Курметбек</a:t>
            </a:r>
            <a:r>
              <a:rPr lang="ru-RU" sz="1600" b="1" i="1" dirty="0" smtClean="0">
                <a:solidFill>
                  <a:prstClr val="black"/>
                </a:solidFill>
                <a:latin typeface="Constantia" pitchFamily="18" charset="0"/>
              </a:rPr>
              <a:t> </a:t>
            </a:r>
            <a:r>
              <a:rPr lang="ru-RU" sz="1600" b="1" i="1" dirty="0" err="1" smtClean="0">
                <a:solidFill>
                  <a:prstClr val="black"/>
                </a:solidFill>
                <a:latin typeface="Constantia" pitchFamily="18" charset="0"/>
              </a:rPr>
              <a:t>Бекболат</a:t>
            </a:r>
            <a:endParaRPr lang="ru-RU" sz="1600" b="1" i="1" dirty="0">
              <a:latin typeface="Constantia" pitchFamily="18" charset="0"/>
            </a:endParaRPr>
          </a:p>
        </p:txBody>
      </p:sp>
      <p:pic>
        <p:nvPicPr>
          <p:cNvPr id="7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33" y="2147267"/>
            <a:ext cx="2223705" cy="39788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443" y="2333510"/>
            <a:ext cx="2809010" cy="379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453" y="2147266"/>
            <a:ext cx="2516645" cy="38740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355" y="924444"/>
            <a:ext cx="1353453" cy="18457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322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7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27584" y="404664"/>
            <a:ext cx="7488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201</a:t>
            </a:r>
            <a:r>
              <a:rPr kumimoji="0" lang="en-US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5</a:t>
            </a:r>
            <a:r>
              <a:rPr kumimoji="0" lang="kk-KZ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-2017</a:t>
            </a:r>
            <a:r>
              <a:rPr kumimoji="0" lang="kk-KZ" b="1" i="1" u="none" strike="noStrike" kern="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Times New Roman" pitchFamily="18" charset="0"/>
              </a:rPr>
              <a:t> оқу </a:t>
            </a:r>
            <a:r>
              <a:rPr kumimoji="0" lang="kk-KZ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Times New Roman" pitchFamily="18" charset="0"/>
              </a:rPr>
              <a:t> жылының  ұлттық бірыңғай тестілеу қорытындысы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b="1" i="1" kern="0" dirty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ea typeface="+mj-ea"/>
                <a:cs typeface="Times New Roman" pitchFamily="18" charset="0"/>
              </a:rPr>
              <a:t>Р</a:t>
            </a:r>
            <a:r>
              <a:rPr kumimoji="0" lang="kk-KZ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Times New Roman" pitchFamily="18" charset="0"/>
              </a:rPr>
              <a:t>езультаты ЕНТ за  период 2015-2017 года</a:t>
            </a:r>
            <a:endParaRPr kumimoji="0" lang="ru-RU" sz="1400" b="0" i="1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onstantia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3687769"/>
              </p:ext>
            </p:extLst>
          </p:nvPr>
        </p:nvGraphicFramePr>
        <p:xfrm>
          <a:off x="467545" y="1327990"/>
          <a:ext cx="8280919" cy="54968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21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742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7023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7023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10292">
                <a:tc>
                  <a:txBody>
                    <a:bodyPr/>
                    <a:lstStyle/>
                    <a:p>
                      <a:r>
                        <a:rPr lang="kk-KZ" sz="1200" i="1" dirty="0" smtClean="0">
                          <a:latin typeface="Constantia" pitchFamily="18" charset="0"/>
                        </a:rPr>
                        <a:t>№</a:t>
                      </a:r>
                      <a:endParaRPr lang="ru-RU" sz="1200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i="1" dirty="0" smtClean="0">
                          <a:latin typeface="Constantia" pitchFamily="18" charset="0"/>
                        </a:rPr>
                        <a:t>Параметры</a:t>
                      </a:r>
                      <a:endParaRPr lang="ru-RU" sz="1200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 smtClean="0">
                          <a:latin typeface="Constantia" pitchFamily="18" charset="0"/>
                        </a:rPr>
                        <a:t>2015-2016 </a:t>
                      </a:r>
                      <a:r>
                        <a:rPr lang="ru-RU" sz="1200" i="1" dirty="0" err="1" smtClean="0">
                          <a:latin typeface="Constantia" pitchFamily="18" charset="0"/>
                        </a:rPr>
                        <a:t>оқу</a:t>
                      </a:r>
                      <a:r>
                        <a:rPr lang="ru-RU" sz="1200" i="1" dirty="0" smtClean="0">
                          <a:latin typeface="Constantia" pitchFamily="18" charset="0"/>
                        </a:rPr>
                        <a:t>   </a:t>
                      </a:r>
                      <a:r>
                        <a:rPr lang="ru-RU" sz="1200" i="1" dirty="0" err="1" smtClean="0">
                          <a:latin typeface="Constantia" pitchFamily="18" charset="0"/>
                        </a:rPr>
                        <a:t>жылы</a:t>
                      </a:r>
                      <a:endParaRPr lang="ru-RU" sz="1200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i="1" dirty="0" smtClean="0">
                          <a:latin typeface="Constantia" pitchFamily="18" charset="0"/>
                        </a:rPr>
                        <a:t>2016-2017 оқу жылы</a:t>
                      </a:r>
                      <a:endParaRPr lang="ru-RU" sz="1200" i="1" dirty="0">
                        <a:latin typeface="Constantia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74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k-KZ" sz="1200" i="1" dirty="0" smtClean="0">
                          <a:latin typeface="Constantia" pitchFamily="18" charset="0"/>
                        </a:rPr>
                        <a:t>1</a:t>
                      </a:r>
                      <a:endParaRPr lang="ru-RU" sz="1200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200" i="1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Оқушылар</a:t>
                      </a:r>
                      <a:r>
                        <a:rPr lang="kk-KZ" sz="1200" i="1" baseline="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саны</a:t>
                      </a:r>
                      <a:endParaRPr lang="ru-RU" sz="12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49" marR="15449" marT="15447" marB="1544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5449" marR="15449" marT="15447" marB="154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8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449" marR="15449" marT="15447" marB="15447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74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k-KZ" sz="1200" i="1" dirty="0" smtClean="0">
                          <a:latin typeface="Constantia" pitchFamily="18" charset="0"/>
                        </a:rPr>
                        <a:t>2</a:t>
                      </a:r>
                      <a:endParaRPr lang="ru-RU" sz="1200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200" i="1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ҰБТ</a:t>
                      </a:r>
                      <a:r>
                        <a:rPr lang="kk-KZ" sz="1200" i="1" baseline="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тапсырған оқушылар саны</a:t>
                      </a:r>
                      <a:endParaRPr lang="ru-RU" sz="12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49" marR="15449" marT="15447" marB="1544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оқушы-44</a:t>
                      </a: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5449" marR="15449" marT="15447" marB="154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8 </a:t>
                      </a: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оқушы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- 82%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449" marR="15449" marT="15447" marB="15447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74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k-KZ" sz="1200" i="1" dirty="0" smtClean="0">
                          <a:latin typeface="Constantia" pitchFamily="18" charset="0"/>
                        </a:rPr>
                        <a:t>3</a:t>
                      </a:r>
                      <a:endParaRPr lang="ru-RU" sz="1200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Өтпелі</a:t>
                      </a:r>
                      <a:r>
                        <a:rPr lang="ru-RU" sz="1200" i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деңгей</a:t>
                      </a:r>
                      <a:r>
                        <a:rPr lang="ru-RU" sz="1200" i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200" i="1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балын</a:t>
                      </a:r>
                      <a:r>
                        <a:rPr lang="ru-RU" sz="1200" i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жинаган</a:t>
                      </a:r>
                      <a:r>
                        <a:rPr lang="ru-RU" sz="1200" i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оқушылар</a:t>
                      </a:r>
                      <a:r>
                        <a:rPr lang="ru-RU" sz="1200" i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саны</a:t>
                      </a:r>
                      <a:endParaRPr lang="ru-RU" sz="12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49" marR="15449" marT="15447" marB="1544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r>
                        <a:rPr lang="ru-RU" sz="1200" i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балл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5449" marR="15449" marT="15447" marB="154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50 балл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449" marR="15449" marT="15447" marB="15447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45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k-KZ" sz="1200" i="1" dirty="0" smtClean="0">
                          <a:latin typeface="Constantia" pitchFamily="18" charset="0"/>
                        </a:rPr>
                        <a:t>4</a:t>
                      </a:r>
                      <a:endParaRPr lang="ru-RU" sz="1200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Өтпелі</a:t>
                      </a:r>
                      <a:r>
                        <a:rPr kumimoji="0" lang="ru-RU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деңгей</a:t>
                      </a:r>
                      <a:r>
                        <a:rPr kumimoji="0" lang="ru-RU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ru-RU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балын</a:t>
                      </a:r>
                      <a:r>
                        <a:rPr kumimoji="0" lang="ru-RU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жинай</a:t>
                      </a:r>
                      <a:r>
                        <a:rPr kumimoji="0" lang="ru-RU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алмаған</a:t>
                      </a:r>
                      <a:r>
                        <a:rPr kumimoji="0" lang="ru-RU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ru-RU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оқушылар</a:t>
                      </a:r>
                      <a:r>
                        <a:rPr kumimoji="0" lang="ru-RU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саны</a:t>
                      </a:r>
                      <a:endParaRPr kumimoji="0" lang="ru-RU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49" marR="15449" marT="15447" marB="1544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</a:t>
                      </a: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</a:t>
                      </a:r>
                      <a:r>
                        <a:rPr lang="ru-RU" sz="1200" i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5449" marR="15449" marT="15447" marB="154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 чел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449" marR="15449" marT="15447" marB="15447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74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k-KZ" sz="1200" i="1" dirty="0" smtClean="0">
                          <a:latin typeface="Constantia" pitchFamily="18" charset="0"/>
                        </a:rPr>
                        <a:t>5</a:t>
                      </a:r>
                      <a:endParaRPr lang="ru-RU" sz="1200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Орташа</a:t>
                      </a:r>
                      <a:r>
                        <a:rPr lang="ru-RU" sz="12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12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49" marR="15449" marT="15447" marB="1544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 балл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5449" marR="15449" marT="15447" marB="154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131 балл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449" marR="15449" marT="15447" marB="15447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74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k-KZ" sz="1200" i="1" dirty="0" smtClean="0">
                          <a:latin typeface="Constantia" pitchFamily="18" charset="0"/>
                        </a:rPr>
                        <a:t>6</a:t>
                      </a:r>
                      <a:endParaRPr lang="ru-RU" sz="1200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Пән</a:t>
                      </a:r>
                      <a:r>
                        <a:rPr lang="ru-RU" sz="12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</a:t>
                      </a:r>
                      <a:r>
                        <a:rPr lang="ru-RU" sz="1200" i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жоғары</a:t>
                      </a:r>
                      <a:r>
                        <a:rPr lang="ru-RU" sz="1200" i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балл</a:t>
                      </a:r>
                      <a:endParaRPr lang="ru-RU" sz="12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49" marR="15449" marT="15447" marB="1544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 баллов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5449" marR="15449" marT="15447" marB="154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29 балл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449" marR="15449" marT="15447" marB="15447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274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k-KZ" sz="1200" i="1" dirty="0" smtClean="0">
                          <a:latin typeface="Constantia" pitchFamily="18" charset="0"/>
                        </a:rPr>
                        <a:t>7</a:t>
                      </a:r>
                      <a:endParaRPr lang="ru-RU" sz="1200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200" i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қазақ</a:t>
                      </a:r>
                      <a:r>
                        <a:rPr lang="ru-RU" sz="1200" i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тілі</a:t>
                      </a:r>
                      <a:endParaRPr lang="ru-RU" sz="12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49" marR="15449" marT="15447" marB="1544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22,5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5449" marR="15449" marT="15447" marB="154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17,9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449" marR="15449" marT="15447" marB="15447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74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k-KZ" sz="1200" i="1" dirty="0" smtClean="0">
                          <a:latin typeface="Constantia" pitchFamily="18" charset="0"/>
                        </a:rPr>
                        <a:t>8</a:t>
                      </a:r>
                      <a:endParaRPr lang="ru-RU" sz="1200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200" i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орыс</a:t>
                      </a:r>
                      <a:r>
                        <a:rPr lang="ru-RU" sz="1200" i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тілі</a:t>
                      </a:r>
                      <a:endParaRPr lang="ru-RU" sz="12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49" marR="15449" marT="15447" marB="1544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17,75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5449" marR="15449" marT="15447" marB="15447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17,5 </a:t>
                      </a:r>
                    </a:p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449" marR="15449" marT="15447" marB="15447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74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k-KZ" sz="1200" i="1" dirty="0" smtClean="0">
                          <a:latin typeface="Constantia" pitchFamily="18" charset="0"/>
                        </a:rPr>
                        <a:t>9</a:t>
                      </a:r>
                      <a:endParaRPr lang="ru-RU" sz="1200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200" i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Қазақстан</a:t>
                      </a:r>
                      <a:r>
                        <a:rPr lang="ru-RU" sz="1200" i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тарихы</a:t>
                      </a:r>
                      <a:endParaRPr lang="ru-RU" sz="12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49" marR="15449" marT="15447" marB="1544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5449" marR="15449" marT="15447" marB="15447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14,5</a:t>
                      </a:r>
                    </a:p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449" marR="15449" marT="15447" marB="15447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274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k-KZ" sz="1200" i="1" dirty="0" smtClean="0">
                          <a:latin typeface="Constantia" pitchFamily="18" charset="0"/>
                        </a:rPr>
                        <a:t>10</a:t>
                      </a:r>
                      <a:endParaRPr lang="ru-RU" sz="1200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математика</a:t>
                      </a:r>
                      <a:endParaRPr lang="ru-RU" sz="1200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49" marR="15449" marT="15447" marB="1544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19,75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5449" marR="15449" marT="15447" marB="15447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26,5</a:t>
                      </a:r>
                    </a:p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449" marR="15449" marT="15447" marB="15447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274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k-KZ" sz="1200" i="1" dirty="0" smtClean="0">
                          <a:latin typeface="Constantia" pitchFamily="18" charset="0"/>
                        </a:rPr>
                        <a:t>11</a:t>
                      </a:r>
                      <a:endParaRPr lang="ru-RU" sz="1200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биология</a:t>
                      </a:r>
                      <a:endParaRPr lang="ru-RU" sz="1200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49" marR="15449" marT="15447" marB="1544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14,5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5449" marR="15449" marT="15447" marB="15447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</a:p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449" marR="15449" marT="15447" marB="15447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274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k-KZ" sz="1200" i="1" dirty="0" smtClean="0">
                          <a:latin typeface="Constantia" pitchFamily="18" charset="0"/>
                        </a:rPr>
                        <a:t>12</a:t>
                      </a:r>
                      <a:endParaRPr lang="ru-RU" sz="1200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физика</a:t>
                      </a:r>
                      <a:endParaRPr lang="ru-RU" sz="1200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49" marR="15449" marT="15447" marB="1544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23,5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5449" marR="15449" marT="15447" marB="15447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449" marR="15449" marT="15447" marB="15447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274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k-KZ" sz="1200" i="1" dirty="0" smtClean="0">
                          <a:latin typeface="Constantia" pitchFamily="18" charset="0"/>
                        </a:rPr>
                        <a:t>13</a:t>
                      </a:r>
                      <a:endParaRPr lang="ru-RU" sz="1200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география</a:t>
                      </a:r>
                      <a:endParaRPr lang="ru-RU" sz="1200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49" marR="15449" marT="15447" marB="1544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5449" marR="15449" marT="15447" marB="15447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449" marR="15449" marT="15447" marB="15447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274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k-KZ" sz="1200" i="1" dirty="0" smtClean="0">
                          <a:latin typeface="Constantia" pitchFamily="18" charset="0"/>
                        </a:rPr>
                        <a:t>14</a:t>
                      </a:r>
                      <a:endParaRPr lang="ru-RU" sz="1200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химия</a:t>
                      </a:r>
                      <a:endParaRPr lang="ru-RU" sz="1200" i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49" marR="15449" marT="15447" marB="1544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15449" marR="15449" marT="15447" marB="154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449" marR="15449" marT="15447" marB="15447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340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68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431086"/>
            <a:ext cx="7595656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400" b="1" i="1" kern="0" dirty="0">
                <a:solidFill>
                  <a:srgbClr val="C00000"/>
                </a:solidFill>
                <a:latin typeface="Monotype Corsiva" pitchFamily="66" charset="0"/>
              </a:rPr>
              <a:t>О</a:t>
            </a:r>
            <a:r>
              <a:rPr lang="kk-KZ" sz="2400" b="1" i="1" kern="0" dirty="0">
                <a:solidFill>
                  <a:srgbClr val="C00000"/>
                </a:solidFill>
                <a:latin typeface="Monotype Corsiva" pitchFamily="66" charset="0"/>
              </a:rPr>
              <a:t>қушылар туралы </a:t>
            </a:r>
            <a:r>
              <a:rPr lang="kk-KZ" sz="2400" b="1" i="1" kern="0" dirty="0" smtClean="0">
                <a:solidFill>
                  <a:srgbClr val="C00000"/>
                </a:solidFill>
                <a:latin typeface="Monotype Corsiva" pitchFamily="66" charset="0"/>
              </a:rPr>
              <a:t>мәлімет 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kk-KZ" sz="2400" b="1" i="1" kern="0" dirty="0">
                <a:solidFill>
                  <a:srgbClr val="C00000"/>
                </a:solidFill>
                <a:latin typeface="Monotype Corsiva" pitchFamily="66" charset="0"/>
              </a:rPr>
              <a:t>К</a:t>
            </a:r>
            <a:r>
              <a:rPr lang="kk-KZ" sz="2400" b="1" i="1" kern="0" dirty="0" smtClean="0">
                <a:solidFill>
                  <a:srgbClr val="C00000"/>
                </a:solidFill>
                <a:latin typeface="Monotype Corsiva" pitchFamily="66" charset="0"/>
              </a:rPr>
              <a:t>онтингент учащихся 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kk-KZ" sz="2800" b="1" i="1" kern="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endParaRPr lang="kk-KZ" sz="2800" b="1" i="1" kern="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878311"/>
              </p:ext>
            </p:extLst>
          </p:nvPr>
        </p:nvGraphicFramePr>
        <p:xfrm>
          <a:off x="683570" y="1360489"/>
          <a:ext cx="7344811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5660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7410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2399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57388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учащихся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1-4 </a:t>
                      </a:r>
                    </a:p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классы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5-9 </a:t>
                      </a:r>
                    </a:p>
                    <a:p>
                      <a:pPr algn="ctr"/>
                      <a:r>
                        <a:rPr lang="ru-RU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классы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10-11 </a:t>
                      </a:r>
                    </a:p>
                    <a:p>
                      <a:pPr algn="ctr"/>
                      <a:r>
                        <a:rPr lang="ru-RU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классы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</a:t>
                      </a:r>
                      <a:r>
                        <a:rPr lang="kk-KZ" sz="12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отличников</a:t>
                      </a:r>
                      <a:endParaRPr lang="kk-KZ" sz="1200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(за І</a:t>
                      </a:r>
                      <a:r>
                        <a:rPr lang="kk-KZ" sz="12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полугодие</a:t>
                      </a:r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хорошистов</a:t>
                      </a:r>
                    </a:p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( за І полугодие)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>
                          <a:latin typeface="Times New Roman" pitchFamily="18" charset="0"/>
                          <a:cs typeface="Times New Roman" pitchFamily="18" charset="0"/>
                        </a:rPr>
                        <a:t>396</a:t>
                      </a:r>
                      <a:endParaRPr lang="ru-RU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>
                          <a:latin typeface="Times New Roman" pitchFamily="18" charset="0"/>
                          <a:cs typeface="Times New Roman" pitchFamily="18" charset="0"/>
                        </a:rPr>
                        <a:t>170</a:t>
                      </a:r>
                      <a:endParaRPr lang="ru-RU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>
                          <a:latin typeface="Times New Roman" pitchFamily="18" charset="0"/>
                          <a:cs typeface="Times New Roman" pitchFamily="18" charset="0"/>
                        </a:rPr>
                        <a:t>196</a:t>
                      </a:r>
                      <a:endParaRPr lang="ru-RU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lang="ru-RU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ru-RU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>
                          <a:latin typeface="Times New Roman" pitchFamily="18" charset="0"/>
                          <a:cs typeface="Times New Roman" pitchFamily="18" charset="0"/>
                        </a:rPr>
                        <a:t>120</a:t>
                      </a:r>
                      <a:endParaRPr lang="ru-RU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860536"/>
              </p:ext>
            </p:extLst>
          </p:nvPr>
        </p:nvGraphicFramePr>
        <p:xfrm>
          <a:off x="971600" y="3429000"/>
          <a:ext cx="6978204" cy="221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5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682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168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1466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1688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Учебный год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Кол-во</a:t>
                      </a:r>
                    </a:p>
                    <a:p>
                      <a:pPr algn="ctr"/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учащихся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</a:t>
                      </a:r>
                    </a:p>
                    <a:p>
                      <a:pPr algn="ctr"/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отличников и хорошистов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1-11</a:t>
                      </a:r>
                      <a:r>
                        <a:rPr lang="kk-KZ" sz="14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сынып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1-11 сынып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1-11</a:t>
                      </a:r>
                      <a:r>
                        <a:rPr lang="kk-KZ" sz="14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сынып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2015-2016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374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179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45%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2016-2017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399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177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r>
                        <a:rPr lang="en-US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2017-2018( за І</a:t>
                      </a:r>
                      <a:r>
                        <a:rPr lang="kk-KZ" sz="1200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полугодие</a:t>
                      </a:r>
                      <a:r>
                        <a:rPr lang="kk-KZ" sz="12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396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r>
                        <a:rPr lang="en-US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43659" y="2697163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i="1" dirty="0" smtClean="0">
                <a:solidFill>
                  <a:srgbClr val="C00000"/>
                </a:solidFill>
                <a:latin typeface="Constantia" pitchFamily="18" charset="0"/>
              </a:rPr>
              <a:t>Оқуды  табысты меңгерген оқушылар үлесі </a:t>
            </a:r>
          </a:p>
          <a:p>
            <a:pPr algn="ctr"/>
            <a:r>
              <a:rPr lang="kk-KZ" sz="2000" b="1" i="1" dirty="0">
                <a:solidFill>
                  <a:srgbClr val="C00000"/>
                </a:solidFill>
                <a:latin typeface="Constantia" pitchFamily="18" charset="0"/>
              </a:rPr>
              <a:t>К</a:t>
            </a:r>
            <a:r>
              <a:rPr lang="kk-KZ" sz="2000" b="1" i="1" dirty="0" smtClean="0">
                <a:solidFill>
                  <a:srgbClr val="C00000"/>
                </a:solidFill>
                <a:latin typeface="Constantia" pitchFamily="18" charset="0"/>
              </a:rPr>
              <a:t>ачество знаний учащихся по школе</a:t>
            </a:r>
            <a:endParaRPr lang="ru-RU" sz="2000" b="1" i="1" dirty="0">
              <a:solidFill>
                <a:srgbClr val="C00000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19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7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87624" y="404664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kk-KZ" b="1" i="1" dirty="0">
                <a:solidFill>
                  <a:srgbClr val="C00000"/>
                </a:solidFill>
                <a:latin typeface="Constantia" pitchFamily="18" charset="0"/>
                <a:cs typeface="Times New Roman" pitchFamily="18" charset="0"/>
              </a:rPr>
              <a:t> және </a:t>
            </a:r>
            <a:r>
              <a:rPr lang="kk-KZ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kk-KZ" b="1" i="1" dirty="0">
                <a:solidFill>
                  <a:srgbClr val="C00000"/>
                </a:solidFill>
                <a:latin typeface="Constantia" pitchFamily="18" charset="0"/>
                <a:cs typeface="Times New Roman" pitchFamily="18" charset="0"/>
              </a:rPr>
              <a:t> сынып </a:t>
            </a:r>
            <a:r>
              <a:rPr lang="kk-KZ" b="1" i="1" dirty="0" smtClean="0">
                <a:solidFill>
                  <a:srgbClr val="C00000"/>
                </a:solidFill>
                <a:latin typeface="Constantia" pitchFamily="18" charset="0"/>
                <a:cs typeface="Times New Roman" pitchFamily="18" charset="0"/>
              </a:rPr>
              <a:t>оқушылары туралы ақпарат</a:t>
            </a:r>
          </a:p>
          <a:p>
            <a:pPr algn="ctr"/>
            <a:r>
              <a:rPr lang="kk-KZ" b="1" i="1" dirty="0" smtClean="0">
                <a:solidFill>
                  <a:srgbClr val="C00000"/>
                </a:solidFill>
                <a:latin typeface="Constantia" pitchFamily="18" charset="0"/>
                <a:cs typeface="Times New Roman" pitchFamily="18" charset="0"/>
              </a:rPr>
              <a:t>Информация по выпускникам 9,11 классов</a:t>
            </a:r>
            <a:endParaRPr lang="ru-RU" i="1" dirty="0">
              <a:solidFill>
                <a:srgbClr val="C00000"/>
              </a:solidFill>
              <a:latin typeface="Constantia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26851"/>
              </p:ext>
            </p:extLst>
          </p:nvPr>
        </p:nvGraphicFramePr>
        <p:xfrm>
          <a:off x="457200" y="1053749"/>
          <a:ext cx="8075240" cy="2219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1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270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7867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6134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9201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2667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57867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49600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1488018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987703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628473">
                <a:tc rowSpan="2">
                  <a:txBody>
                    <a:bodyPr/>
                    <a:lstStyle/>
                    <a:p>
                      <a:pPr algn="ctr"/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Учебный год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учащиихся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успешно окончивших учащихся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Общее количество учащихся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Общий</a:t>
                      </a:r>
                      <a:r>
                        <a:rPr lang="kk-KZ" sz="14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процент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8601">
                <a:tc vMerge="1">
                  <a:txBody>
                    <a:bodyPr/>
                    <a:lstStyle/>
                    <a:p>
                      <a:pPr algn="ctr"/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8601"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2014-2015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lang="en-US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8601"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2015-2016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8601"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2016-2017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403648" y="3334874"/>
            <a:ext cx="56703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9,11</a:t>
            </a:r>
            <a:r>
              <a:rPr lang="kk-KZ" sz="1600" b="1" i="1" dirty="0">
                <a:solidFill>
                  <a:srgbClr val="C00000"/>
                </a:solidFill>
                <a:latin typeface="Constantia" pitchFamily="18" charset="0"/>
              </a:rPr>
              <a:t> сынып оқушыларының оқуға </a:t>
            </a:r>
            <a:r>
              <a:rPr lang="kk-KZ" sz="1600" b="1" i="1" dirty="0" smtClean="0">
                <a:solidFill>
                  <a:srgbClr val="C00000"/>
                </a:solidFill>
                <a:latin typeface="Constantia" pitchFamily="18" charset="0"/>
              </a:rPr>
              <a:t>орналасуы</a:t>
            </a:r>
          </a:p>
          <a:p>
            <a:pPr algn="ctr"/>
            <a:r>
              <a:rPr lang="kk-KZ" sz="1600" b="1" i="1" dirty="0" smtClean="0">
                <a:solidFill>
                  <a:srgbClr val="C00000"/>
                </a:solidFill>
                <a:latin typeface="Constantia" pitchFamily="18" charset="0"/>
              </a:rPr>
              <a:t>Трудоустройство выпускников</a:t>
            </a:r>
            <a:endParaRPr lang="ru-RU" sz="1600" b="1" i="1" dirty="0">
              <a:solidFill>
                <a:srgbClr val="C00000"/>
              </a:solidFill>
              <a:latin typeface="Constantia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820757"/>
              </p:ext>
            </p:extLst>
          </p:nvPr>
        </p:nvGraphicFramePr>
        <p:xfrm>
          <a:off x="418641" y="3983980"/>
          <a:ext cx="8064895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467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9919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9965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5303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89542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3291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90467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i="1" dirty="0" smtClean="0">
                          <a:latin typeface="Times New Roman" pitchFamily="18" charset="0"/>
                          <a:cs typeface="Times New Roman" pitchFamily="18" charset="0"/>
                        </a:rPr>
                        <a:t>Учебный год</a:t>
                      </a:r>
                      <a:endParaRPr lang="ru-RU" sz="16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16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Классы</a:t>
                      </a:r>
                      <a:endParaRPr lang="ru-RU" sz="16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01715">
                <a:tc vMerge="1">
                  <a:txBody>
                    <a:bodyPr/>
                    <a:lstStyle/>
                    <a:p>
                      <a:pPr algn="ctr"/>
                      <a:endParaRPr lang="ru-RU" sz="16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kk-KZ" sz="1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том числе обучающихся</a:t>
                      </a:r>
                      <a:r>
                        <a:rPr lang="kk-KZ" sz="1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 (бюджет,</a:t>
                      </a:r>
                      <a:r>
                        <a:rPr lang="kk-KZ" sz="1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грант)</a:t>
                      </a:r>
                      <a:endParaRPr lang="ru-RU" sz="1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6873">
                <a:tc>
                  <a:txBody>
                    <a:bodyPr/>
                    <a:lstStyle/>
                    <a:p>
                      <a:pPr algn="ctr"/>
                      <a:r>
                        <a:rPr lang="kk-KZ" sz="1800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2014-2015</a:t>
                      </a:r>
                      <a:endParaRPr lang="ru-RU" sz="18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i="1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18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i="1" dirty="0" smtClean="0"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lang="ru-RU" sz="18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i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1800" i="1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8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6873"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2015-2016</a:t>
                      </a:r>
                      <a:endParaRPr lang="ru-RU" sz="18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lang="ru-RU" sz="18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8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lang="ru-RU" sz="18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lang="ru-RU" sz="18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8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6873">
                <a:tc>
                  <a:txBody>
                    <a:bodyPr/>
                    <a:lstStyle/>
                    <a:p>
                      <a:pPr algn="ctr"/>
                      <a:r>
                        <a:rPr lang="kk-KZ" sz="1800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2016-2017</a:t>
                      </a:r>
                      <a:endParaRPr lang="ru-RU" sz="18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8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18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i="1" dirty="0" smtClean="0"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lang="ru-RU" sz="18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i="1" dirty="0" smtClean="0"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lang="ru-RU" sz="18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lang="en-US" sz="1800" i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573124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319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7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876158"/>
              </p:ext>
            </p:extLst>
          </p:nvPr>
        </p:nvGraphicFramePr>
        <p:xfrm>
          <a:off x="755577" y="1394514"/>
          <a:ext cx="7425685" cy="24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51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5010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500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0011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7509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25104">
                  <a:extLst>
                    <a:ext uri="{9D8B030D-6E8A-4147-A177-3AD203B41FA5}">
                      <a16:colId xmlns="" xmlns:a16="http://schemas.microsoft.com/office/drawing/2014/main" val="1307705619"/>
                    </a:ext>
                  </a:extLst>
                </a:gridCol>
              </a:tblGrid>
              <a:tr h="564212">
                <a:tc rowSpan="2">
                  <a:txBody>
                    <a:bodyPr/>
                    <a:lstStyle/>
                    <a:p>
                      <a:pPr algn="ctr"/>
                      <a:endParaRPr lang="kk-KZ" sz="1800" b="1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1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Білімі Образование</a:t>
                      </a:r>
                      <a:endParaRPr lang="ru-RU" sz="1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kk-KZ" sz="20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Оның ішінде</a:t>
                      </a:r>
                    </a:p>
                    <a:p>
                      <a:pPr algn="ctr"/>
                      <a:r>
                        <a:rPr lang="kk-KZ" sz="20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из них </a:t>
                      </a:r>
                      <a:endParaRPr lang="ru-RU" sz="2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6233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Мұғалімдер/</a:t>
                      </a:r>
                    </a:p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учителя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Психолог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Әлеуметтік педагог/</a:t>
                      </a:r>
                    </a:p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Социальный педагог 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    Аға </a:t>
                      </a:r>
                    </a:p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тәлімгер/</a:t>
                      </a:r>
                    </a:p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вожатый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Логопед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7965"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Жоғары білімді</a:t>
                      </a:r>
                    </a:p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высшее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7965"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Арнайы орта</a:t>
                      </a:r>
                    </a:p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Ср/специальное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784375"/>
              </p:ext>
            </p:extLst>
          </p:nvPr>
        </p:nvGraphicFramePr>
        <p:xfrm>
          <a:off x="764436" y="3949603"/>
          <a:ext cx="7416825" cy="2660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21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650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3848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955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9557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03341">
                <a:tc rowSpan="2">
                  <a:txBody>
                    <a:bodyPr/>
                    <a:lstStyle/>
                    <a:p>
                      <a:pPr algn="ctr"/>
                      <a:endParaRPr lang="kk-KZ" sz="1800" b="1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1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Санаты</a:t>
                      </a:r>
                    </a:p>
                    <a:p>
                      <a:pPr algn="ctr"/>
                      <a:r>
                        <a:rPr lang="kk-KZ" sz="1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категория</a:t>
                      </a:r>
                      <a:endParaRPr lang="ru-RU" sz="1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k-KZ" sz="20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Оның ішінде</a:t>
                      </a:r>
                      <a:endParaRPr lang="ru-RU" sz="2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539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Мұғалімдер/</a:t>
                      </a:r>
                    </a:p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учителя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Психолог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Әлеуметтік педагог/ социальный педагог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Аға тәлімгер/</a:t>
                      </a:r>
                    </a:p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вожатый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5536"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Жоғары/Высшее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5536"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Бірінші/Первая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5536"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Екінші/Вторая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5536"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Санатсыз/</a:t>
                      </a:r>
                    </a:p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Без категорий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899592" y="629395"/>
            <a:ext cx="74888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kk-KZ" sz="2000" b="1" i="1" kern="0" dirty="0">
                <a:solidFill>
                  <a:srgbClr val="C00000"/>
                </a:solidFill>
                <a:latin typeface="Constantia" pitchFamily="18" charset="0"/>
              </a:rPr>
              <a:t>Педагогикалық кадрлар туралы </a:t>
            </a:r>
            <a:r>
              <a:rPr lang="kk-KZ" sz="2000" b="1" i="1" kern="0" dirty="0" smtClean="0">
                <a:solidFill>
                  <a:srgbClr val="C00000"/>
                </a:solidFill>
                <a:latin typeface="Constantia" pitchFamily="18" charset="0"/>
              </a:rPr>
              <a:t>мәлімет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kk-KZ" sz="2000" b="1" i="1" kern="0" dirty="0" smtClean="0">
                <a:solidFill>
                  <a:srgbClr val="C00000"/>
                </a:solidFill>
                <a:latin typeface="Constantia" pitchFamily="18" charset="0"/>
              </a:rPr>
              <a:t>Информация по кадровому составу учителей школы</a:t>
            </a:r>
            <a:endParaRPr lang="ru-RU" sz="2000" b="1" i="1" kern="0" dirty="0">
              <a:solidFill>
                <a:srgbClr val="C00000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76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6022041"/>
              </p:ext>
            </p:extLst>
          </p:nvPr>
        </p:nvGraphicFramePr>
        <p:xfrm>
          <a:off x="457200" y="1600200"/>
          <a:ext cx="82296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32418" y="620688"/>
            <a:ext cx="74888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   </a:t>
            </a:r>
            <a:r>
              <a:rPr lang="ru-RU" sz="2000" b="1" i="1" dirty="0" err="1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Мектептегі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жас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 </a:t>
            </a:r>
            <a:r>
              <a:rPr lang="ru-RU" sz="2000" b="1" i="1" dirty="0" err="1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мамандар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үлесі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en-US" sz="2000" b="1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%</a:t>
            </a:r>
            <a:endParaRPr lang="ru-RU" sz="2000" b="1" i="1" dirty="0" smtClean="0">
              <a:solidFill>
                <a:schemeClr val="accent6">
                  <a:lumMod val="50000"/>
                </a:schemeClr>
              </a:solidFill>
              <a:latin typeface="Constantia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Качественный состав молодых специалистов 14%</a:t>
            </a:r>
          </a:p>
          <a:p>
            <a:pPr algn="ctr"/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/>
            </a:r>
            <a:br>
              <a:rPr lang="ru-RU" sz="2800" b="1" i="1" dirty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</a:br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968981"/>
              </p:ext>
            </p:extLst>
          </p:nvPr>
        </p:nvGraphicFramePr>
        <p:xfrm>
          <a:off x="457200" y="1498545"/>
          <a:ext cx="8028892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3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356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4379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8718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6578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56314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46898">
                <a:tc rowSpan="2">
                  <a:txBody>
                    <a:bodyPr/>
                    <a:lstStyle/>
                    <a:p>
                      <a:pPr algn="ctr"/>
                      <a:r>
                        <a:rPr lang="kk-KZ" sz="1400" b="1" i="1" dirty="0" smtClean="0">
                          <a:latin typeface="Constantia" pitchFamily="18" charset="0"/>
                        </a:rPr>
                        <a:t>№</a:t>
                      </a:r>
                      <a:endParaRPr lang="ru-RU" sz="14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400" b="1" i="1" dirty="0" smtClean="0">
                          <a:latin typeface="Constantia" pitchFamily="18" charset="0"/>
                        </a:rPr>
                        <a:t>Тегі, аты жөні</a:t>
                      </a:r>
                      <a:endParaRPr lang="ru-RU" sz="14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400" b="1" i="1" dirty="0" smtClean="0">
                          <a:latin typeface="Constantia" pitchFamily="18" charset="0"/>
                        </a:rPr>
                        <a:t>Келген жылы</a:t>
                      </a:r>
                      <a:endParaRPr lang="ru-RU" sz="14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400" b="1" i="1" dirty="0" smtClean="0">
                          <a:latin typeface="Constantia" pitchFamily="18" charset="0"/>
                        </a:rPr>
                        <a:t>Диплом бойынша мамандығы</a:t>
                      </a:r>
                      <a:endParaRPr lang="ru-RU" sz="14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1400" b="1" i="1" dirty="0" smtClean="0">
                          <a:latin typeface="Constantia" pitchFamily="18" charset="0"/>
                        </a:rPr>
                        <a:t>Әлеуметтік қолдау</a:t>
                      </a:r>
                      <a:endParaRPr lang="ru-RU" sz="14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97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i="1" dirty="0" smtClean="0">
                          <a:latin typeface="Constantia" pitchFamily="18" charset="0"/>
                        </a:rPr>
                        <a:t>Көтерме</a:t>
                      </a:r>
                      <a:endParaRPr lang="ru-RU" sz="14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i="1" dirty="0" smtClean="0">
                          <a:latin typeface="Constantia" pitchFamily="18" charset="0"/>
                        </a:rPr>
                        <a:t>Бюджеттік несие</a:t>
                      </a:r>
                      <a:endParaRPr lang="ru-RU" sz="1400" b="1" i="1" dirty="0">
                        <a:latin typeface="Constantia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5657"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1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Хұрметханқызы Бақытгүл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11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Биология пәні мұғалімі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-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-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5657"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2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Токтасинова Бакытгул Кайраткызы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1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Мектепалды даярлық тобының тәрбиешісі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+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+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5657"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3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Гуменюк Екатерина Александровна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11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Биология пәні мұғалімі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-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-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84972"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4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Темирбек Нұрлан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11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Информатика пәні мұғалімі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-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-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5657"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5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Хамитова Айдана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11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Бастауыш сынып пәні мұғалімі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-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-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84972"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6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Сыздыкова</a:t>
                      </a:r>
                      <a:r>
                        <a:rPr lang="kk-KZ" sz="1100" b="1" i="1" baseline="0" dirty="0" smtClean="0">
                          <a:latin typeface="Constantia" pitchFamily="18" charset="0"/>
                        </a:rPr>
                        <a:t> Диана Тулегеновна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11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Орыс</a:t>
                      </a:r>
                      <a:r>
                        <a:rPr lang="kk-KZ" sz="1100" b="1" i="1" baseline="0" dirty="0" smtClean="0">
                          <a:latin typeface="Constantia" pitchFamily="18" charset="0"/>
                        </a:rPr>
                        <a:t> тілі мен әдебиет пәні мұғалімі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-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-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26454"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7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Рахат Амангул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1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кітапханашы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-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-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45657"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8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Сайлхаан Айдос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11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Ағылшын тілі пәні мұғалімі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-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-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83975523"/>
                  </a:ext>
                </a:extLst>
              </a:tr>
              <a:tr h="226454"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9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Шынатай Нұргүл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11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Психолог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-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-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38377958"/>
                  </a:ext>
                </a:extLst>
              </a:tr>
              <a:tr h="384972"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10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Жазубай Нұргүл Ардаққызы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11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Логопед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-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-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115356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388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600200"/>
          <a:ext cx="82296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097" y="-27384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32418" y="620688"/>
            <a:ext cx="7488832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i="1" dirty="0" smtClean="0">
              <a:solidFill>
                <a:schemeClr val="accent6">
                  <a:lumMod val="50000"/>
                </a:schemeClr>
              </a:solidFill>
              <a:latin typeface="Constantia" pitchFamily="18" charset="0"/>
              <a:cs typeface="Times New Roman" pitchFamily="18" charset="0"/>
            </a:endParaRPr>
          </a:p>
          <a:p>
            <a:pPr algn="ctr"/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Ағылшын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тілінде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курстан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өткен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</a:t>
            </a:r>
            <a:endParaRPr lang="ru-RU" b="1" i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b="1" i="1" dirty="0" smtClean="0">
                <a:solidFill>
                  <a:srgbClr val="F79646">
                    <a:lumMod val="50000"/>
                  </a:srgbClr>
                </a:solidFill>
                <a:latin typeface="Constantia" pitchFamily="18" charset="0"/>
                <a:cs typeface="Times New Roman" pitchFamily="18" charset="0"/>
              </a:rPr>
              <a:t>Учителя, </a:t>
            </a:r>
            <a:r>
              <a:rPr lang="ru-RU" sz="2000" b="1" i="1" dirty="0">
                <a:solidFill>
                  <a:srgbClr val="F79646">
                    <a:lumMod val="50000"/>
                  </a:srgbClr>
                </a:solidFill>
                <a:latin typeface="Constantia" pitchFamily="18" charset="0"/>
                <a:cs typeface="Times New Roman" pitchFamily="18" charset="0"/>
              </a:rPr>
              <a:t>прошедшие курс обучения </a:t>
            </a:r>
            <a:r>
              <a:rPr lang="ru-RU" sz="2000" b="1" i="1" dirty="0" smtClean="0">
                <a:solidFill>
                  <a:srgbClr val="F79646">
                    <a:lumMod val="50000"/>
                  </a:srgbClr>
                </a:solidFill>
                <a:latin typeface="Constantia" pitchFamily="18" charset="0"/>
                <a:cs typeface="Times New Roman" pitchFamily="18" charset="0"/>
              </a:rPr>
              <a:t>преподавания на </a:t>
            </a:r>
            <a:r>
              <a:rPr lang="ru-RU" sz="2000" b="1" i="1" dirty="0">
                <a:solidFill>
                  <a:srgbClr val="F79646">
                    <a:lumMod val="50000"/>
                  </a:srgbClr>
                </a:solidFill>
                <a:latin typeface="Constantia" pitchFamily="18" charset="0"/>
                <a:cs typeface="Times New Roman" pitchFamily="18" charset="0"/>
              </a:rPr>
              <a:t>английском языке </a:t>
            </a: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/>
            </a:r>
            <a:br>
              <a:rPr lang="ru-RU" sz="2800" b="1" i="1" dirty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</a:br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650894"/>
              </p:ext>
            </p:extLst>
          </p:nvPr>
        </p:nvGraphicFramePr>
        <p:xfrm>
          <a:off x="498808" y="1988840"/>
          <a:ext cx="7822442" cy="2232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7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0400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5691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3379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36471">
                <a:tc>
                  <a:txBody>
                    <a:bodyPr/>
                    <a:lstStyle/>
                    <a:p>
                      <a:pPr algn="ctr"/>
                      <a:r>
                        <a:rPr lang="kk-KZ" sz="1400" b="1" i="1" dirty="0" smtClean="0">
                          <a:latin typeface="Constantia" pitchFamily="18" charset="0"/>
                        </a:rPr>
                        <a:t>№</a:t>
                      </a:r>
                      <a:endParaRPr lang="ru-RU" sz="14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i="1" dirty="0" smtClean="0">
                          <a:latin typeface="Constantia" pitchFamily="18" charset="0"/>
                        </a:rPr>
                        <a:t>Тегі, аты жөні</a:t>
                      </a:r>
                      <a:endParaRPr lang="ru-RU" sz="14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i="1" dirty="0" smtClean="0">
                          <a:latin typeface="Constantia" pitchFamily="18" charset="0"/>
                        </a:rPr>
                        <a:t>Өткен</a:t>
                      </a:r>
                      <a:r>
                        <a:rPr lang="kk-KZ" sz="1400" b="1" i="1" baseline="0" dirty="0" smtClean="0">
                          <a:latin typeface="Constantia" pitchFamily="18" charset="0"/>
                        </a:rPr>
                        <a:t> </a:t>
                      </a:r>
                      <a:r>
                        <a:rPr lang="kk-KZ" sz="1400" b="1" i="1" dirty="0" smtClean="0">
                          <a:latin typeface="Constantia" pitchFamily="18" charset="0"/>
                        </a:rPr>
                        <a:t>жылы</a:t>
                      </a:r>
                      <a:endParaRPr lang="ru-RU" sz="14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i="1" dirty="0" smtClean="0">
                          <a:latin typeface="Constantia" pitchFamily="18" charset="0"/>
                        </a:rPr>
                        <a:t>Пәні</a:t>
                      </a:r>
                      <a:r>
                        <a:rPr lang="kk-KZ" sz="1400" b="1" i="1" baseline="0" dirty="0" smtClean="0">
                          <a:latin typeface="Constantia" pitchFamily="18" charset="0"/>
                        </a:rPr>
                        <a:t> бойынша</a:t>
                      </a:r>
                      <a:endParaRPr lang="ru-RU" sz="1400" b="1" i="1" dirty="0">
                        <a:latin typeface="Constantia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04718"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1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Солтанхан Арыстанбек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11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Химия 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91059"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2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Кульшарипова Гульнара Кадылбековна</a:t>
                      </a:r>
                      <a:endParaRPr lang="ru-RU" sz="11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11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i="1" dirty="0" smtClean="0">
                          <a:latin typeface="Constantia" pitchFamily="18" charset="0"/>
                        </a:rPr>
                        <a:t>Химия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841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7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User\Desktop\Дарынды балаға -Талантты ұстаз,  Петроавл қаласы 2015ж\DSCN23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08" y="980728"/>
            <a:ext cx="2650101" cy="36724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User\Desktop\Дарынды балаға -Талантты ұстаз,  Петроавл қаласы 2015ж\DSCN238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980728"/>
            <a:ext cx="4896544" cy="35732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91680" y="4509120"/>
            <a:ext cx="61206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b="1" i="1" dirty="0" smtClean="0">
                <a:solidFill>
                  <a:srgbClr val="C00000"/>
                </a:solidFill>
                <a:latin typeface="Constantia" pitchFamily="18" charset="0"/>
              </a:rPr>
              <a:t>Солтанхан Арыстанбек</a:t>
            </a:r>
          </a:p>
          <a:p>
            <a:pPr lvl="0" algn="ctr"/>
            <a:r>
              <a:rPr lang="kk-KZ" b="1" i="1" dirty="0" smtClean="0">
                <a:solidFill>
                  <a:srgbClr val="C00000"/>
                </a:solidFill>
                <a:latin typeface="Constantia" pitchFamily="18" charset="0"/>
              </a:rPr>
              <a:t>«Дарынды </a:t>
            </a:r>
            <a:r>
              <a:rPr lang="kk-KZ" b="1" i="1" dirty="0">
                <a:solidFill>
                  <a:srgbClr val="C00000"/>
                </a:solidFill>
                <a:latin typeface="Constantia" pitchFamily="18" charset="0"/>
              </a:rPr>
              <a:t>балаға-талантты ұстаз» </a:t>
            </a:r>
            <a:endParaRPr lang="kk-KZ" b="1" i="1" dirty="0" smtClean="0">
              <a:solidFill>
                <a:srgbClr val="C00000"/>
              </a:solidFill>
              <a:latin typeface="Constantia" pitchFamily="18" charset="0"/>
            </a:endParaRPr>
          </a:p>
          <a:p>
            <a:pPr lvl="0" algn="ctr"/>
            <a:r>
              <a:rPr lang="kk-KZ" b="1" i="1" dirty="0" smtClean="0">
                <a:solidFill>
                  <a:srgbClr val="C00000"/>
                </a:solidFill>
                <a:latin typeface="Constantia" pitchFamily="18" charset="0"/>
              </a:rPr>
              <a:t>халықаралық </a:t>
            </a:r>
            <a:r>
              <a:rPr lang="kk-KZ" b="1" i="1" dirty="0">
                <a:solidFill>
                  <a:srgbClr val="C00000"/>
                </a:solidFill>
                <a:latin typeface="Constantia" pitchFamily="18" charset="0"/>
              </a:rPr>
              <a:t>байқау </a:t>
            </a:r>
            <a:r>
              <a:rPr lang="kk-KZ" b="1" i="1" dirty="0" smtClean="0">
                <a:solidFill>
                  <a:srgbClr val="C00000"/>
                </a:solidFill>
                <a:latin typeface="Constantia" pitchFamily="18" charset="0"/>
              </a:rPr>
              <a:t>1 орын</a:t>
            </a:r>
          </a:p>
          <a:p>
            <a:pPr lvl="0" algn="ctr"/>
            <a:r>
              <a:rPr lang="kk-KZ" b="1" i="1" dirty="0" smtClean="0">
                <a:solidFill>
                  <a:srgbClr val="C00000"/>
                </a:solidFill>
                <a:latin typeface="Constantia" pitchFamily="18" charset="0"/>
              </a:rPr>
              <a:t> Петропавл қаласы </a:t>
            </a:r>
            <a:endParaRPr lang="ru-RU" b="1" i="1" dirty="0">
              <a:solidFill>
                <a:srgbClr val="C00000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49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68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User\Desktop\20160504_1932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981" y="1123174"/>
            <a:ext cx="2232248" cy="39939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er\Desktop\IMG-20160505-WA00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268760"/>
            <a:ext cx="4165024" cy="38484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67744" y="5229200"/>
            <a:ext cx="4968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i="1" dirty="0" smtClean="0">
                <a:latin typeface="Constantia" pitchFamily="18" charset="0"/>
              </a:rPr>
              <a:t>Нурсолтан Армангул «Дарынды балаға-талантты ұстаз» Республикалық байқау </a:t>
            </a: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b="1" i="1" dirty="0" smtClean="0">
                <a:latin typeface="Constantia" pitchFamily="18" charset="0"/>
              </a:rPr>
              <a:t> орын Қостанай қаласы </a:t>
            </a:r>
            <a:endParaRPr lang="ru-RU" b="1" i="1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76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11" y="18009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692696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i="1" dirty="0" err="1" smtClean="0">
                <a:solidFill>
                  <a:srgbClr val="C00000"/>
                </a:solidFill>
                <a:latin typeface="Constantia" pitchFamily="18" charset="0"/>
                <a:cs typeface="Times New Roman" pitchFamily="18" charset="0"/>
              </a:rPr>
              <a:t>Материалдық-техникалық</a:t>
            </a:r>
            <a:r>
              <a:rPr lang="ru-RU" sz="2400" b="1" i="1" dirty="0" smtClean="0">
                <a:solidFill>
                  <a:srgbClr val="C00000"/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C00000"/>
                </a:solidFill>
                <a:latin typeface="Constantia" pitchFamily="18" charset="0"/>
                <a:cs typeface="Times New Roman" pitchFamily="18" charset="0"/>
              </a:rPr>
              <a:t>қамтамасыз</a:t>
            </a:r>
            <a:r>
              <a:rPr lang="ru-RU" sz="2400" b="1" i="1" dirty="0" smtClean="0">
                <a:solidFill>
                  <a:srgbClr val="C00000"/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C00000"/>
                </a:solidFill>
                <a:latin typeface="Constantia" pitchFamily="18" charset="0"/>
                <a:cs typeface="Times New Roman" pitchFamily="18" charset="0"/>
              </a:rPr>
              <a:t>ету</a:t>
            </a:r>
            <a:endParaRPr lang="ru-RU" sz="2400" dirty="0">
              <a:solidFill>
                <a:srgbClr val="C00000"/>
              </a:solidFill>
              <a:latin typeface="Constantia" pitchFamily="18" charset="0"/>
            </a:endParaRPr>
          </a:p>
        </p:txBody>
      </p:sp>
      <p:pic>
        <p:nvPicPr>
          <p:cNvPr id="6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75251"/>
            <a:ext cx="2808312" cy="2253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201261"/>
            <a:ext cx="2880320" cy="22457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7524" y="3338538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</a:rPr>
              <a:t>Информатика кабинеті</a:t>
            </a:r>
            <a:endParaRPr lang="ru-RU" b="1" i="1" dirty="0">
              <a:solidFill>
                <a:schemeClr val="accent6">
                  <a:lumMod val="50000"/>
                </a:schemeClr>
              </a:solidFill>
              <a:latin typeface="Constanti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0466" y="3338538"/>
            <a:ext cx="2880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</a:rPr>
              <a:t>Қазақ тілі кабинеті</a:t>
            </a:r>
            <a:endParaRPr lang="ru-RU" b="1" i="1" dirty="0">
              <a:solidFill>
                <a:schemeClr val="accent6">
                  <a:lumMod val="50000"/>
                </a:schemeClr>
              </a:solidFill>
              <a:latin typeface="Constantia" pitchFamily="18" charset="0"/>
            </a:endParaRPr>
          </a:p>
        </p:txBody>
      </p:sp>
      <p:pic>
        <p:nvPicPr>
          <p:cNvPr id="10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247" y="1227766"/>
            <a:ext cx="2808312" cy="21927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300785" y="3338538"/>
            <a:ext cx="21590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b="1" i="1" dirty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</a:rPr>
              <a:t>Физика кабинеті</a:t>
            </a:r>
            <a:endParaRPr lang="ru-RU" b="1" i="1" dirty="0">
              <a:solidFill>
                <a:schemeClr val="accent6">
                  <a:lumMod val="50000"/>
                </a:schemeClr>
              </a:solidFill>
              <a:latin typeface="Constantia" pitchFamily="18" charset="0"/>
            </a:endParaRPr>
          </a:p>
        </p:txBody>
      </p:sp>
      <p:pic>
        <p:nvPicPr>
          <p:cNvPr id="1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606782"/>
            <a:ext cx="3528392" cy="23127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11560" y="5919570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</a:rPr>
              <a:t>Ағылшын тілі кабинеті</a:t>
            </a:r>
            <a:endParaRPr lang="ru-RU" b="1" i="1" dirty="0">
              <a:solidFill>
                <a:schemeClr val="accent6">
                  <a:lumMod val="50000"/>
                </a:schemeClr>
              </a:solidFill>
              <a:latin typeface="Constantia" pitchFamily="18" charset="0"/>
            </a:endParaRPr>
          </a:p>
        </p:txBody>
      </p:sp>
      <p:pic>
        <p:nvPicPr>
          <p:cNvPr id="14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722" y="3659835"/>
            <a:ext cx="3723371" cy="22597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292080" y="5923162"/>
            <a:ext cx="23498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b="1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</a:rPr>
              <a:t>Шахмат кабинеті</a:t>
            </a:r>
            <a:endParaRPr lang="ru-RU" b="1" i="1" dirty="0">
              <a:solidFill>
                <a:schemeClr val="accent6">
                  <a:lumMod val="50000"/>
                </a:schemeClr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76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11" y="18009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24558" y="2981484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i="1" dirty="0" smtClean="0">
                <a:solidFill>
                  <a:srgbClr val="F79646">
                    <a:lumMod val="50000"/>
                  </a:srgbClr>
                </a:solidFill>
                <a:latin typeface="Constantia" pitchFamily="18" charset="0"/>
              </a:rPr>
              <a:t>Бірінші президент кабинеті</a:t>
            </a:r>
            <a:endParaRPr lang="ru-RU" b="1" i="1" dirty="0">
              <a:solidFill>
                <a:srgbClr val="F79646">
                  <a:lumMod val="50000"/>
                </a:srgbClr>
              </a:solidFill>
              <a:latin typeface="Constanti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20762" y="5955907"/>
            <a:ext cx="2880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i="1" dirty="0" smtClean="0">
                <a:solidFill>
                  <a:srgbClr val="F79646">
                    <a:lumMod val="50000"/>
                  </a:srgbClr>
                </a:solidFill>
                <a:latin typeface="Constantia" pitchFamily="18" charset="0"/>
              </a:rPr>
              <a:t>Орыс тілі кабинеті</a:t>
            </a:r>
            <a:endParaRPr lang="ru-RU" b="1" i="1" dirty="0">
              <a:solidFill>
                <a:srgbClr val="F79646">
                  <a:lumMod val="50000"/>
                </a:srgbClr>
              </a:solidFill>
              <a:latin typeface="Constant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428412" y="3143933"/>
            <a:ext cx="20681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b="1" i="1" dirty="0" smtClean="0">
                <a:solidFill>
                  <a:srgbClr val="F79646">
                    <a:lumMod val="50000"/>
                  </a:srgbClr>
                </a:solidFill>
                <a:latin typeface="Constantia" pitchFamily="18" charset="0"/>
              </a:rPr>
              <a:t>Химия </a:t>
            </a:r>
            <a:r>
              <a:rPr lang="kk-KZ" b="1" i="1" dirty="0">
                <a:solidFill>
                  <a:srgbClr val="F79646">
                    <a:lumMod val="50000"/>
                  </a:srgbClr>
                </a:solidFill>
                <a:latin typeface="Constantia" pitchFamily="18" charset="0"/>
              </a:rPr>
              <a:t>кабинеті</a:t>
            </a:r>
            <a:endParaRPr lang="ru-RU" b="1" i="1" dirty="0">
              <a:solidFill>
                <a:srgbClr val="F79646">
                  <a:lumMod val="50000"/>
                </a:srgbClr>
              </a:solidFill>
              <a:latin typeface="Constantia" pitchFamily="18" charset="0"/>
            </a:endParaRPr>
          </a:p>
        </p:txBody>
      </p:sp>
      <p:pic>
        <p:nvPicPr>
          <p:cNvPr id="18" name="Picture 2" descr="C:\Users\Школа\Desktop\IMG-20170607-WA00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80" y="3424769"/>
            <a:ext cx="3690677" cy="26339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Школа\Desktop\IMG-20170607-WA00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723" y="799689"/>
            <a:ext cx="3742561" cy="25049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Школа\Desktop\IMG-20170607-WA006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974" y="3512336"/>
            <a:ext cx="3616309" cy="24635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5103810" y="5955907"/>
            <a:ext cx="29282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b="1" i="1" dirty="0" smtClean="0">
                <a:solidFill>
                  <a:srgbClr val="F79646">
                    <a:lumMod val="50000"/>
                  </a:srgbClr>
                </a:solidFill>
                <a:latin typeface="Constantia" pitchFamily="18" charset="0"/>
              </a:rPr>
              <a:t>Математика кабинеті</a:t>
            </a:r>
            <a:endParaRPr lang="ru-RU" b="1" i="1" dirty="0">
              <a:solidFill>
                <a:srgbClr val="F79646">
                  <a:lumMod val="50000"/>
                </a:srgbClr>
              </a:solidFill>
              <a:latin typeface="Constantia" pitchFamily="18" charset="0"/>
            </a:endParaRPr>
          </a:p>
        </p:txBody>
      </p:sp>
      <p:pic>
        <p:nvPicPr>
          <p:cNvPr id="1026" name="Picture 2" descr="C:\Users\User\Desktop\12804835_494457470742160_318233828690621224_n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186" y="799689"/>
            <a:ext cx="3491880" cy="23351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214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7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64704"/>
            <a:ext cx="2824443" cy="20366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922258" y="2801377"/>
            <a:ext cx="2801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</a:rPr>
              <a:t>Технология кабинеті (ұлдар)</a:t>
            </a:r>
            <a:endParaRPr lang="ru-RU" b="1" i="1" dirty="0">
              <a:solidFill>
                <a:schemeClr val="accent6">
                  <a:lumMod val="50000"/>
                </a:schemeClr>
              </a:solidFill>
              <a:latin typeface="Constantia" pitchFamily="18" charset="0"/>
            </a:endParaRPr>
          </a:p>
        </p:txBody>
      </p:sp>
      <p:pic>
        <p:nvPicPr>
          <p:cNvPr id="5122" name="Picture 2" descr="C:\Users\User\Desktop\рабочий стол документы\Калкаман\IMG_04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502699"/>
            <a:ext cx="3643777" cy="24905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esktop\рабочий стол документы\Калкаман\IMG_044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345" y="3502699"/>
            <a:ext cx="3599892" cy="24905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44154" y="5898611"/>
            <a:ext cx="3384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Спортзал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17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782" y="673097"/>
            <a:ext cx="1792203" cy="24177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58940"/>
            <a:ext cx="1901439" cy="2489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530" y="712326"/>
            <a:ext cx="1728192" cy="2487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923929" y="3199326"/>
            <a:ext cx="4332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</a:rPr>
              <a:t>Технология кабинеті (қыздар)</a:t>
            </a:r>
            <a:endParaRPr lang="ru-RU" b="1" i="1" dirty="0">
              <a:solidFill>
                <a:schemeClr val="accent6">
                  <a:lumMod val="50000"/>
                </a:schemeClr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18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40919" y="5596695"/>
            <a:ext cx="12057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kk-KZ" sz="3200" b="1" i="1" kern="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асхана</a:t>
            </a:r>
            <a:endParaRPr lang="ru-RU" sz="3200" b="1" i="1" kern="0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8194" name="Picture 2" descr="C:\Users\User\Downloads\IMG_20170606_1649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834" y="710577"/>
            <a:ext cx="3523558" cy="22771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ser\Downloads\IMG_20170606_1652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20688"/>
            <a:ext cx="3744416" cy="24568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352698" y="2875853"/>
            <a:ext cx="24482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b="1" i="1" kern="0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актовый зал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1" name="Picture 3" descr="C:\Users\Школа\Desktop\IMG-20170607-WA006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460628"/>
            <a:ext cx="3764452" cy="23446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ownloads\20170606_16355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573016"/>
            <a:ext cx="3384376" cy="20882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48064" y="5596695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i="1" dirty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</a:rPr>
              <a:t>к</a:t>
            </a:r>
            <a:r>
              <a:rPr lang="kk-KZ" sz="2400" b="1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</a:rPr>
              <a:t>ітапхана</a:t>
            </a:r>
            <a:endParaRPr lang="ru-RU" sz="2400" b="1" i="1" dirty="0">
              <a:solidFill>
                <a:schemeClr val="accent6">
                  <a:lumMod val="50000"/>
                </a:schemeClr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18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701357" y="1742535"/>
          <a:ext cx="7741285" cy="4241292"/>
        </p:xfrm>
        <a:graphic>
          <a:graphicData uri="http://schemas.openxmlformats.org/drawingml/2006/table">
            <a:tbl>
              <a:tblPr firstRow="1" firstCol="1" bandRow="1"/>
              <a:tblGrid>
                <a:gridCol w="53073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339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Атауы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Саны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Негізгі қор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12361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Көркем әдебиет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2835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Әдістемелік құралдар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529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Анықтамалық басылым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Электронды оқулықар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208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Оқулықтар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8609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Оқырман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603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Кітаптың берілуі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5584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829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Қатысуы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5455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7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452863"/>
            <a:ext cx="80587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Кітапхана қоры</a:t>
            </a:r>
          </a:p>
          <a:p>
            <a:r>
              <a:rPr lang="kk-KZ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Библиотечный фонд </a:t>
            </a:r>
            <a:endParaRPr lang="ru-RU" sz="24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538426"/>
              </p:ext>
            </p:extLst>
          </p:nvPr>
        </p:nvGraphicFramePr>
        <p:xfrm>
          <a:off x="836477" y="1283860"/>
          <a:ext cx="7471043" cy="4904613"/>
        </p:xfrm>
        <a:graphic>
          <a:graphicData uri="http://schemas.openxmlformats.org/drawingml/2006/table">
            <a:tbl>
              <a:tblPr firstRow="1" firstCol="1" bandRow="1"/>
              <a:tblGrid>
                <a:gridCol w="51220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489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Аты/Название</a:t>
                      </a:r>
                      <a:endParaRPr lang="ru-RU" sz="1800" b="1" i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Саны/Количество </a:t>
                      </a:r>
                      <a:endParaRPr lang="ru-RU" sz="1800" b="1" i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Негізгі қор/Основной фонд</a:t>
                      </a:r>
                      <a:endParaRPr lang="ru-RU" sz="2000" b="0" i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11198</a:t>
                      </a:r>
                      <a:endParaRPr lang="ru-RU" sz="2000" b="0" i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Көркем</a:t>
                      </a:r>
                      <a:r>
                        <a:rPr lang="kk-KZ" sz="2000" b="0" i="1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әдебиет/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Художественная литература</a:t>
                      </a:r>
                      <a:endParaRPr lang="ru-RU" sz="2000" b="0" i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2845</a:t>
                      </a:r>
                      <a:endParaRPr lang="ru-RU" sz="2000" b="0" i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Әдістемелік құралдар/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Методические</a:t>
                      </a:r>
                      <a:r>
                        <a:rPr lang="kk-KZ" sz="2000" b="0" i="1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пособия</a:t>
                      </a:r>
                      <a:endParaRPr lang="ru-RU" sz="2000" b="0" i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556</a:t>
                      </a:r>
                      <a:endParaRPr lang="ru-RU" sz="2000" b="0" i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Анықтамалық басылым/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Справочное издание</a:t>
                      </a:r>
                      <a:endParaRPr lang="ru-RU" sz="2000" b="0" i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  <a:endParaRPr lang="ru-RU" sz="2000" b="0" i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Электронды</a:t>
                      </a:r>
                      <a:r>
                        <a:rPr lang="kk-KZ" sz="2000" b="0" i="1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оқулықтар/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Электронные учебники</a:t>
                      </a:r>
                      <a:endParaRPr lang="ru-RU" sz="2000" b="0" i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209</a:t>
                      </a:r>
                      <a:endParaRPr lang="ru-RU" sz="2000" b="0" i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Оқулықтар/Учебники</a:t>
                      </a:r>
                      <a:endParaRPr lang="ru-RU" sz="2000" b="0" i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5209</a:t>
                      </a:r>
                      <a:endParaRPr lang="ru-RU" sz="2000" b="0" i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Оқырмандар/Читатели</a:t>
                      </a:r>
                      <a:endParaRPr lang="ru-RU" sz="2000" b="0" i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604</a:t>
                      </a:r>
                      <a:endParaRPr lang="ru-RU" sz="2000" b="0" i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Оқулықтардың</a:t>
                      </a:r>
                      <a:r>
                        <a:rPr lang="kk-KZ" sz="2000" b="0" i="1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берілуі/</a:t>
                      </a:r>
                      <a:r>
                        <a:rPr lang="kk-KZ" sz="2000" b="0" i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Выдача учебников</a:t>
                      </a:r>
                      <a:endParaRPr lang="ru-RU" sz="2000" b="0" i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5584</a:t>
                      </a:r>
                      <a:endParaRPr lang="ru-RU" sz="2000" b="0" i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829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1" dirty="0" err="1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Қатысу</a:t>
                      </a:r>
                      <a:r>
                        <a:rPr lang="ru-RU" sz="2000" b="0" i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/ Посещение</a:t>
                      </a:r>
                      <a:endParaRPr lang="ru-RU" sz="2000" b="0" i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5455</a:t>
                      </a:r>
                      <a:endParaRPr lang="ru-RU" sz="2000" b="0" i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276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0196555"/>
              </p:ext>
            </p:extLst>
          </p:nvPr>
        </p:nvGraphicFramePr>
        <p:xfrm>
          <a:off x="457200" y="1600200"/>
          <a:ext cx="8229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7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6443153"/>
              </p:ext>
            </p:extLst>
          </p:nvPr>
        </p:nvGraphicFramePr>
        <p:xfrm>
          <a:off x="971600" y="1306760"/>
          <a:ext cx="7560840" cy="14887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30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0159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284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1773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32161">
                <a:tc>
                  <a:txBody>
                    <a:bodyPr/>
                    <a:lstStyle/>
                    <a:p>
                      <a:pPr algn="ctr"/>
                      <a:r>
                        <a:rPr lang="kk-KZ" sz="1600" i="1" dirty="0" smtClean="0">
                          <a:latin typeface="Constantia" pitchFamily="18" charset="0"/>
                        </a:rPr>
                        <a:t>№</a:t>
                      </a:r>
                      <a:endParaRPr lang="ru-RU" sz="1600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i="1" dirty="0" smtClean="0">
                          <a:latin typeface="Constantia" pitchFamily="18" charset="0"/>
                        </a:rPr>
                        <a:t>Мектеп</a:t>
                      </a:r>
                    </a:p>
                    <a:p>
                      <a:pPr algn="ctr"/>
                      <a:endParaRPr lang="ru-RU" sz="1600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i="1" dirty="0" smtClean="0">
                          <a:latin typeface="Constantia" pitchFamily="18" charset="0"/>
                        </a:rPr>
                        <a:t>Мектеп ішкі</a:t>
                      </a:r>
                      <a:r>
                        <a:rPr lang="kk-KZ" sz="1600" i="1" baseline="0" dirty="0" smtClean="0">
                          <a:latin typeface="Constantia" pitchFamily="18" charset="0"/>
                        </a:rPr>
                        <a:t> есепте тұрған оқушылар/ </a:t>
                      </a:r>
                      <a:endParaRPr lang="ru-RU" sz="1600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i="1" dirty="0" smtClean="0">
                          <a:latin typeface="Constantia" pitchFamily="18" charset="0"/>
                        </a:rPr>
                        <a:t>ОДН есебінде</a:t>
                      </a:r>
                      <a:endParaRPr lang="ru-RU" sz="1600" i="1" dirty="0">
                        <a:latin typeface="Constantia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56597">
                <a:tc>
                  <a:txBody>
                    <a:bodyPr/>
                    <a:lstStyle/>
                    <a:p>
                      <a:pPr algn="ctr"/>
                      <a:r>
                        <a:rPr lang="kk-KZ" sz="1600" i="1" dirty="0" smtClean="0">
                          <a:latin typeface="Constantia" pitchFamily="18" charset="0"/>
                        </a:rPr>
                        <a:t>1</a:t>
                      </a:r>
                      <a:endParaRPr lang="ru-RU" sz="1600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i="1" dirty="0" smtClean="0">
                          <a:latin typeface="Constantia" pitchFamily="18" charset="0"/>
                        </a:rPr>
                        <a:t>СШ Калкаман</a:t>
                      </a:r>
                      <a:endParaRPr lang="ru-RU" sz="1600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i="1" dirty="0" smtClean="0">
                          <a:latin typeface="Constantia" pitchFamily="18" charset="0"/>
                        </a:rPr>
                        <a:t>0</a:t>
                      </a:r>
                      <a:endParaRPr lang="ru-RU" sz="1600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i="1" dirty="0" smtClean="0">
                          <a:latin typeface="Constantia" pitchFamily="18" charset="0"/>
                        </a:rPr>
                        <a:t>2 человека</a:t>
                      </a:r>
                    </a:p>
                    <a:p>
                      <a:pPr algn="ctr"/>
                      <a:r>
                        <a:rPr lang="kk-KZ" sz="1200" i="1" dirty="0" smtClean="0">
                          <a:latin typeface="Constantia" pitchFamily="18" charset="0"/>
                        </a:rPr>
                        <a:t>Гутенко Юрий 9 класс</a:t>
                      </a:r>
                    </a:p>
                    <a:p>
                      <a:pPr algn="ctr"/>
                      <a:r>
                        <a:rPr lang="kk-KZ" sz="1200" i="1" dirty="0" smtClean="0">
                          <a:latin typeface="Constantia" pitchFamily="18" charset="0"/>
                        </a:rPr>
                        <a:t>Гужаковский Виктор 6 класс</a:t>
                      </a:r>
                      <a:endParaRPr lang="ru-RU" sz="1200" i="1" dirty="0">
                        <a:latin typeface="Constantia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378722" y="643552"/>
            <a:ext cx="6552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i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Әр түрлі есепте тұрған оқушылар үлесі</a:t>
            </a:r>
          </a:p>
          <a:p>
            <a:pPr algn="ctr"/>
            <a:r>
              <a:rPr lang="kk-KZ" b="1" i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Учащиеся состоящиеся на учёте</a:t>
            </a:r>
          </a:p>
          <a:p>
            <a:pPr algn="ctr"/>
            <a:endParaRPr lang="ru-RU" b="1" i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" y="2828836"/>
            <a:ext cx="80752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600" b="1" i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Аз қамтылған  отбасылардан оқушылар саны</a:t>
            </a:r>
          </a:p>
          <a:p>
            <a:pPr algn="ctr"/>
            <a:r>
              <a:rPr lang="kk-KZ" sz="1600" b="1" i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 Количество детей из категории малообеспеченных и многодетных семей</a:t>
            </a:r>
            <a:endParaRPr lang="ru-RU" sz="1600" b="1" i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829228"/>
              </p:ext>
            </p:extLst>
          </p:nvPr>
        </p:nvGraphicFramePr>
        <p:xfrm>
          <a:off x="971600" y="3413611"/>
          <a:ext cx="7416823" cy="29593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98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4898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9121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9341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5337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202255"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kk-KZ" sz="14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</a:t>
                      </a:r>
                      <a:r>
                        <a:rPr lang="ru-RU" sz="14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400" b="1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жылы</a:t>
                      </a:r>
                      <a:r>
                        <a:rPr lang="ru-RU" sz="1400" b="1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</a:p>
                    <a:p>
                      <a:r>
                        <a:rPr lang="ru-RU" sz="1400" b="1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Учебный год</a:t>
                      </a:r>
                      <a:endParaRPr lang="ru-RU" sz="14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 оқушылар саны/Общее количество учащихся</a:t>
                      </a:r>
                      <a:endParaRPr lang="ru-RU" sz="14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Аз</a:t>
                      </a:r>
                      <a:r>
                        <a:rPr lang="kk-KZ" sz="1400" b="1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қамтылған оқушылар саны/Количество малообеспеченных детей</a:t>
                      </a:r>
                      <a:endParaRPr lang="ru-RU" sz="14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Тегін тамақпен қамтылған/  Охват</a:t>
                      </a:r>
                    </a:p>
                    <a:p>
                      <a:pPr algn="ctr"/>
                      <a:r>
                        <a:rPr lang="kk-KZ" sz="14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бесплатным питанием</a:t>
                      </a:r>
                      <a:endParaRPr lang="ru-RU" sz="14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9925"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2014-2015</a:t>
                      </a:r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352</a:t>
                      </a:r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165</a:t>
                      </a:r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165</a:t>
                      </a:r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  <a:r>
                        <a:rPr lang="en-US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9925"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2015-2016</a:t>
                      </a:r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374</a:t>
                      </a:r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165</a:t>
                      </a:r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165</a:t>
                      </a:r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r>
                        <a:rPr lang="en-US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9925"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2016-2017</a:t>
                      </a:r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399</a:t>
                      </a:r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162</a:t>
                      </a:r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162</a:t>
                      </a:r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r>
                        <a:rPr lang="en-US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47368"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2017-2018</a:t>
                      </a:r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396</a:t>
                      </a:r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126</a:t>
                      </a:r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126</a:t>
                      </a:r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r>
                        <a:rPr lang="en-US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b="1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43233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671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913131"/>
        </p:xfrm>
        <a:graphic>
          <a:graphicData uri="http://schemas.openxmlformats.org/drawingml/2006/table">
            <a:tbl>
              <a:tblPr bandRow="1"/>
              <a:tblGrid>
                <a:gridCol w="31228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642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489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4898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6109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6109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52236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13970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Направления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2014–2015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2015–2016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2016-2017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89777" marR="897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7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Кол-во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%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Кол-во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%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Кол-во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89777" marR="897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%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89777" marR="897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9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Спортивные секции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160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45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195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51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240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89777" marR="897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60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89777" marR="897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68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835696" y="476698"/>
            <a:ext cx="5471883" cy="374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675"/>
              </a:spcAft>
            </a:pPr>
            <a:r>
              <a:rPr lang="ru-RU" b="1" i="1" dirty="0" err="1" smtClean="0">
                <a:solidFill>
                  <a:srgbClr val="C00000"/>
                </a:solidFill>
                <a:latin typeface="Times New Roman"/>
                <a:ea typeface="Times New Roman"/>
                <a:cs typeface="Calibri"/>
              </a:rPr>
              <a:t>Оқушылардың</a:t>
            </a:r>
            <a:r>
              <a:rPr lang="ru-RU" b="1" i="1" dirty="0" smtClean="0">
                <a:solidFill>
                  <a:srgbClr val="C00000"/>
                </a:solidFill>
                <a:latin typeface="Times New Roman"/>
                <a:ea typeface="Times New Roman"/>
                <a:cs typeface="Calibri"/>
              </a:rPr>
              <a:t> </a:t>
            </a:r>
            <a:r>
              <a:rPr lang="ru-RU" b="1" i="1" dirty="0" err="1" smtClean="0">
                <a:solidFill>
                  <a:srgbClr val="C00000"/>
                </a:solidFill>
                <a:latin typeface="Times New Roman"/>
                <a:ea typeface="Times New Roman"/>
                <a:cs typeface="Calibri"/>
              </a:rPr>
              <a:t>спорттық</a:t>
            </a:r>
            <a:r>
              <a:rPr lang="ru-RU" b="1" i="1" dirty="0" smtClean="0">
                <a:solidFill>
                  <a:srgbClr val="C00000"/>
                </a:solidFill>
                <a:latin typeface="Times New Roman"/>
                <a:ea typeface="Times New Roman"/>
                <a:cs typeface="Calibri"/>
              </a:rPr>
              <a:t> </a:t>
            </a:r>
            <a:r>
              <a:rPr lang="ru-RU" b="1" i="1" dirty="0" err="1" smtClean="0">
                <a:solidFill>
                  <a:srgbClr val="C00000"/>
                </a:solidFill>
                <a:latin typeface="Times New Roman"/>
                <a:ea typeface="Times New Roman"/>
                <a:cs typeface="Calibri"/>
              </a:rPr>
              <a:t>секциялармен</a:t>
            </a:r>
            <a:r>
              <a:rPr lang="ru-RU" b="1" i="1" dirty="0" smtClean="0">
                <a:solidFill>
                  <a:srgbClr val="C00000"/>
                </a:solidFill>
                <a:latin typeface="Times New Roman"/>
                <a:ea typeface="Times New Roman"/>
                <a:cs typeface="Calibri"/>
              </a:rPr>
              <a:t> </a:t>
            </a:r>
            <a:r>
              <a:rPr lang="ru-RU" b="1" i="1" dirty="0" err="1" smtClean="0">
                <a:solidFill>
                  <a:srgbClr val="C00000"/>
                </a:solidFill>
                <a:latin typeface="Times New Roman"/>
                <a:ea typeface="Times New Roman"/>
                <a:cs typeface="Calibri"/>
              </a:rPr>
              <a:t>қамтылуы</a:t>
            </a:r>
            <a:endParaRPr lang="ru-RU" dirty="0">
              <a:solidFill>
                <a:srgbClr val="C00000"/>
              </a:solidFill>
              <a:ea typeface="Calibri"/>
              <a:cs typeface="Calibri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4491898"/>
              </p:ext>
            </p:extLst>
          </p:nvPr>
        </p:nvGraphicFramePr>
        <p:xfrm>
          <a:off x="539552" y="836572"/>
          <a:ext cx="7848872" cy="1008252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21596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485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990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7884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2932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3523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49820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13970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 dirty="0" err="1" smtClean="0">
                          <a:effectLst/>
                          <a:latin typeface="Constantia" panose="02030602050306030303" pitchFamily="18" charset="0"/>
                        </a:rPr>
                        <a:t>Бағыты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2014–2015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2015–2016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2016-2017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7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kk-KZ" sz="1400" b="1" i="1" dirty="0" smtClean="0"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+mn-ea"/>
                          <a:cs typeface="+mn-cs"/>
                        </a:rPr>
                        <a:t>Саны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>
                          <a:effectLst/>
                          <a:latin typeface="Constantia" panose="02030602050306030303" pitchFamily="18" charset="0"/>
                        </a:rPr>
                        <a:t>%</a:t>
                      </a:r>
                      <a:endParaRPr lang="ru-RU" sz="1100" b="1" i="1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kk-KZ" sz="1400" b="1" i="1" dirty="0" smtClean="0"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+mn-ea"/>
                          <a:cs typeface="+mn-cs"/>
                        </a:rPr>
                        <a:t>Саны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 dirty="0">
                          <a:effectLst/>
                          <a:latin typeface="Constantia" panose="02030602050306030303" pitchFamily="18" charset="0"/>
                        </a:rPr>
                        <a:t>%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kk-KZ" sz="1400" b="1" i="1" dirty="0" smtClean="0"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+mn-ea"/>
                          <a:cs typeface="+mn-cs"/>
                        </a:rPr>
                        <a:t>Саны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>
                          <a:effectLst/>
                          <a:latin typeface="Constantia" panose="02030602050306030303" pitchFamily="18" charset="0"/>
                        </a:rPr>
                        <a:t>%</a:t>
                      </a:r>
                      <a:endParaRPr lang="ru-RU" sz="1100" b="1" i="1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9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 err="1" smtClean="0">
                          <a:effectLst/>
                          <a:latin typeface="Constantia" panose="02030602050306030303" pitchFamily="18" charset="0"/>
                        </a:rPr>
                        <a:t>Спорттық</a:t>
                      </a:r>
                      <a:r>
                        <a:rPr lang="ru-RU" sz="1400" b="1" i="1" baseline="0" dirty="0" smtClean="0">
                          <a:effectLst/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ru-RU" sz="1400" b="1" i="1" baseline="0" dirty="0" err="1" smtClean="0">
                          <a:effectLst/>
                          <a:latin typeface="Constantia" panose="02030602050306030303" pitchFamily="18" charset="0"/>
                        </a:rPr>
                        <a:t>секциялар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>
                          <a:effectLst/>
                          <a:latin typeface="Constantia" panose="02030602050306030303" pitchFamily="18" charset="0"/>
                        </a:rPr>
                        <a:t>160</a:t>
                      </a:r>
                      <a:endParaRPr lang="ru-RU" sz="1100" b="1" i="1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 dirty="0">
                          <a:effectLst/>
                          <a:latin typeface="Constantia" panose="02030602050306030303" pitchFamily="18" charset="0"/>
                        </a:rPr>
                        <a:t>45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>
                          <a:effectLst/>
                          <a:latin typeface="Constantia" panose="02030602050306030303" pitchFamily="18" charset="0"/>
                        </a:rPr>
                        <a:t>195</a:t>
                      </a:r>
                      <a:endParaRPr lang="ru-RU" sz="1100" b="1" i="1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>
                          <a:effectLst/>
                          <a:latin typeface="Constantia" panose="02030602050306030303" pitchFamily="18" charset="0"/>
                        </a:rPr>
                        <a:t>51</a:t>
                      </a:r>
                      <a:endParaRPr lang="ru-RU" sz="1100" b="1" i="1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 dirty="0">
                          <a:effectLst/>
                          <a:latin typeface="Constantia" panose="02030602050306030303" pitchFamily="18" charset="0"/>
                        </a:rPr>
                        <a:t>240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 dirty="0">
                          <a:effectLst/>
                          <a:latin typeface="Constantia" panose="02030602050306030303" pitchFamily="18" charset="0"/>
                        </a:rPr>
                        <a:t>60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34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i="1" dirty="0" smtClean="0">
                          <a:solidFill>
                            <a:srgbClr val="000000"/>
                          </a:solidFill>
                          <a:effectLst/>
                          <a:latin typeface="Constantia" panose="02030602050306030303" pitchFamily="18" charset="0"/>
                          <a:ea typeface="Calibri"/>
                          <a:cs typeface="Calibri"/>
                        </a:rPr>
                        <a:t>Үйірмелер  / кружки </a:t>
                      </a:r>
                      <a:endParaRPr lang="ru-RU" sz="1400" b="1" i="1" dirty="0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kk-KZ" sz="1600" b="1" i="1" dirty="0" smtClean="0">
                          <a:solidFill>
                            <a:srgbClr val="000000"/>
                          </a:solidFill>
                          <a:effectLst/>
                          <a:latin typeface="Constantia" panose="02030602050306030303" pitchFamily="18" charset="0"/>
                          <a:ea typeface="Calibri"/>
                          <a:cs typeface="Calibri"/>
                        </a:rPr>
                        <a:t>180</a:t>
                      </a:r>
                      <a:endParaRPr lang="ru-RU" sz="1600" b="1" i="1" dirty="0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kk-KZ" sz="1100" b="1" i="1" dirty="0" smtClean="0">
                          <a:solidFill>
                            <a:srgbClr val="000000"/>
                          </a:solidFill>
                          <a:effectLst/>
                          <a:latin typeface="Constantia" panose="02030602050306030303" pitchFamily="18" charset="0"/>
                          <a:ea typeface="Calibri"/>
                          <a:cs typeface="Calibri"/>
                        </a:rPr>
                        <a:t>48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kk-KZ" sz="1100" b="1" i="1" dirty="0" smtClean="0">
                          <a:solidFill>
                            <a:srgbClr val="000000"/>
                          </a:solidFill>
                          <a:effectLst/>
                          <a:latin typeface="Constantia" panose="02030602050306030303" pitchFamily="18" charset="0"/>
                          <a:ea typeface="Calibri"/>
                          <a:cs typeface="Calibri"/>
                        </a:rPr>
                        <a:t>240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kk-KZ" sz="1100" b="1" i="1" dirty="0" smtClean="0">
                          <a:solidFill>
                            <a:srgbClr val="000000"/>
                          </a:solidFill>
                          <a:effectLst/>
                          <a:latin typeface="Constantia" panose="02030602050306030303" pitchFamily="18" charset="0"/>
                          <a:ea typeface="Calibri"/>
                          <a:cs typeface="Calibri"/>
                        </a:rPr>
                        <a:t>60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kk-KZ" sz="1100" b="1" i="1" dirty="0" smtClean="0">
                          <a:solidFill>
                            <a:srgbClr val="000000"/>
                          </a:solidFill>
                          <a:effectLst/>
                          <a:latin typeface="Constantia" panose="02030602050306030303" pitchFamily="18" charset="0"/>
                          <a:ea typeface="Calibri"/>
                          <a:cs typeface="Calibri"/>
                        </a:rPr>
                        <a:t>240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kk-KZ" sz="1100" b="1" i="1" dirty="0" smtClean="0">
                          <a:solidFill>
                            <a:srgbClr val="000000"/>
                          </a:solidFill>
                          <a:effectLst/>
                          <a:latin typeface="Constantia" panose="02030602050306030303" pitchFamily="18" charset="0"/>
                          <a:ea typeface="Calibri"/>
                          <a:cs typeface="Calibri"/>
                        </a:rPr>
                        <a:t>60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558787" y="1851619"/>
            <a:ext cx="3810402" cy="468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675"/>
              </a:spcAft>
            </a:pPr>
            <a:r>
              <a:rPr lang="ru-RU" sz="2400" b="1" i="1" dirty="0" err="1" smtClean="0">
                <a:solidFill>
                  <a:srgbClr val="C00000"/>
                </a:solidFill>
                <a:latin typeface="Times New Roman"/>
                <a:ea typeface="Times New Roman"/>
                <a:cs typeface="Calibri"/>
              </a:rPr>
              <a:t>Оқушылардың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/>
                <a:ea typeface="Times New Roman"/>
                <a:cs typeface="Calibri"/>
              </a:rPr>
              <a:t> </a:t>
            </a:r>
            <a:r>
              <a:rPr lang="ru-RU" sz="2400" b="1" i="1" dirty="0" err="1" smtClean="0">
                <a:solidFill>
                  <a:srgbClr val="C00000"/>
                </a:solidFill>
                <a:latin typeface="Times New Roman"/>
                <a:ea typeface="Times New Roman"/>
                <a:cs typeface="Calibri"/>
              </a:rPr>
              <a:t>денсаулығы</a:t>
            </a:r>
            <a:endParaRPr lang="ru-RU" sz="2400" i="1" dirty="0">
              <a:solidFill>
                <a:srgbClr val="C00000"/>
              </a:solidFill>
              <a:ea typeface="Calibri"/>
              <a:cs typeface="Calibri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30003"/>
              </p:ext>
            </p:extLst>
          </p:nvPr>
        </p:nvGraphicFramePr>
        <p:xfrm>
          <a:off x="611560" y="2342508"/>
          <a:ext cx="7814752" cy="2054545"/>
        </p:xfrm>
        <a:graphic>
          <a:graphicData uri="http://schemas.openxmlformats.org/drawingml/2006/table">
            <a:tbl>
              <a:tblPr bandRow="1">
                <a:tableStyleId>{5FD0F851-EC5A-4D38-B0AD-8093EC10F338}</a:tableStyleId>
              </a:tblPr>
              <a:tblGrid>
                <a:gridCol w="21602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203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719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3885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2338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848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 dirty="0">
                          <a:effectLst/>
                          <a:latin typeface="Constantia" panose="02030602050306030303" pitchFamily="18" charset="0"/>
                        </a:rPr>
                        <a:t> 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kk-KZ" sz="1400" b="1" i="1" dirty="0" smtClean="0"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+mn-ea"/>
                          <a:cs typeface="+mn-cs"/>
                        </a:rPr>
                        <a:t>Бастауыш</a:t>
                      </a:r>
                      <a:r>
                        <a:rPr lang="kk-KZ" sz="1400" b="1" i="1" baseline="0" dirty="0" smtClean="0"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+mn-ea"/>
                          <a:cs typeface="+mn-cs"/>
                        </a:rPr>
                        <a:t> сынып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en-US" sz="1400" b="1" i="1" dirty="0" smtClean="0">
                          <a:effectLst/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ru-RU" sz="1400" b="1" i="1" dirty="0" err="1" smtClean="0">
                          <a:effectLst/>
                          <a:latin typeface="Constantia" panose="02030602050306030303" pitchFamily="18" charset="0"/>
                        </a:rPr>
                        <a:t>Негізгі</a:t>
                      </a:r>
                      <a:r>
                        <a:rPr lang="ru-RU" sz="1400" b="1" i="1" dirty="0" smtClean="0">
                          <a:effectLst/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ru-RU" sz="1400" b="1" i="1" dirty="0" err="1" smtClean="0">
                          <a:effectLst/>
                          <a:latin typeface="Constantia" panose="02030602050306030303" pitchFamily="18" charset="0"/>
                        </a:rPr>
                        <a:t>мектеп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 dirty="0" smtClean="0">
                          <a:effectLst/>
                          <a:latin typeface="Constantia" panose="02030602050306030303" pitchFamily="18" charset="0"/>
                        </a:rPr>
                        <a:t>Орта </a:t>
                      </a:r>
                      <a:r>
                        <a:rPr lang="ru-RU" sz="1400" b="1" i="1" dirty="0" err="1" smtClean="0">
                          <a:effectLst/>
                          <a:latin typeface="Constantia" panose="02030602050306030303" pitchFamily="18" charset="0"/>
                        </a:rPr>
                        <a:t>мектеп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 dirty="0" err="1" smtClean="0">
                          <a:effectLst/>
                          <a:latin typeface="Constantia" panose="02030602050306030303" pitchFamily="18" charset="0"/>
                        </a:rPr>
                        <a:t>Мектеп</a:t>
                      </a:r>
                      <a:r>
                        <a:rPr lang="ru-RU" sz="1400" b="1" i="1" dirty="0" smtClean="0">
                          <a:effectLst/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ru-RU" sz="1400" b="1" i="1" dirty="0" err="1" smtClean="0">
                          <a:effectLst/>
                          <a:latin typeface="Constantia" panose="02030602050306030303" pitchFamily="18" charset="0"/>
                        </a:rPr>
                        <a:t>бойынша</a:t>
                      </a:r>
                      <a:r>
                        <a:rPr lang="ru-RU" sz="1400" b="1" i="1" dirty="0" smtClean="0">
                          <a:effectLst/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ru-RU" sz="1400" b="1" i="1" dirty="0" err="1" smtClean="0">
                          <a:effectLst/>
                          <a:latin typeface="Constantia" panose="02030602050306030303" pitchFamily="18" charset="0"/>
                        </a:rPr>
                        <a:t>барлығы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49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kk-KZ" sz="1400" b="1" i="1" dirty="0" smtClean="0"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+mn-ea"/>
                          <a:cs typeface="+mn-cs"/>
                        </a:rPr>
                        <a:t>Мүгедек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1,6%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1,2%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1,1%</a:t>
                      </a:r>
                      <a:endParaRPr lang="ru-RU" sz="1100" b="1" i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49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 dirty="0">
                          <a:effectLst/>
                          <a:latin typeface="Constantia" panose="02030602050306030303" pitchFamily="18" charset="0"/>
                        </a:rPr>
                        <a:t>Группа «Д»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2,5%</a:t>
                      </a:r>
                      <a:endParaRPr lang="ru-RU" sz="1100" b="1" i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7,3%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8,9%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6,2%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848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 dirty="0" err="1" smtClean="0">
                          <a:effectLst/>
                          <a:latin typeface="Constantia" panose="02030602050306030303" pitchFamily="18" charset="0"/>
                        </a:rPr>
                        <a:t>Денсаулығында</a:t>
                      </a:r>
                      <a:r>
                        <a:rPr lang="ru-RU" sz="1400" b="1" i="1" dirty="0" smtClean="0">
                          <a:effectLst/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ru-RU" sz="1400" b="1" i="1" dirty="0" err="1" smtClean="0">
                          <a:effectLst/>
                          <a:latin typeface="Constantia" panose="02030602050306030303" pitchFamily="18" charset="0"/>
                        </a:rPr>
                        <a:t>кемшіліктері</a:t>
                      </a:r>
                      <a:r>
                        <a:rPr lang="ru-RU" sz="1400" b="1" i="1" baseline="0" dirty="0" smtClean="0">
                          <a:effectLst/>
                          <a:latin typeface="Constantia" panose="02030602050306030303" pitchFamily="18" charset="0"/>
                        </a:rPr>
                        <a:t> бар </a:t>
                      </a:r>
                      <a:r>
                        <a:rPr lang="ru-RU" sz="1400" b="1" i="1" baseline="0" dirty="0" err="1" smtClean="0">
                          <a:effectLst/>
                          <a:latin typeface="Constantia" panose="02030602050306030303" pitchFamily="18" charset="0"/>
                        </a:rPr>
                        <a:t>оқушылар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15,8%</a:t>
                      </a:r>
                      <a:endParaRPr lang="ru-RU" sz="1100" b="1" i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23,3%</a:t>
                      </a:r>
                      <a:endParaRPr lang="ru-RU" sz="1100" b="1" i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29,8%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22%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49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kk-KZ" sz="1400" b="1" i="1" dirty="0" smtClean="0"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+mn-ea"/>
                          <a:cs typeface="+mn-cs"/>
                        </a:rPr>
                        <a:t>Дені</a:t>
                      </a:r>
                      <a:r>
                        <a:rPr lang="kk-KZ" sz="1400" b="1" i="1" baseline="0" dirty="0" smtClean="0"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+mn-ea"/>
                          <a:cs typeface="+mn-cs"/>
                        </a:rPr>
                        <a:t> сау оқушылар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79,9%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68,2%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61,3%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70,7%</a:t>
                      </a:r>
                      <a:endParaRPr lang="ru-RU" sz="1100" b="1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2" name="image2.png" descr="http://festival.1september.ru/articles/507847/img11.jp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2485811" y="4005064"/>
            <a:ext cx="3971925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1422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913131"/>
        </p:xfrm>
        <a:graphic>
          <a:graphicData uri="http://schemas.openxmlformats.org/drawingml/2006/table">
            <a:tbl>
              <a:tblPr bandRow="1"/>
              <a:tblGrid>
                <a:gridCol w="31228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642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489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4898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6109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6109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52236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13970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Направления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2014–2015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2015–2016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2016-2017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89777" marR="897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7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Кол-во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%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Кол-во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%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Кол-во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89777" marR="897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%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89777" marR="897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9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Спортивные секции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160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45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195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51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240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89777" marR="897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60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89777" marR="897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68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27585" y="476698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75"/>
              </a:spcAft>
            </a:pPr>
            <a:r>
              <a:rPr lang="kk-KZ" sz="2400" b="1" i="1" dirty="0" smtClean="0">
                <a:solidFill>
                  <a:srgbClr val="C00000"/>
                </a:solidFill>
                <a:latin typeface="Times New Roman"/>
                <a:ea typeface="Calibri"/>
                <a:cs typeface="Calibri"/>
              </a:rPr>
              <a:t>Мектеп инспекторы, әлеуметтік педагог, логопедтер, психологтар саны</a:t>
            </a:r>
            <a:endParaRPr lang="ru-RU" sz="2400" dirty="0">
              <a:solidFill>
                <a:srgbClr val="C00000"/>
              </a:solidFill>
              <a:ea typeface="Calibri"/>
              <a:cs typeface="Calibri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10828" y="2961969"/>
            <a:ext cx="6932026" cy="12100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675"/>
              </a:spcAft>
            </a:pPr>
            <a:r>
              <a:rPr lang="kk-KZ" sz="3200" b="1" i="1" dirty="0" smtClean="0">
                <a:solidFill>
                  <a:srgbClr val="C00000"/>
                </a:solidFill>
                <a:latin typeface="Times New Roman"/>
                <a:ea typeface="Calibri"/>
                <a:cs typeface="Calibri"/>
              </a:rPr>
              <a:t>Мектептегі жалпы видеокамералар </a:t>
            </a:r>
          </a:p>
          <a:p>
            <a:pPr algn="ctr">
              <a:lnSpc>
                <a:spcPct val="107000"/>
              </a:lnSpc>
              <a:spcAft>
                <a:spcPts val="675"/>
              </a:spcAft>
            </a:pPr>
            <a:r>
              <a:rPr lang="kk-KZ" sz="3200" b="1" i="1" dirty="0" smtClean="0">
                <a:solidFill>
                  <a:srgbClr val="C00000"/>
                </a:solidFill>
                <a:latin typeface="Times New Roman"/>
                <a:ea typeface="Calibri"/>
                <a:cs typeface="Calibri"/>
              </a:rPr>
              <a:t>саны</a:t>
            </a:r>
            <a:endParaRPr lang="ru-RU" sz="3200" i="1" dirty="0">
              <a:solidFill>
                <a:srgbClr val="C00000"/>
              </a:solidFill>
              <a:ea typeface="Calibri"/>
              <a:cs typeface="Calibri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917032"/>
              </p:ext>
            </p:extLst>
          </p:nvPr>
        </p:nvGraphicFramePr>
        <p:xfrm>
          <a:off x="961327" y="1700808"/>
          <a:ext cx="7632848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05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900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44611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Constantia" panose="02030602050306030303" pitchFamily="18" charset="0"/>
                        </a:rPr>
                        <a:t>№</a:t>
                      </a:r>
                      <a:endParaRPr lang="ru-RU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Constantia" panose="02030602050306030303" pitchFamily="18" charset="0"/>
                        </a:rPr>
                        <a:t>Мектеп инспекторы</a:t>
                      </a:r>
                      <a:endParaRPr lang="ru-RU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Constantia" panose="02030602050306030303" pitchFamily="18" charset="0"/>
                        </a:rPr>
                        <a:t>Әлеуметтік педагог</a:t>
                      </a:r>
                      <a:endParaRPr lang="ru-RU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Constantia" panose="02030602050306030303" pitchFamily="18" charset="0"/>
                        </a:rPr>
                        <a:t>Логопед                  Мектеп      </a:t>
                      </a:r>
                      <a:r>
                        <a:rPr lang="kk-KZ" b="1" i="1" baseline="0" dirty="0" smtClean="0">
                          <a:latin typeface="Constantia" panose="02030602050306030303" pitchFamily="18" charset="0"/>
                        </a:rPr>
                        <a:t>   </a:t>
                      </a:r>
                    </a:p>
                    <a:p>
                      <a:pPr algn="ctr"/>
                      <a:r>
                        <a:rPr lang="kk-KZ" b="1" i="1" baseline="0" dirty="0" smtClean="0">
                          <a:latin typeface="Constantia" panose="02030602050306030303" pitchFamily="18" charset="0"/>
                        </a:rPr>
                        <a:t>                                    </a:t>
                      </a:r>
                      <a:r>
                        <a:rPr lang="kk-KZ" b="1" i="1" dirty="0" smtClean="0">
                          <a:latin typeface="Constantia" panose="02030602050306030303" pitchFamily="18" charset="0"/>
                        </a:rPr>
                        <a:t>психологы</a:t>
                      </a:r>
                      <a:endParaRPr lang="ru-RU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Constantia" panose="02030602050306030303" pitchFamily="18" charset="0"/>
                        </a:rPr>
                        <a:t>1</a:t>
                      </a:r>
                      <a:endParaRPr lang="ru-RU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Constantia" panose="02030602050306030303" pitchFamily="18" charset="0"/>
                        </a:rPr>
                        <a:t>1</a:t>
                      </a:r>
                      <a:endParaRPr lang="ru-RU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Constantia" panose="02030602050306030303" pitchFamily="18" charset="0"/>
                        </a:rPr>
                        <a:t>1</a:t>
                      </a:r>
                      <a:endParaRPr lang="ru-RU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Constantia" panose="02030602050306030303" pitchFamily="18" charset="0"/>
                        </a:rPr>
                        <a:t>1                        2</a:t>
                      </a:r>
                      <a:endParaRPr lang="ru-RU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729818"/>
              </p:ext>
            </p:extLst>
          </p:nvPr>
        </p:nvGraphicFramePr>
        <p:xfrm>
          <a:off x="1528841" y="4581128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28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57312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Constantia" pitchFamily="18" charset="0"/>
                        </a:rPr>
                        <a:t>№</a:t>
                      </a:r>
                      <a:endParaRPr lang="ru-RU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Constantia" pitchFamily="18" charset="0"/>
                        </a:rPr>
                        <a:t>Видеокамера саны</a:t>
                      </a:r>
                      <a:endParaRPr lang="ru-RU" b="1" i="1" dirty="0">
                        <a:latin typeface="Constantia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Constantia" pitchFamily="18" charset="0"/>
                        </a:rPr>
                        <a:t>1</a:t>
                      </a:r>
                      <a:endParaRPr lang="ru-RU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>
                          <a:latin typeface="Constantia" pitchFamily="18" charset="0"/>
                        </a:rPr>
                        <a:t>19</a:t>
                      </a:r>
                      <a:endParaRPr lang="ru-RU" b="1" i="1" dirty="0">
                        <a:latin typeface="Constantia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4" name="Прямая соединительная линия 13"/>
          <p:cNvCxnSpPr/>
          <p:nvPr/>
        </p:nvCxnSpPr>
        <p:spPr>
          <a:xfrm>
            <a:off x="6516216" y="1724887"/>
            <a:ext cx="0" cy="126116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841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7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15616" y="389855"/>
            <a:ext cx="6912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  <a:t>Тәрбие жұмысын жүргізу мақсатында өткізілетін іс шаралар</a:t>
            </a:r>
            <a:endParaRPr kumimoji="0" lang="ru-RU" sz="2400" b="0" i="1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itchFamily="18" charset="0"/>
            </a:endParaRPr>
          </a:p>
        </p:txBody>
      </p:sp>
      <p:pic>
        <p:nvPicPr>
          <p:cNvPr id="7" name="Picture 16" descr="E:\фото отчет по акции поздравь своего  учителя\IMG_20160922_1325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084" y="1057286"/>
            <a:ext cx="2907772" cy="282735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E:\фото гульнара май  2017\IMG_20161215_11581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072" y="1260432"/>
            <a:ext cx="3196580" cy="26494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E:\фото мероприятий новая школа\IMG_058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018" y="1260432"/>
            <a:ext cx="3203848" cy="26873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5" descr="E:\фото отчет по акции поздравь своего  учителя\IMG_20160922_13181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06" y="3933056"/>
            <a:ext cx="2910950" cy="266429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E:\130___06\IMG_569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710" y="3789040"/>
            <a:ext cx="3196580" cy="28889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E:\фото мероприятий новая школа\IMG_116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006" y="3884644"/>
            <a:ext cx="3330116" cy="27127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319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7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7" descr="E:\фото школа март конкурс мисс школа и 8 марта\169___03\IMG_16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791"/>
            <a:ext cx="2904391" cy="21602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E:\фото мероприятий новая школа\IMG_20160428_14064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820" y="326097"/>
            <a:ext cx="3240360" cy="21602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E:\фото мероприятий новая школа\IMG_04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32792"/>
            <a:ext cx="3324267" cy="215354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E:\фото мероприятий новая школа\IMG_772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64904"/>
            <a:ext cx="2976399" cy="172819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3" descr="E:\фото мероприятий новая школа\IMG_848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506" y="2600907"/>
            <a:ext cx="3240360" cy="171470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486337"/>
            <a:ext cx="3324267" cy="187876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7" descr="E:\фотки для отчета\IMG_20160429_16022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315613"/>
            <a:ext cx="2976399" cy="217311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Хазира\школа фото,презентаций\50 лет юбилей\IMG_20161028_152859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506" y="4293096"/>
            <a:ext cx="3240360" cy="207446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E:\143___12\IMG_8174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7" y="4293096"/>
            <a:ext cx="3324266" cy="219563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319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User\Desktop\мектеп фота\IMG-20170429-WA00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512" y="514366"/>
            <a:ext cx="3035829" cy="12584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esktop\мектеп фота\IMG-20170429-WA00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14" y="4739354"/>
            <a:ext cx="2852042" cy="165588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мектеп фота\IMG-20170329-WA000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14" y="514367"/>
            <a:ext cx="2852042" cy="133045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User\Desktop\мектеп фота\20160318_13333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195" y="4869160"/>
            <a:ext cx="3105146" cy="142233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User\Desktop\мектеп фота\20160319_10553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739354"/>
            <a:ext cx="3024336" cy="162191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User\Desktop\мектеп фота\IMG-20170422-WA000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473" y="558767"/>
            <a:ext cx="2702965" cy="121404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User\Desktop\мектеп фота\IMG-20170418-WA000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844824"/>
            <a:ext cx="4608512" cy="3024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76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7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 descr="2013-08-29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2209" y="764704"/>
            <a:ext cx="2777667" cy="28350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Picture 4" descr="20130901_10164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6643" y="764705"/>
            <a:ext cx="2281792" cy="29523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" name="Picture 3" descr="IMG_516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18435" y="1340768"/>
            <a:ext cx="3563775" cy="2376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2013-08-29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82210" y="3717032"/>
            <a:ext cx="2777667" cy="25178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Picture 8" descr="2013-08-29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20393" y="3599717"/>
            <a:ext cx="2078038" cy="263514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Picture 4" descr="20140129_1042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5537" y="3717032"/>
            <a:ext cx="2222898" cy="25178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2" name="Picture 5" descr="20140129_10520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00323" y="3717032"/>
            <a:ext cx="2023794" cy="25178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TextBox 3"/>
          <p:cNvSpPr txBox="1"/>
          <p:nvPr/>
        </p:nvSpPr>
        <p:spPr>
          <a:xfrm>
            <a:off x="2883479" y="476672"/>
            <a:ext cx="30336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i="1" dirty="0" smtClean="0">
                <a:solidFill>
                  <a:srgbClr val="C00000"/>
                </a:solidFill>
                <a:latin typeface="Monotype Corsiva" pitchFamily="66" charset="0"/>
              </a:rPr>
              <a:t>«Мектепке жол» акциясы</a:t>
            </a:r>
            <a:endParaRPr lang="ru-RU" sz="2800" b="1" i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3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991565"/>
              </p:ext>
            </p:extLst>
          </p:nvPr>
        </p:nvGraphicFramePr>
        <p:xfrm>
          <a:off x="457200" y="1600200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7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577513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i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Деңгейлік курстан өткен мұғалімдер</a:t>
            </a:r>
            <a:endParaRPr lang="ru-RU" sz="2400" b="1" i="1" dirty="0">
              <a:solidFill>
                <a:srgbClr val="C00000"/>
              </a:solidFill>
              <a:latin typeface="Constantia" panose="02030602050306030303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452477"/>
              </p:ext>
            </p:extLst>
          </p:nvPr>
        </p:nvGraphicFramePr>
        <p:xfrm>
          <a:off x="683568" y="1268760"/>
          <a:ext cx="7992888" cy="468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0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1029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1029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2064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2064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№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Аты жөні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Қызметі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Өткен</a:t>
                      </a:r>
                      <a:r>
                        <a:rPr lang="kk-KZ" sz="1200" b="1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жылы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Деңгей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1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Манап Жексенбай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Өзін өзі тану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2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Мусай Алтынай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Қазақ тілі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3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Склярук Наталья Николаевна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Информатика пәні мұғалімі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4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Ледвижко Александра Владимировна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Өзін</a:t>
                      </a:r>
                      <a:r>
                        <a:rPr lang="kk-KZ" sz="1200" b="1" i="1" baseline="0" dirty="0" smtClean="0">
                          <a:latin typeface="Constantia" panose="02030602050306030303" pitchFamily="18" charset="0"/>
                        </a:rPr>
                        <a:t> өзі тану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5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Московченко Наталья Ивановна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Бастауыш сынып мұғалімі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6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Аманжолова Гулбира Баянжановна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Қазақ тілі және әдебиет пәні мұғалімі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7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Вечканова Елена Михайловна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Бастауыш сынып мұғалімі</a:t>
                      </a:r>
                      <a:endParaRPr lang="ru-RU" sz="1200" b="1" i="1" dirty="0" smtClean="0">
                        <a:latin typeface="Constantia" panose="02030602050306030303" pitchFamily="18" charset="0"/>
                      </a:endParaRPr>
                    </a:p>
                    <a:p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8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Сейтбатталова Аяна Шукуровна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Ағылшын тілі пәні мұғалімі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9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Шерикхан Хурметбек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Математика пәні мұғалімі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10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Гужаковская Татьяна Валентиновна</a:t>
                      </a:r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1" dirty="0" smtClean="0">
                          <a:latin typeface="Constantia" panose="02030602050306030303" pitchFamily="18" charset="0"/>
                        </a:rPr>
                        <a:t>Математика пәні мұғалімі</a:t>
                      </a:r>
                      <a:endParaRPr lang="ru-RU" sz="1200" b="1" i="1" dirty="0" smtClean="0">
                        <a:latin typeface="Constantia" panose="02030602050306030303" pitchFamily="18" charset="0"/>
                      </a:endParaRPr>
                    </a:p>
                    <a:p>
                      <a:endParaRPr lang="ru-RU" sz="1200" b="1" i="1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152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68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8566" y="2959029"/>
            <a:ext cx="395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200" b="1" i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Тренинг «Критическое мышление учителя»</a:t>
            </a:r>
          </a:p>
          <a:p>
            <a:pPr algn="ctr"/>
            <a:r>
              <a:rPr lang="kk-KZ" sz="1200" b="1" i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 (учитель 3 го уровня Московченко Н.И)</a:t>
            </a:r>
            <a:endParaRPr lang="ru-RU" sz="1200" b="1" i="1" dirty="0">
              <a:solidFill>
                <a:srgbClr val="C00000"/>
              </a:solidFill>
              <a:latin typeface="Constantia" panose="0203060205030603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2616" y="4991668"/>
            <a:ext cx="2845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200" b="1" i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Эффективные методы запоминания»</a:t>
            </a:r>
          </a:p>
          <a:p>
            <a:r>
              <a:rPr lang="kk-KZ" sz="1200" b="1" i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 (учитель 3 го уровня Склярук Н.Н)</a:t>
            </a:r>
            <a:endParaRPr lang="ru-RU" sz="1200" b="1" i="1" dirty="0">
              <a:solidFill>
                <a:srgbClr val="C00000"/>
              </a:solidFill>
              <a:latin typeface="Constantia" panose="0203060205030603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69890" y="2944244"/>
            <a:ext cx="40021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100" b="1" i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Тренинг «Критическое мышление: толстые и тонкие вопросы»(учитель 3 го уровня Вечканова Е.М)</a:t>
            </a:r>
            <a:endParaRPr lang="ru-RU" sz="1100" b="1" i="1" dirty="0">
              <a:solidFill>
                <a:srgbClr val="C00000"/>
              </a:solidFill>
              <a:latin typeface="Constantia" panose="0203060205030603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37451" y="4957167"/>
            <a:ext cx="3155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200" b="1" i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Семинар «Организация диалогового обучения» </a:t>
            </a:r>
          </a:p>
          <a:p>
            <a:pPr algn="ctr"/>
            <a:r>
              <a:rPr lang="kk-KZ" sz="1200" b="1" i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(учитель 3 го уровня Аманжолова Г.Б) </a:t>
            </a:r>
            <a:endParaRPr lang="ru-RU" sz="1200" b="1" i="1" dirty="0">
              <a:solidFill>
                <a:srgbClr val="C00000"/>
              </a:solidFill>
              <a:latin typeface="Constantia" panose="020306020503060303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1545" y="5637999"/>
            <a:ext cx="4788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200" b="1" i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Семинар «Диалоговое обучение: </a:t>
            </a:r>
          </a:p>
          <a:p>
            <a:pPr algn="ctr"/>
            <a:r>
              <a:rPr lang="kk-KZ" sz="1200" b="1" i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легко ли задавать  вопросы на уроке?» </a:t>
            </a:r>
            <a:endParaRPr lang="kk-KZ" sz="1200" b="1" i="1" dirty="0" smtClean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algn="ctr"/>
            <a:r>
              <a:rPr lang="kk-KZ" sz="1200" b="1" i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(учитель 3 го</a:t>
            </a:r>
          </a:p>
          <a:p>
            <a:pPr algn="ctr"/>
            <a:r>
              <a:rPr lang="kk-KZ" sz="1200" b="1" i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 </a:t>
            </a:r>
            <a:r>
              <a:rPr lang="kk-KZ" sz="1200" b="1" i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уровня Гужаковская В.И) </a:t>
            </a:r>
            <a:endParaRPr lang="ru-RU" sz="1200" b="1" i="1" dirty="0">
              <a:solidFill>
                <a:srgbClr val="C00000"/>
              </a:solidFill>
              <a:latin typeface="Constantia" panose="02030602050306030303" pitchFamily="18" charset="0"/>
            </a:endParaRPr>
          </a:p>
        </p:txBody>
      </p:sp>
      <p:pic>
        <p:nvPicPr>
          <p:cNvPr id="10" name="Рисунок 9" descr="C:\Documents and Settings\Валера.111-A917C9E350C\Рабочий стол\20170418_17001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2616" y="1268760"/>
            <a:ext cx="2730500" cy="1541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082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5459" y="3438373"/>
            <a:ext cx="2375675" cy="15187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Изображение 544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78434" y="1268760"/>
            <a:ext cx="2476439" cy="15769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C:\Documents and Settings\Валера.111-A917C9E350C\Рабочий стол\20170418_17004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95313" y="3374732"/>
            <a:ext cx="2088232" cy="1582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Изображение 540.jp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868144" y="3332922"/>
            <a:ext cx="2520280" cy="16577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G:\Сертификат Московченко Наталья Ивановна.pn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91625" y="1218536"/>
            <a:ext cx="1347804" cy="1591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187624" y="692696"/>
            <a:ext cx="6696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2000" b="1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</a:rPr>
              <a:t> деңгейлік курстан өткен мұғалімдердің жұмысы</a:t>
            </a:r>
            <a:endParaRPr lang="ru-RU" sz="2000" b="1" i="1" dirty="0">
              <a:solidFill>
                <a:schemeClr val="accent6">
                  <a:lumMod val="50000"/>
                </a:schemeClr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52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2871787" y="2369661"/>
          <a:ext cx="3400425" cy="298704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1144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класс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Колл – во детей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Инвалиды детства, ОВЗ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1кл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2кл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3кл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 кл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 кл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6кл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7кл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8кл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9кл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кл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дошкольники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68" y="-19925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771800" y="620688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kk-KZ" sz="1400" b="1" i="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ИНКЛЮЗИВНОЕ ОБРАЗОВАНИЕ</a:t>
            </a:r>
            <a:endParaRPr lang="ru-RU" sz="1400" b="1" i="1" dirty="0">
              <a:solidFill>
                <a:schemeClr val="accent6">
                  <a:lumMod val="50000"/>
                </a:schemeClr>
              </a:solidFill>
              <a:ea typeface="Times New Roman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Дети с з</a:t>
            </a:r>
            <a:r>
              <a:rPr lang="kk-KZ" sz="1400" b="1" i="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адержкой </a:t>
            </a:r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п</a:t>
            </a:r>
            <a:r>
              <a:rPr lang="kk-KZ" sz="1400" b="1" i="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сихического </a:t>
            </a:r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lang="kk-KZ" sz="1400" b="1" i="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азвития</a:t>
            </a:r>
            <a:endParaRPr lang="ru-RU" sz="1400" b="1" i="1" dirty="0">
              <a:solidFill>
                <a:schemeClr val="accent6">
                  <a:lumMod val="50000"/>
                </a:schemeClr>
              </a:solidFill>
              <a:ea typeface="Times New Roman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в общеобразовательной школе</a:t>
            </a:r>
            <a:endParaRPr lang="ru-RU" sz="1400" b="1" i="1" dirty="0">
              <a:solidFill>
                <a:schemeClr val="accent6">
                  <a:lumMod val="50000"/>
                </a:schemeClr>
              </a:solidFill>
              <a:ea typeface="Times New Roman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12851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spcAft>
                <a:spcPts val="0"/>
              </a:spcAft>
            </a:pPr>
            <a:r>
              <a:rPr lang="ru-RU" sz="900" i="1" dirty="0">
                <a:solidFill>
                  <a:srgbClr val="0066CC"/>
                </a:solidFill>
                <a:latin typeface="Times New Roman"/>
                <a:ea typeface="Times New Roman"/>
                <a:cs typeface="Times New Roman"/>
              </a:rPr>
              <a:t>Когда кто-то идет не в ногу,</a:t>
            </a:r>
            <a:endParaRPr lang="ru-RU" sz="900" dirty="0">
              <a:ea typeface="Times New Roman"/>
              <a:cs typeface="Times New Roman"/>
            </a:endParaRPr>
          </a:p>
          <a:p>
            <a:pPr algn="r">
              <a:spcAft>
                <a:spcPts val="0"/>
              </a:spcAft>
            </a:pPr>
            <a:r>
              <a:rPr lang="ru-RU" sz="900" i="1" dirty="0">
                <a:solidFill>
                  <a:srgbClr val="0066CC"/>
                </a:solidFill>
                <a:latin typeface="Times New Roman"/>
                <a:ea typeface="Times New Roman"/>
                <a:cs typeface="Times New Roman"/>
              </a:rPr>
              <a:t>Не спеши осуждать его…</a:t>
            </a:r>
            <a:endParaRPr lang="ru-RU" sz="900" dirty="0">
              <a:ea typeface="Times New Roman"/>
              <a:cs typeface="Times New Roman"/>
            </a:endParaRPr>
          </a:p>
          <a:p>
            <a:pPr algn="r">
              <a:spcAft>
                <a:spcPts val="0"/>
              </a:spcAft>
            </a:pPr>
            <a:r>
              <a:rPr lang="ru-RU" sz="900" i="1" dirty="0">
                <a:solidFill>
                  <a:srgbClr val="0066CC"/>
                </a:solidFill>
                <a:latin typeface="Times New Roman"/>
                <a:ea typeface="Times New Roman"/>
                <a:cs typeface="Times New Roman"/>
              </a:rPr>
              <a:t>Возможно, он слышит звуки другого марша.</a:t>
            </a:r>
            <a:endParaRPr lang="ru-RU" sz="900" dirty="0">
              <a:ea typeface="Times New Roman"/>
              <a:cs typeface="Times New Roman"/>
            </a:endParaRPr>
          </a:p>
          <a:p>
            <a:pPr algn="r">
              <a:spcAft>
                <a:spcPts val="0"/>
              </a:spcAft>
            </a:pPr>
            <a:r>
              <a:rPr lang="ru-RU" sz="900" i="1" dirty="0">
                <a:solidFill>
                  <a:srgbClr val="0066CC"/>
                </a:solidFill>
                <a:latin typeface="Times New Roman"/>
                <a:ea typeface="Times New Roman"/>
                <a:cs typeface="Times New Roman"/>
              </a:rPr>
              <a:t>Генри </a:t>
            </a:r>
            <a:r>
              <a:rPr lang="ru-RU" sz="900" i="1" dirty="0" err="1">
                <a:solidFill>
                  <a:srgbClr val="0066CC"/>
                </a:solidFill>
                <a:latin typeface="Times New Roman"/>
                <a:ea typeface="Times New Roman"/>
                <a:cs typeface="Times New Roman"/>
              </a:rPr>
              <a:t>Торро</a:t>
            </a:r>
            <a:endParaRPr lang="ru-RU" sz="900" dirty="0">
              <a:ea typeface="Times New Roman"/>
              <a:cs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1962525"/>
            <a:ext cx="77048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800" b="1" i="1" dirty="0">
                <a:latin typeface="Constantia" pitchFamily="18" charset="0"/>
                <a:ea typeface="Times New Roman"/>
                <a:cs typeface="Times New Roman"/>
              </a:rPr>
              <a:t>В Государственной программе развития образования </a:t>
            </a:r>
            <a:r>
              <a:rPr lang="kk-KZ" sz="800" b="1" i="1" dirty="0">
                <a:latin typeface="Constantia" pitchFamily="18" charset="0"/>
                <a:ea typeface="Times New Roman"/>
                <a:cs typeface="Times New Roman"/>
              </a:rPr>
              <a:t>Республики Казахстан </a:t>
            </a:r>
            <a:r>
              <a:rPr lang="ru-RU" sz="800" b="1" i="1" dirty="0">
                <a:latin typeface="Constantia" pitchFamily="18" charset="0"/>
                <a:ea typeface="Times New Roman"/>
                <a:cs typeface="Times New Roman"/>
              </a:rPr>
              <a:t>на 2011-2020 годы одной из целей поставлено обеспечение равного доступа детей к различным программам воспитания и обучения,  равного доступа детей с ограниченными возможностями к образованию.</a:t>
            </a:r>
          </a:p>
          <a:p>
            <a:pPr algn="just">
              <a:spcAft>
                <a:spcPts val="0"/>
              </a:spcAft>
            </a:pPr>
            <a:r>
              <a:rPr lang="kk-KZ" sz="800" b="1" i="1" dirty="0">
                <a:latin typeface="Constantia" pitchFamily="18" charset="0"/>
                <a:ea typeface="Times New Roman"/>
                <a:cs typeface="Times New Roman"/>
              </a:rPr>
              <a:t> </a:t>
            </a:r>
            <a:r>
              <a:rPr lang="ru-RU" sz="800" b="1" i="1" dirty="0" smtClean="0">
                <a:latin typeface="Constantia" pitchFamily="18" charset="0"/>
                <a:ea typeface="Times New Roman"/>
                <a:cs typeface="Times New Roman"/>
              </a:rPr>
              <a:t>Если </a:t>
            </a:r>
            <a:r>
              <a:rPr lang="ru-RU" sz="800" b="1" i="1" dirty="0">
                <a:latin typeface="Constantia" pitchFamily="18" charset="0"/>
                <a:ea typeface="Times New Roman"/>
                <a:cs typeface="Times New Roman"/>
              </a:rPr>
              <a:t>обратиться к статистическим данным, на сегодняшний день:</a:t>
            </a:r>
          </a:p>
          <a:p>
            <a:pPr algn="just">
              <a:spcAft>
                <a:spcPts val="0"/>
              </a:spcAft>
            </a:pPr>
            <a:r>
              <a:rPr lang="ru-RU" sz="800" b="1" i="1" dirty="0">
                <a:latin typeface="Constantia" pitchFamily="18" charset="0"/>
                <a:ea typeface="Times New Roman"/>
                <a:cs typeface="Times New Roman"/>
              </a:rPr>
              <a:t>из 5 миллионов детей, проживающих в РК, свыше 150</a:t>
            </a:r>
            <a:r>
              <a:rPr lang="en-US" sz="800" b="1" i="1" dirty="0">
                <a:latin typeface="Constantia" pitchFamily="18" charset="0"/>
                <a:ea typeface="Times New Roman"/>
                <a:cs typeface="Times New Roman"/>
              </a:rPr>
              <a:t> </a:t>
            </a:r>
            <a:r>
              <a:rPr lang="ru-RU" sz="800" b="1" i="1" dirty="0">
                <a:latin typeface="Constantia" pitchFamily="18" charset="0"/>
                <a:ea typeface="Times New Roman"/>
                <a:cs typeface="Times New Roman"/>
              </a:rPr>
              <a:t>000 – дети с ОВР, что составляет 3% от общего количества, из них 48 000 детей дошкольного возраста.</a:t>
            </a:r>
          </a:p>
          <a:p>
            <a:pPr algn="just">
              <a:spcAft>
                <a:spcPts val="0"/>
              </a:spcAft>
            </a:pPr>
            <a:r>
              <a:rPr lang="ru-RU" sz="800" b="1" i="1" dirty="0">
                <a:latin typeface="Constantia" pitchFamily="18" charset="0"/>
                <a:ea typeface="Times New Roman"/>
                <a:cs typeface="Times New Roman"/>
              </a:rPr>
              <a:t>В нашей школе детей с ОВ</a:t>
            </a:r>
            <a:r>
              <a:rPr lang="kk-KZ" sz="800" b="1" i="1" dirty="0">
                <a:latin typeface="Constantia" pitchFamily="18" charset="0"/>
                <a:ea typeface="Times New Roman"/>
                <a:cs typeface="Times New Roman"/>
              </a:rPr>
              <a:t>Р</a:t>
            </a:r>
            <a:r>
              <a:rPr lang="ru-RU" sz="800" b="1" i="1" dirty="0">
                <a:latin typeface="Constantia" pitchFamily="18" charset="0"/>
                <a:ea typeface="Times New Roman"/>
                <a:cs typeface="Times New Roman"/>
              </a:rPr>
              <a:t> по состоянию на начало 2016-2017 учебного года обучается 18 ребенок с </a:t>
            </a:r>
            <a:r>
              <a:rPr lang="kk-KZ" sz="800" b="1" i="1" dirty="0">
                <a:latin typeface="Constantia" pitchFamily="18" charset="0"/>
                <a:ea typeface="Times New Roman"/>
                <a:cs typeface="Times New Roman"/>
              </a:rPr>
              <a:t>диагонозом «Задержка психического развития»</a:t>
            </a:r>
            <a:r>
              <a:rPr lang="ru-RU" sz="800" b="1" i="1" dirty="0">
                <a:latin typeface="Constantia" pitchFamily="18" charset="0"/>
                <a:ea typeface="Times New Roman"/>
                <a:cs typeface="Times New Roman"/>
              </a:rPr>
              <a:t>, 3 учащихся ОВЗ</a:t>
            </a:r>
          </a:p>
          <a:p>
            <a:pPr algn="just">
              <a:spcAft>
                <a:spcPts val="0"/>
              </a:spcAft>
            </a:pPr>
            <a:r>
              <a:rPr lang="ru-RU" sz="800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800" dirty="0">
              <a:ea typeface="Times New Roman"/>
              <a:cs typeface="Times New Roman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501486"/>
              </p:ext>
            </p:extLst>
          </p:nvPr>
        </p:nvGraphicFramePr>
        <p:xfrm>
          <a:off x="768127" y="2973228"/>
          <a:ext cx="3400425" cy="178308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{35758FB7-9AC5-4552-8A53-C91805E547FA}</a:tableStyleId>
              </a:tblPr>
              <a:tblGrid>
                <a:gridCol w="11144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класс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Колл – во детей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Инвалиды детства, ОВЗ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1кл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1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 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2кл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-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 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3кл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2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 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4 кл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3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 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5 кл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4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 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6кл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-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 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7кл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5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1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8кл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2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2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9кл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1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 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10 кл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 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1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дошкольники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>
                          <a:effectLst/>
                          <a:latin typeface="Constantia" pitchFamily="18" charset="0"/>
                        </a:rPr>
                        <a:t> </a:t>
                      </a:r>
                      <a:endParaRPr lang="ru-RU" sz="900" b="0" i="1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 b="0" i="1" dirty="0">
                          <a:effectLst/>
                          <a:latin typeface="Constantia" pitchFamily="18" charset="0"/>
                        </a:rPr>
                        <a:t>3</a:t>
                      </a:r>
                      <a:endParaRPr lang="ru-RU" sz="900" b="0" i="1" dirty="0">
                        <a:effectLst/>
                        <a:latin typeface="Constant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4227604" y="2708920"/>
            <a:ext cx="4414219" cy="3939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5675" algn="l"/>
              </a:tabLst>
            </a:pPr>
            <a:r>
              <a:rPr kumimoji="0" lang="ru-RU" sz="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Наши дети учатся в школе. Они учатся и используют полученные знания по-разному. Тем не менее, цель образования заключается в достижении всеми учащимися определенного общественного статуса и утверждении своей социальной значимости.</a:t>
            </a:r>
            <a:endParaRPr kumimoji="0" lang="ru-RU" sz="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5675" algn="l"/>
              </a:tabLst>
            </a:pPr>
            <a:r>
              <a:rPr kumimoji="0" lang="ru-RU" sz="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В школе </a:t>
            </a:r>
            <a:r>
              <a:rPr kumimoji="0" lang="ru-RU" sz="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созданы </a:t>
            </a:r>
            <a:r>
              <a:rPr kumimoji="0" lang="ru-RU" sz="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следующие условия для детей с ЗПР, ОВР, детей инвалидов и </a:t>
            </a:r>
            <a:r>
              <a:rPr kumimoji="0" lang="ru-RU" sz="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др</a:t>
            </a:r>
            <a:r>
              <a:rPr kumimoji="0" lang="ru-RU" sz="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 ОВЗ:</a:t>
            </a:r>
            <a:endParaRPr kumimoji="0" lang="ru-RU" sz="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55675" algn="l"/>
              </a:tabLst>
            </a:pPr>
            <a:r>
              <a:rPr kumimoji="0" lang="ru-RU" sz="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На автостоянке посетителей установлена специальный дорожный указатель «Место для инвалидов».</a:t>
            </a:r>
            <a:endParaRPr kumimoji="0" lang="ru-RU" sz="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55675" algn="l"/>
              </a:tabLst>
            </a:pPr>
            <a:r>
              <a:rPr kumimoji="0" lang="ru-RU" sz="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между  вертушками  имеется обычная калитка.</a:t>
            </a:r>
            <a:endParaRPr kumimoji="0" lang="ru-RU" sz="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55675" algn="l"/>
              </a:tabLst>
            </a:pPr>
            <a:r>
              <a:rPr kumimoji="0" lang="ru-RU" sz="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Во дворе, через каждые 200 метров до входа в здание школьного (дошкольного) учреждения имеется места отдыха для инвалидов в виде лавочек или скамеек.</a:t>
            </a:r>
            <a:endParaRPr kumimoji="0" lang="ru-RU" sz="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55675" algn="l"/>
              </a:tabLst>
            </a:pPr>
            <a:r>
              <a:rPr kumimoji="0" lang="ru-RU" sz="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Во дворе, через каждые 200 метров до входа в здание, </a:t>
            </a:r>
            <a:r>
              <a:rPr kumimoji="0" lang="ru-RU" sz="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имеются </a:t>
            </a:r>
            <a:r>
              <a:rPr kumimoji="0" lang="ru-RU" sz="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указатели направления движения.</a:t>
            </a:r>
            <a:endParaRPr kumimoji="0" lang="ru-RU" sz="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55675" algn="l"/>
              </a:tabLst>
            </a:pPr>
            <a:r>
              <a:rPr kumimoji="0" lang="ru-RU" sz="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Пандус соответствует требованиям.</a:t>
            </a:r>
            <a:endParaRPr kumimoji="0" lang="ru-RU" sz="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55675" algn="l"/>
              </a:tabLst>
            </a:pPr>
            <a:r>
              <a:rPr kumimoji="0" lang="ru-RU" sz="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У входной двери установлен  </a:t>
            </a:r>
            <a:r>
              <a:rPr kumimoji="0" lang="ru-RU" sz="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звонок</a:t>
            </a:r>
            <a:r>
              <a:rPr kumimoji="0" lang="ru-RU" sz="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55675" algn="l"/>
              </a:tabLst>
            </a:pPr>
            <a:r>
              <a:rPr kumimoji="0" lang="ru-RU" sz="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имеется контрастная  окраска первой и последней ступеней лестниц (красным цветом) как наружной, так и внутри здания .</a:t>
            </a:r>
            <a:endParaRPr kumimoji="0" lang="ru-RU" sz="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55675" algn="l"/>
              </a:tabLst>
            </a:pPr>
            <a:r>
              <a:rPr kumimoji="0" lang="ru-RU" sz="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На входной двери  установлено условное обозначение входной двери, а также по всему здания .</a:t>
            </a:r>
            <a:endParaRPr kumimoji="0" lang="ru-RU" sz="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55675" algn="l"/>
              </a:tabLst>
            </a:pPr>
            <a:r>
              <a:rPr kumimoji="0" lang="ru-RU" sz="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В санитарных узлах здания имеются крючки для костылей.</a:t>
            </a:r>
            <a:endParaRPr kumimoji="0" lang="ru-RU" sz="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55675" algn="l"/>
              </a:tabLst>
            </a:pPr>
            <a:r>
              <a:rPr kumimoji="0" lang="ru-RU" sz="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не имеется в санитарном узле на 1 </a:t>
            </a:r>
            <a:r>
              <a:rPr kumimoji="0" lang="ru-RU" sz="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унитаз </a:t>
            </a:r>
            <a:r>
              <a:rPr kumimoji="0" lang="ru-RU" sz="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опорного </a:t>
            </a:r>
            <a:r>
              <a:rPr kumimoji="0" lang="ru-RU" sz="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поручня </a:t>
            </a:r>
            <a:r>
              <a:rPr kumimoji="0" lang="ru-RU" sz="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для </a:t>
            </a:r>
            <a:r>
              <a:rPr kumimoji="0" lang="ru-RU" sz="7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инвалидов опорно-двигательного аппарата.</a:t>
            </a:r>
            <a:endParaRPr kumimoji="0" lang="ru-RU" sz="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55675" algn="l"/>
              </a:tabLst>
            </a:pPr>
            <a:r>
              <a:rPr kumimoji="0" lang="ru-RU" sz="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Предусмотрена </a:t>
            </a:r>
            <a:r>
              <a:rPr kumimoji="0" lang="ru-RU" sz="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высота рабочей поверхности в раздевалке, в столовой и в библиотеке, которая не должна превышать высоты 110 см.</a:t>
            </a:r>
            <a:endParaRPr kumimoji="0" lang="ru-RU" sz="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55675" algn="l"/>
              </a:tabLst>
            </a:pPr>
            <a:r>
              <a:rPr kumimoji="0" lang="ru-RU" sz="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В актовом зале расширен проход к месту для колясочников до 120 см.</a:t>
            </a:r>
            <a:endParaRPr kumimoji="0" lang="ru-RU" sz="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55675" algn="l"/>
              </a:tabLst>
            </a:pPr>
            <a:r>
              <a:rPr kumimoji="0" lang="ru-RU" sz="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Во всех кабинетах оборудована  1 парта без стульев для инвалидов колясочников, 1 парта для инвалидов опорно – двигательного аппарата (человек на костылях).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55675" algn="l"/>
              </a:tabLst>
            </a:pPr>
            <a:r>
              <a:rPr kumimoji="0" lang="ru-RU" sz="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 На парте установлены отдельные крючки для поддержания костылей во время занятий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5567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22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620688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kk-KZ" sz="3600" b="1" i="1" kern="0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Оқушылардың </a:t>
            </a:r>
            <a:r>
              <a:rPr lang="kk-KZ" sz="3600" b="1" i="1" kern="0" dirty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жетістіктері</a:t>
            </a:r>
            <a:endParaRPr lang="ru-RU" sz="3600" b="1" i="1" kern="0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1561072"/>
              </p:ext>
            </p:extLst>
          </p:nvPr>
        </p:nvGraphicFramePr>
        <p:xfrm>
          <a:off x="503547" y="1412776"/>
          <a:ext cx="8280921" cy="3398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1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3204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3204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43204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432048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432048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432048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396044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itchFamily="18" charset="0"/>
                        </a:rPr>
                        <a:t>Деңгей</a:t>
                      </a:r>
                      <a:endParaRPr lang="ru-RU" sz="12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Constantia" pitchFamily="18" charset="0"/>
                        </a:rPr>
                        <a:t>Қалалық</a:t>
                      </a:r>
                      <a:endParaRPr lang="ru-RU" sz="12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Constantia" pitchFamily="18" charset="0"/>
                        </a:rPr>
                        <a:t>Облыстық</a:t>
                      </a:r>
                      <a:endParaRPr lang="ru-RU" sz="12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Constantia" pitchFamily="18" charset="0"/>
                        </a:rPr>
                        <a:t>Республикалық</a:t>
                      </a:r>
                      <a:endParaRPr lang="ru-RU" sz="12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kk-KZ" sz="1200" b="1" i="1" dirty="0" smtClean="0">
                          <a:latin typeface="Constantia" pitchFamily="18" charset="0"/>
                        </a:rPr>
                        <a:t>Халықаралық</a:t>
                      </a:r>
                      <a:endParaRPr lang="ru-RU" sz="12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 2017</a:t>
                      </a:r>
                      <a:endParaRPr lang="ru-RU" sz="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 2014</a:t>
                      </a:r>
                      <a:endParaRPr lang="ru-RU" sz="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   2016</a:t>
                      </a:r>
                      <a:endParaRPr lang="ru-RU" sz="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itchFamily="18" charset="0"/>
                        </a:rPr>
                        <a:t>Интеллеталдық</a:t>
                      </a:r>
                      <a:endParaRPr lang="ru-RU" sz="12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itchFamily="18" charset="0"/>
                        </a:rPr>
                        <a:t>Шығармашылық</a:t>
                      </a:r>
                      <a:endParaRPr lang="ru-RU" sz="12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1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itchFamily="18" charset="0"/>
                        </a:rPr>
                        <a:t>Ғылыми</a:t>
                      </a:r>
                      <a:endParaRPr lang="ru-RU" sz="12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1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itchFamily="18" charset="0"/>
                        </a:rPr>
                        <a:t>Спортты</a:t>
                      </a:r>
                      <a:endParaRPr lang="ru-RU" sz="12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itchFamily="18" charset="0"/>
                        </a:rPr>
                        <a:t>Олимпиада</a:t>
                      </a:r>
                      <a:endParaRPr lang="ru-RU" sz="12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k-KZ" sz="1200" b="1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Constantia" pitchFamily="18" charset="0"/>
                        </a:rPr>
                        <a:t>Жалпы</a:t>
                      </a:r>
                      <a:endParaRPr lang="ru-RU" sz="1200" b="1" i="1" dirty="0"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671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User\Desktop\IMG-20170607-WA00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37" y="3491276"/>
            <a:ext cx="2686744" cy="24580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IMG-20170607-WA00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246" y="1124744"/>
            <a:ext cx="3906186" cy="23665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IMG-20170607-WA00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637" y="3429000"/>
            <a:ext cx="2848524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esktop\IMG-20170607-WA00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1" y="3645024"/>
            <a:ext cx="2651212" cy="2304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75656" y="539969"/>
            <a:ext cx="6840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</a:rPr>
              <a:t>Ғылыми жобалар, сайыстар</a:t>
            </a:r>
            <a:endParaRPr lang="ru-RU" sz="3200" b="1" i="1" dirty="0">
              <a:solidFill>
                <a:schemeClr val="accent6">
                  <a:lumMod val="50000"/>
                </a:schemeClr>
              </a:solidFill>
              <a:latin typeface="Constantia" pitchFamily="18" charset="0"/>
            </a:endParaRPr>
          </a:p>
        </p:txBody>
      </p:sp>
      <p:pic>
        <p:nvPicPr>
          <p:cNvPr id="2054" name="Picture 6" descr="C:\Users\User\Desktop\IMG-20170607-WA002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809" y="1124744"/>
            <a:ext cx="4096454" cy="2304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422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User\Desktop\FB_IMG_14968487947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602298"/>
            <a:ext cx="3030910" cy="2435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esktop\FB_IMG_14968489527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552" y="3645225"/>
            <a:ext cx="2966174" cy="25432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FB_IMG_149684884531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9653" y="558032"/>
            <a:ext cx="4292787" cy="28955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User\Desktop\FB_IMG_149684885188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1"/>
            <a:ext cx="4109290" cy="28803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User\Desktop\FB_IMG_149684893853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3334044"/>
            <a:ext cx="3024335" cy="29752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33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" y="6279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baldauren.org/images/530063b82fd7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548680"/>
            <a:ext cx="1428760" cy="142965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627784" y="1052736"/>
            <a:ext cx="545435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k-KZ" sz="4400" b="1" i="1" kern="0" dirty="0">
                <a:solidFill>
                  <a:srgbClr val="F79646">
                    <a:lumMod val="50000"/>
                  </a:srgbClr>
                </a:solidFill>
                <a:latin typeface="Constantia" pitchFamily="18" charset="0"/>
              </a:rPr>
              <a:t>РОСО “Балдаурен”</a:t>
            </a:r>
            <a:endParaRPr lang="ru-RU" sz="4400" b="1" i="1" kern="0" dirty="0">
              <a:solidFill>
                <a:srgbClr val="F79646">
                  <a:lumMod val="50000"/>
                </a:srgbClr>
              </a:solidFill>
              <a:latin typeface="Constant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23728" y="5445224"/>
            <a:ext cx="41633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k-KZ" sz="2800" b="1" i="1" kern="0" dirty="0">
                <a:solidFill>
                  <a:srgbClr val="F79646">
                    <a:lumMod val="50000"/>
                  </a:srgbClr>
                </a:solidFill>
                <a:latin typeface="Constantia" pitchFamily="18" charset="0"/>
              </a:rPr>
              <a:t>Кульшарипова Дарига</a:t>
            </a:r>
            <a:endParaRPr lang="ru-RU" sz="2800" b="1" i="1" kern="0" dirty="0">
              <a:solidFill>
                <a:srgbClr val="F79646">
                  <a:lumMod val="50000"/>
                </a:srgbClr>
              </a:solidFill>
              <a:latin typeface="Constantia" pitchFamily="18" charset="0"/>
            </a:endParaRPr>
          </a:p>
        </p:txBody>
      </p:sp>
      <p:pic>
        <p:nvPicPr>
          <p:cNvPr id="3074" name="Picture 2" descr="C:\Users\User\Desktop\1 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5" y="2032162"/>
            <a:ext cx="3800193" cy="31250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FB_IMG_149684905808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06" y="1966900"/>
            <a:ext cx="2278883" cy="31902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ownloads\грамота Дариги Балдаурен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690" y="2024654"/>
            <a:ext cx="2290936" cy="31124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316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15616" y="692696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i="1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Экспериментальная деятельность по внедрению полиязичия</a:t>
            </a:r>
            <a:endParaRPr lang="ru-RU" sz="2400" b="1" i="1" dirty="0">
              <a:solidFill>
                <a:srgbClr val="C00000"/>
              </a:solidFill>
              <a:latin typeface="Constantia" panose="02030602050306030303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1343015"/>
            <a:ext cx="8352928" cy="1231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1600" b="1" i="1" dirty="0">
                <a:solidFill>
                  <a:srgbClr val="C00000"/>
                </a:solidFill>
                <a:latin typeface="Constantia" panose="02030602050306030303" pitchFamily="18" charset="0"/>
                <a:ea typeface="Calibri"/>
                <a:cs typeface="Times New Roman"/>
              </a:rPr>
              <a:t>Главная цель, стоящая перед учителями и  учениками </a:t>
            </a:r>
            <a:r>
              <a:rPr lang="ru-RU" sz="1600" b="1" i="1" dirty="0" smtClean="0">
                <a:solidFill>
                  <a:srgbClr val="C00000"/>
                </a:solidFill>
                <a:latin typeface="Constantia" panose="02030602050306030303" pitchFamily="18" charset="0"/>
                <a:ea typeface="Calibri"/>
                <a:cs typeface="Times New Roman"/>
              </a:rPr>
              <a:t>школы </a:t>
            </a:r>
            <a:endParaRPr lang="ru-RU" sz="1600" b="1" i="1" dirty="0">
              <a:solidFill>
                <a:srgbClr val="C00000"/>
              </a:solidFill>
              <a:latin typeface="Constantia" panose="02030602050306030303" pitchFamily="18" charset="0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b="1" i="1" dirty="0">
                <a:solidFill>
                  <a:srgbClr val="00B0F0"/>
                </a:solidFill>
                <a:latin typeface="Constantia" panose="02030602050306030303" pitchFamily="18" charset="0"/>
                <a:ea typeface="Calibri"/>
                <a:cs typeface="Times New Roman"/>
              </a:rPr>
              <a:t>       </a:t>
            </a:r>
            <a:r>
              <a:rPr lang="ru-RU" sz="1200" b="1" i="1" dirty="0">
                <a:latin typeface="Constantia" panose="02030602050306030303" pitchFamily="18" charset="0"/>
                <a:ea typeface="Calibri"/>
                <a:cs typeface="Times New Roman"/>
              </a:rPr>
              <a:t>Национальное образование направлено на формирование поликультурной личности, способной на социальное и профессиональное самоопределение, знающей историю и традиции своего народа, владеющей несколькими языками, способной осуществлять коммуникативно-</a:t>
            </a:r>
            <a:r>
              <a:rPr lang="ru-RU" sz="1200" b="1" i="1" dirty="0" err="1">
                <a:latin typeface="Constantia" panose="02030602050306030303" pitchFamily="18" charset="0"/>
                <a:ea typeface="Calibri"/>
                <a:cs typeface="Times New Roman"/>
              </a:rPr>
              <a:t>деятельностные</a:t>
            </a:r>
            <a:r>
              <a:rPr lang="ru-RU" sz="1200" b="1" i="1" dirty="0">
                <a:latin typeface="Constantia" panose="02030602050306030303" pitchFamily="18" charset="0"/>
                <a:ea typeface="Calibri"/>
                <a:cs typeface="Times New Roman"/>
              </a:rPr>
              <a:t> операции на трех языках во всех ситуациях.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733894"/>
            <a:ext cx="8640960" cy="1310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800"/>
              </a:spcAft>
            </a:pPr>
            <a:r>
              <a:rPr lang="ru-RU" sz="2400" b="1" i="1" dirty="0">
                <a:solidFill>
                  <a:srgbClr val="C00000"/>
                </a:solidFill>
                <a:latin typeface="Constantia" panose="02030602050306030303" pitchFamily="18" charset="0"/>
                <a:ea typeface="Calibri"/>
                <a:cs typeface="Times New Roman"/>
              </a:rPr>
              <a:t>Этапы </a:t>
            </a:r>
            <a:r>
              <a:rPr lang="ru-RU" sz="2400" b="1" i="1" dirty="0" smtClean="0">
                <a:solidFill>
                  <a:srgbClr val="C00000"/>
                </a:solidFill>
                <a:latin typeface="Constantia" panose="02030602050306030303" pitchFamily="18" charset="0"/>
                <a:ea typeface="Calibri"/>
                <a:cs typeface="Times New Roman"/>
              </a:rPr>
              <a:t>эксперимента: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</a:t>
            </a:r>
            <a:r>
              <a:rPr lang="ru-RU" sz="2400" b="1" i="1" dirty="0" smtClean="0">
                <a:solidFill>
                  <a:srgbClr val="C00000"/>
                </a:solidFill>
                <a:latin typeface="Constantia" panose="02030602050306030303" pitchFamily="18" charset="0"/>
                <a:ea typeface="Calibri"/>
                <a:cs typeface="Times New Roman"/>
              </a:rPr>
              <a:t> </a:t>
            </a:r>
            <a:r>
              <a:rPr lang="ru-RU" sz="2400" b="1" i="1" dirty="0">
                <a:solidFill>
                  <a:srgbClr val="C00000"/>
                </a:solidFill>
                <a:latin typeface="Constantia" panose="02030602050306030303" pitchFamily="18" charset="0"/>
                <a:ea typeface="Calibri"/>
                <a:cs typeface="Times New Roman"/>
              </a:rPr>
              <a:t>этап</a:t>
            </a:r>
          </a:p>
          <a:p>
            <a:pPr lvl="0" algn="ctr">
              <a:spcAft>
                <a:spcPts val="800"/>
              </a:spcAft>
            </a:pPr>
            <a:r>
              <a:rPr lang="ru-RU" sz="2400" b="1" i="1" dirty="0">
                <a:solidFill>
                  <a:srgbClr val="C00000"/>
                </a:solidFill>
                <a:latin typeface="Constantia" panose="02030602050306030303" pitchFamily="18" charset="0"/>
                <a:ea typeface="Calibri"/>
                <a:cs typeface="Times New Roman"/>
              </a:rPr>
              <a:t> Аналитико–проектировочный этап </a:t>
            </a:r>
            <a:r>
              <a:rPr lang="ru-RU" sz="2400" b="1" i="1" dirty="0" smtClean="0">
                <a:solidFill>
                  <a:srgbClr val="C00000"/>
                </a:solidFill>
                <a:latin typeface="Constantia" panose="02030602050306030303" pitchFamily="18" charset="0"/>
                <a:ea typeface="Calibri"/>
                <a:cs typeface="Times New Roman"/>
              </a:rPr>
              <a:t>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2017-2018</a:t>
            </a:r>
            <a:r>
              <a:rPr lang="ru-RU" sz="2400" b="1" i="1" dirty="0" smtClean="0">
                <a:solidFill>
                  <a:srgbClr val="C00000"/>
                </a:solidFill>
                <a:latin typeface="Constantia" panose="02030602050306030303" pitchFamily="18" charset="0"/>
                <a:ea typeface="Calibri"/>
                <a:cs typeface="Times New Roman"/>
              </a:rPr>
              <a:t> </a:t>
            </a:r>
            <a:r>
              <a:rPr lang="ru-RU" sz="2400" b="1" i="1" dirty="0">
                <a:solidFill>
                  <a:srgbClr val="C00000"/>
                </a:solidFill>
                <a:latin typeface="Constantia" panose="02030602050306030303" pitchFamily="18" charset="0"/>
                <a:ea typeface="Calibri"/>
                <a:cs typeface="Times New Roman"/>
              </a:rPr>
              <a:t>учебный год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3933056"/>
            <a:ext cx="7632848" cy="177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b="1" i="1" dirty="0">
                <a:latin typeface="Constantia" panose="02030602050306030303" pitchFamily="18" charset="0"/>
                <a:ea typeface="Calibri"/>
                <a:cs typeface="Times New Roman"/>
              </a:rPr>
              <a:t>Цель: на первом этапе проведения комплекс мер направленных на выявления способностей учащихся в экспериментальном классе, подготовленность и профессионализм учителя предметника, изучить мнения родителей, усовершенствование и обновление методологической базы. 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b="1" i="1" dirty="0">
                <a:latin typeface="Constantia" panose="02030602050306030303" pitchFamily="18" charset="0"/>
                <a:ea typeface="Calibri"/>
                <a:cs typeface="Times New Roman"/>
              </a:rPr>
              <a:t>Первый этап -  изучение данной проблемы на основе нормативных документов, научной, методической  литературы, ресурсов Интернета; накопление и сбор  материала по проблемам совершенствования языкового образования, изучение инновационной работы педагогов  области обучения родным, неродным и иностранным языкам;</a:t>
            </a:r>
          </a:p>
        </p:txBody>
      </p:sp>
    </p:spTree>
    <p:extLst>
      <p:ext uri="{BB962C8B-B14F-4D97-AF65-F5344CB8AC3E}">
        <p14:creationId xmlns:p14="http://schemas.microsoft.com/office/powerpoint/2010/main" val="416906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68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95314" y="669110"/>
            <a:ext cx="7488832" cy="1302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</a:t>
            </a:r>
            <a:r>
              <a:rPr lang="ru-RU" sz="2400" b="1" i="1" dirty="0">
                <a:solidFill>
                  <a:srgbClr val="C00000"/>
                </a:solidFill>
                <a:latin typeface="Constantia" panose="02030602050306030303" pitchFamily="18" charset="0"/>
                <a:ea typeface="Calibri"/>
                <a:cs typeface="Times New Roman"/>
              </a:rPr>
              <a:t> этап </a:t>
            </a:r>
          </a:p>
          <a:p>
            <a:pPr algn="ctr">
              <a:spcAft>
                <a:spcPts val="800"/>
              </a:spcAft>
            </a:pPr>
            <a:r>
              <a:rPr lang="ru-RU" sz="2400" b="1" i="1" dirty="0">
                <a:solidFill>
                  <a:srgbClr val="C00000"/>
                </a:solidFill>
                <a:latin typeface="Constantia" panose="02030602050306030303" pitchFamily="18" charset="0"/>
                <a:ea typeface="Calibri"/>
                <a:cs typeface="Times New Roman"/>
              </a:rPr>
              <a:t>Практический этап 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2016-2017 </a:t>
            </a:r>
            <a:r>
              <a:rPr lang="ru-RU" sz="2400" b="1" i="1" dirty="0">
                <a:solidFill>
                  <a:srgbClr val="C00000"/>
                </a:solidFill>
                <a:latin typeface="Constantia" panose="02030602050306030303" pitchFamily="18" charset="0"/>
                <a:ea typeface="Calibri"/>
                <a:cs typeface="Times New Roman"/>
              </a:rPr>
              <a:t> учебный год </a:t>
            </a:r>
            <a:r>
              <a:rPr lang="ru-RU" sz="2400" b="1" i="1" dirty="0" smtClean="0">
                <a:solidFill>
                  <a:srgbClr val="C00000"/>
                </a:solidFill>
                <a:latin typeface="Constantia" panose="02030602050306030303" pitchFamily="18" charset="0"/>
                <a:ea typeface="Calibri"/>
                <a:cs typeface="Times New Roman"/>
              </a:rPr>
              <a:t> 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2018-2019 </a:t>
            </a:r>
            <a:r>
              <a:rPr lang="ru-RU" sz="2400" b="1" i="1" dirty="0">
                <a:solidFill>
                  <a:srgbClr val="C00000"/>
                </a:solidFill>
                <a:latin typeface="Constantia" panose="02030602050306030303" pitchFamily="18" charset="0"/>
                <a:ea typeface="Calibri"/>
                <a:cs typeface="Times New Roman"/>
              </a:rPr>
              <a:t>учебный год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83346" y="2074587"/>
            <a:ext cx="7200800" cy="222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b="1" i="1" dirty="0">
                <a:latin typeface="Constantia" panose="02030602050306030303" pitchFamily="18" charset="0"/>
                <a:ea typeface="Calibri"/>
                <a:cs typeface="Times New Roman"/>
              </a:rPr>
              <a:t>Цель: в рамках второго этапа планируется реализация комплекса практических мер по внедрению новых технологий и методов в области изучения и применения государственного языка.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b="1" i="1" dirty="0">
                <a:latin typeface="Constantia" panose="02030602050306030303" pitchFamily="18" charset="0"/>
                <a:ea typeface="Calibri"/>
                <a:cs typeface="Times New Roman"/>
              </a:rPr>
              <a:t>Второй этап –  разработка и проведение уроков как казахский язык, так и ряда интегрированных уроков, а также внеклассных мероприятий  по внедрению </a:t>
            </a:r>
            <a:r>
              <a:rPr lang="ru-RU" sz="1200" b="1" i="1" dirty="0" err="1">
                <a:latin typeface="Constantia" panose="02030602050306030303" pitchFamily="18" charset="0"/>
                <a:ea typeface="Calibri"/>
                <a:cs typeface="Times New Roman"/>
              </a:rPr>
              <a:t>полиязычия</a:t>
            </a:r>
            <a:r>
              <a:rPr lang="ru-RU" sz="1200" b="1" i="1" dirty="0">
                <a:latin typeface="Constantia" panose="02030602050306030303" pitchFamily="18" charset="0"/>
                <a:ea typeface="Calibri"/>
                <a:cs typeface="Times New Roman"/>
              </a:rPr>
              <a:t>;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kk-KZ" sz="1200" b="1" i="1" dirty="0">
                <a:latin typeface="Constantia" panose="02030602050306030303" pitchFamily="18" charset="0"/>
                <a:ea typeface="Calibri"/>
                <a:cs typeface="Times New Roman"/>
              </a:rPr>
              <a:t>Внедрение истории Казахстана в 5 Б  классе на казахском языке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kk-KZ" sz="1200" b="1" i="1" dirty="0">
                <a:latin typeface="Constantia" panose="02030602050306030303" pitchFamily="18" charset="0"/>
                <a:ea typeface="Calibri"/>
                <a:cs typeface="Times New Roman"/>
              </a:rPr>
              <a:t>Поддерживать связь с ВУЗами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kk-KZ" sz="1200" b="1" i="1" dirty="0">
                <a:latin typeface="Constantia" panose="02030602050306030303" pitchFamily="18" charset="0"/>
                <a:ea typeface="Calibri"/>
                <a:cs typeface="Times New Roman"/>
              </a:rPr>
              <a:t>Развивать коммуникативные способности с помощью изучения по новым технологиям казахского, русского, английского языков.</a:t>
            </a:r>
            <a:endParaRPr lang="ru-RU" sz="1200" b="1" i="1" dirty="0">
              <a:latin typeface="Constantia" panose="02030602050306030303" pitchFamily="18" charset="0"/>
              <a:ea typeface="Calibri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41469" y="4304043"/>
            <a:ext cx="7128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3</a:t>
            </a:r>
            <a:r>
              <a:rPr lang="ru-RU" sz="2400" b="1" i="1" dirty="0">
                <a:solidFill>
                  <a:srgbClr val="C00000"/>
                </a:solidFill>
                <a:latin typeface="Constantia" panose="02030602050306030303" pitchFamily="18" charset="0"/>
                <a:ea typeface="Calibri"/>
                <a:cs typeface="Times New Roman"/>
              </a:rPr>
              <a:t> этап: </a:t>
            </a:r>
            <a:r>
              <a:rPr lang="ru-RU" sz="2400" b="1" i="1" dirty="0" smtClean="0">
                <a:solidFill>
                  <a:srgbClr val="C00000"/>
                </a:solidFill>
                <a:latin typeface="Constantia" panose="02030602050306030303" pitchFamily="18" charset="0"/>
                <a:ea typeface="Calibri"/>
                <a:cs typeface="Times New Roman"/>
              </a:rPr>
              <a:t> Обобщающий 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2019-2020</a:t>
            </a:r>
            <a:r>
              <a:rPr lang="ru-RU" sz="2400" b="1" i="1" dirty="0">
                <a:solidFill>
                  <a:srgbClr val="C00000"/>
                </a:solidFill>
                <a:latin typeface="Constantia" panose="02030602050306030303" pitchFamily="18" charset="0"/>
                <a:ea typeface="Calibri"/>
                <a:cs typeface="Times New Roman"/>
              </a:rPr>
              <a:t> учебный год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83346" y="4776747"/>
            <a:ext cx="7045038" cy="985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1200" b="1" i="1" dirty="0">
                <a:solidFill>
                  <a:prstClr val="black"/>
                </a:solidFill>
                <a:latin typeface="Constantia" panose="02030602050306030303" pitchFamily="18" charset="0"/>
                <a:ea typeface="Calibri"/>
                <a:cs typeface="Times New Roman"/>
              </a:rPr>
              <a:t>Третий этап - обобщение и систематизация результатов исследования, внедрение в учебный процесс полученных результатов на основе рекомендаций коллег в целях совершенствования работы в данном направлении.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kk-KZ" sz="1200" b="1" i="1" dirty="0">
                <a:solidFill>
                  <a:prstClr val="black"/>
                </a:solidFill>
                <a:latin typeface="Constantia" panose="02030602050306030303" pitchFamily="18" charset="0"/>
                <a:ea typeface="Calibri"/>
                <a:cs typeface="Times New Roman"/>
              </a:rPr>
              <a:t>Цель: по программе полиязычия показать необходимость в формировании личности</a:t>
            </a:r>
            <a:endParaRPr lang="ru-RU" sz="1200" b="1" i="1" dirty="0">
              <a:solidFill>
                <a:prstClr val="black"/>
              </a:solidFill>
              <a:latin typeface="Constantia" panose="02030602050306030303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6906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68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43608" y="612845"/>
            <a:ext cx="705678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4000" b="1" i="1" dirty="0">
                <a:solidFill>
                  <a:srgbClr val="C00000"/>
                </a:solidFill>
                <a:latin typeface="Constantia" panose="02030602050306030303" pitchFamily="18" charset="0"/>
              </a:rPr>
              <a:t>Результаты учителя:</a:t>
            </a:r>
          </a:p>
          <a:p>
            <a:pPr lvl="0"/>
            <a:r>
              <a:rPr lang="kk-KZ" b="1" i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kk-KZ" sz="1600" b="1" i="1" dirty="0">
                <a:solidFill>
                  <a:prstClr val="black"/>
                </a:solidFill>
                <a:latin typeface="Constantia" panose="02030602050306030303" pitchFamily="18" charset="0"/>
              </a:rPr>
              <a:t>Осипова Айгуль Зияйденовна, стаж </a:t>
            </a:r>
            <a:r>
              <a:rPr lang="kk-KZ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kk-KZ" sz="1600" b="1" i="1" dirty="0">
                <a:solidFill>
                  <a:prstClr val="black"/>
                </a:solidFill>
                <a:latin typeface="Constantia" panose="02030602050306030303" pitchFamily="18" charset="0"/>
              </a:rPr>
              <a:t> лет.</a:t>
            </a:r>
          </a:p>
          <a:p>
            <a:pPr lvl="0"/>
            <a:r>
              <a:rPr lang="kk-KZ" sz="1600" b="1" i="1" dirty="0">
                <a:solidFill>
                  <a:prstClr val="black"/>
                </a:solidFill>
                <a:latin typeface="Constantia" panose="02030602050306030303" pitchFamily="18" charset="0"/>
              </a:rPr>
              <a:t>Подготовка к ЕНТ на государственном языке-6 лет. </a:t>
            </a:r>
            <a:r>
              <a:rPr lang="kk-KZ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 г-20 </a:t>
            </a:r>
            <a:r>
              <a:rPr lang="kk-KZ" sz="1600" b="1" i="1" dirty="0">
                <a:solidFill>
                  <a:prstClr val="black"/>
                </a:solidFill>
                <a:latin typeface="Constantia" panose="02030602050306030303" pitchFamily="18" charset="0"/>
              </a:rPr>
              <a:t>баллов.</a:t>
            </a:r>
          </a:p>
          <a:p>
            <a:pPr lvl="0"/>
            <a:r>
              <a:rPr lang="kk-KZ" sz="1600" b="1" i="1" dirty="0">
                <a:solidFill>
                  <a:prstClr val="black"/>
                </a:solidFill>
                <a:latin typeface="Constantia" panose="02030602050306030303" pitchFamily="18" charset="0"/>
              </a:rPr>
              <a:t>В рамках эксперимента были посещены областные семинары: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kk-KZ" sz="1600" b="1" i="1" dirty="0">
                <a:solidFill>
                  <a:prstClr val="black"/>
                </a:solidFill>
                <a:latin typeface="Constantia" panose="02030602050306030303" pitchFamily="18" charset="0"/>
              </a:rPr>
              <a:t> в городе Павлодар на базе гимназии </a:t>
            </a:r>
            <a:r>
              <a:rPr lang="kk-KZ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3 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kk-KZ" sz="1600" b="1" i="1" dirty="0">
                <a:solidFill>
                  <a:prstClr val="black"/>
                </a:solidFill>
                <a:latin typeface="Constantia" panose="02030602050306030303" pitchFamily="18" charset="0"/>
              </a:rPr>
              <a:t>обучающий семинар в гимназии города Аксу.</a:t>
            </a:r>
          </a:p>
          <a:p>
            <a:pPr lvl="0"/>
            <a:r>
              <a:rPr lang="kk-KZ" sz="1600" b="1" i="1" dirty="0">
                <a:solidFill>
                  <a:prstClr val="black"/>
                </a:solidFill>
                <a:latin typeface="Constantia" panose="02030602050306030303" pitchFamily="18" charset="0"/>
              </a:rPr>
              <a:t>Так же продемонстрированы первые успехи учащихся </a:t>
            </a:r>
            <a:r>
              <a:rPr lang="kk-KZ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«Б</a:t>
            </a:r>
            <a:r>
              <a:rPr lang="kk-KZ" sz="1600" b="1" i="1" dirty="0">
                <a:solidFill>
                  <a:prstClr val="black"/>
                </a:solidFill>
                <a:latin typeface="Constantia" panose="02030602050306030303" pitchFamily="18" charset="0"/>
              </a:rPr>
              <a:t>» класса на открытом уроке по теме: «Установление советской власти»  в рамках областного семинара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3573016"/>
            <a:ext cx="70567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400" b="1" i="1" dirty="0">
                <a:solidFill>
                  <a:srgbClr val="C00000"/>
                </a:solidFill>
                <a:latin typeface="Constantia" panose="02030602050306030303" pitchFamily="18" charset="0"/>
                <a:ea typeface="+mj-ea"/>
                <a:cs typeface="+mj-cs"/>
              </a:rPr>
              <a:t>Результаты учащихся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449258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ct val="20000"/>
              </a:spcBef>
              <a:spcAft>
                <a:spcPts val="800"/>
              </a:spcAft>
            </a:pPr>
            <a:r>
              <a:rPr lang="ru-RU" sz="1600" b="1" i="1" dirty="0">
                <a:solidFill>
                  <a:prstClr val="black"/>
                </a:solidFill>
                <a:latin typeface="Constantia" panose="02030602050306030303" pitchFamily="18" charset="0"/>
                <a:ea typeface="Calibri"/>
                <a:cs typeface="Times New Roman"/>
              </a:rPr>
              <a:t>Класс участвующий в эксперименте: </a:t>
            </a: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7</a:t>
            </a: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«</a:t>
            </a: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</a:t>
            </a: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» </a:t>
            </a:r>
            <a:r>
              <a:rPr lang="ru-RU" sz="1600" b="1" i="1" dirty="0" smtClean="0">
                <a:solidFill>
                  <a:prstClr val="black"/>
                </a:solidFill>
                <a:latin typeface="Constantia" panose="02030602050306030303" pitchFamily="18" charset="0"/>
                <a:ea typeface="Calibri"/>
                <a:cs typeface="Times New Roman"/>
              </a:rPr>
              <a:t>Количество </a:t>
            </a:r>
            <a:r>
              <a:rPr lang="ru-RU" sz="1600" b="1" i="1" dirty="0">
                <a:solidFill>
                  <a:prstClr val="black"/>
                </a:solidFill>
                <a:latin typeface="Constantia" panose="02030602050306030303" pitchFamily="18" charset="0"/>
                <a:ea typeface="Calibri"/>
                <a:cs typeface="Times New Roman"/>
              </a:rPr>
              <a:t>детей в эксперименте</a:t>
            </a:r>
            <a:r>
              <a:rPr lang="kk-KZ" sz="1600" b="1" i="1" dirty="0">
                <a:solidFill>
                  <a:prstClr val="black"/>
                </a:solidFill>
                <a:latin typeface="Constantia" panose="02030602050306030303" pitchFamily="18" charset="0"/>
                <a:ea typeface="Calibri"/>
                <a:cs typeface="Times New Roman"/>
              </a:rPr>
              <a:t>: </a:t>
            </a:r>
            <a:r>
              <a:rPr lang="kk-KZ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17</a:t>
            </a:r>
            <a:endParaRPr lang="ru-RU" sz="1600" b="1" i="1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06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13670" y="620688"/>
            <a:ext cx="576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</a:rPr>
              <a:t>Мектептегі қамқоршылық кеңес</a:t>
            </a:r>
            <a:endParaRPr lang="ru-RU" sz="2400" b="1" i="1" dirty="0">
              <a:solidFill>
                <a:schemeClr val="accent6">
                  <a:lumMod val="50000"/>
                </a:schemeClr>
              </a:solidFill>
              <a:latin typeface="Constant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8547" y="990020"/>
            <a:ext cx="6336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i="1" dirty="0" smtClean="0">
                <a:latin typeface="Constantia" pitchFamily="18" charset="0"/>
              </a:rPr>
              <a:t>Білім  мекмелерінің ата-аналармен әлеуметтік серіктестігі</a:t>
            </a:r>
            <a:endParaRPr lang="ru-RU" sz="2000" b="1" i="1" dirty="0">
              <a:latin typeface="Constantia" pitchFamily="18" charset="0"/>
            </a:endParaRPr>
          </a:p>
        </p:txBody>
      </p:sp>
      <p:pic>
        <p:nvPicPr>
          <p:cNvPr id="7" name="Picture 2" descr="http://s6.hostingkartinok.com/uploads/images/2013/12/8820c4969397ba27974db00df94f1b1c.jpg"/>
          <p:cNvPicPr>
            <a:picLocks noChangeAspect="1" noChangeArrowheads="1"/>
          </p:cNvPicPr>
          <p:nvPr/>
        </p:nvPicPr>
        <p:blipFill>
          <a:blip r:embed="rId3"/>
          <a:srcRect l="29688" t="32294" r="51563" b="43748"/>
          <a:stretch>
            <a:fillRect/>
          </a:stretch>
        </p:blipFill>
        <p:spPr bwMode="auto">
          <a:xfrm>
            <a:off x="2286617" y="2573455"/>
            <a:ext cx="1714500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http://s6.hostingkartinok.com/uploads/images/2013/12/8820c4969397ba27974db00df94f1b1c.jpg"/>
          <p:cNvPicPr>
            <a:picLocks noChangeAspect="1" noChangeArrowheads="1"/>
          </p:cNvPicPr>
          <p:nvPr/>
        </p:nvPicPr>
        <p:blipFill>
          <a:blip r:embed="rId3"/>
          <a:srcRect l="54688" t="20834" r="30469" b="57291"/>
          <a:stretch>
            <a:fillRect/>
          </a:stretch>
        </p:blipFill>
        <p:spPr bwMode="auto">
          <a:xfrm>
            <a:off x="4495136" y="1678781"/>
            <a:ext cx="1357313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http://s6.hostingkartinok.com/uploads/images/2013/12/8820c4969397ba27974db00df94f1b1c.jpg"/>
          <p:cNvPicPr>
            <a:picLocks noChangeAspect="1" noChangeArrowheads="1"/>
          </p:cNvPicPr>
          <p:nvPr/>
        </p:nvPicPr>
        <p:blipFill>
          <a:blip r:embed="rId3"/>
          <a:srcRect l="10941" t="45834" r="73436" b="33333"/>
          <a:stretch>
            <a:fillRect/>
          </a:stretch>
        </p:blipFill>
        <p:spPr bwMode="auto">
          <a:xfrm>
            <a:off x="678656" y="351643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кругленный прямоугольник 9"/>
          <p:cNvSpPr/>
          <p:nvPr/>
        </p:nvSpPr>
        <p:spPr>
          <a:xfrm>
            <a:off x="493820" y="5072063"/>
            <a:ext cx="1643063" cy="571500"/>
          </a:xfrm>
          <a:prstGeom prst="roundRect">
            <a:avLst/>
          </a:prstGeom>
          <a:solidFill>
            <a:srgbClr val="FE8637"/>
          </a:solidFill>
          <a:ln w="25400" cap="flat" cmpd="sng" algn="ctr">
            <a:solidFill>
              <a:srgbClr val="FE8637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педагогтар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93077" y="4355882"/>
            <a:ext cx="1571625" cy="571500"/>
          </a:xfrm>
          <a:prstGeom prst="roundRect">
            <a:avLst/>
          </a:prstGeom>
          <a:solidFill>
            <a:srgbClr val="FE8637"/>
          </a:solidFill>
          <a:ln w="25400" cap="flat" cmpd="sng" algn="ctr">
            <a:solidFill>
              <a:srgbClr val="FE8637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оқушылар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374553" y="3586062"/>
            <a:ext cx="1714500" cy="571500"/>
          </a:xfrm>
          <a:prstGeom prst="roundRect">
            <a:avLst/>
          </a:prstGeom>
          <a:solidFill>
            <a:srgbClr val="FE8637"/>
          </a:solidFill>
          <a:ln w="25400" cap="flat" cmpd="sng" algn="ctr">
            <a:solidFill>
              <a:srgbClr val="FE8637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Ата-аналар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pic>
        <p:nvPicPr>
          <p:cNvPr id="13" name="Picture 2" descr="http://s6.hostingkartinok.com/uploads/images/2013/12/8820c4969397ba27974db00df94f1b1c.jpg"/>
          <p:cNvPicPr>
            <a:picLocks noChangeAspect="1" noChangeArrowheads="1"/>
          </p:cNvPicPr>
          <p:nvPr/>
        </p:nvPicPr>
        <p:blipFill>
          <a:blip r:embed="rId3"/>
          <a:srcRect l="75781" t="5209" r="7813" b="67706"/>
          <a:stretch>
            <a:fillRect/>
          </a:stretch>
        </p:blipFill>
        <p:spPr bwMode="auto">
          <a:xfrm>
            <a:off x="6672849" y="1525889"/>
            <a:ext cx="1500187" cy="1047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Скругленный прямоугольник 13"/>
          <p:cNvSpPr/>
          <p:nvPr/>
        </p:nvSpPr>
        <p:spPr>
          <a:xfrm>
            <a:off x="6672849" y="2944930"/>
            <a:ext cx="1571625" cy="571500"/>
          </a:xfrm>
          <a:prstGeom prst="roundRect">
            <a:avLst/>
          </a:prstGeom>
          <a:solidFill>
            <a:srgbClr val="FE8637"/>
          </a:solidFill>
          <a:ln w="25400" cap="flat" cmpd="sng" algn="ctr">
            <a:solidFill>
              <a:srgbClr val="FE8637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Қамқоршылық кеңес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600619" y="2724534"/>
            <a:ext cx="7786742" cy="2286016"/>
            <a:chOff x="571472" y="2500306"/>
            <a:chExt cx="7786742" cy="2001852"/>
          </a:xfrm>
          <a:effectLst>
            <a:glow rad="228600">
              <a:srgbClr val="AEBAD5">
                <a:satMod val="175000"/>
                <a:alpha val="40000"/>
              </a:srgbClr>
            </a:glow>
          </a:effectLst>
        </p:grpSpPr>
        <p:grpSp>
          <p:nvGrpSpPr>
            <p:cNvPr id="16" name="Группа 15"/>
            <p:cNvGrpSpPr/>
            <p:nvPr/>
          </p:nvGrpSpPr>
          <p:grpSpPr>
            <a:xfrm>
              <a:off x="571472" y="3857628"/>
              <a:ext cx="3357586" cy="644530"/>
              <a:chOff x="642910" y="3214686"/>
              <a:chExt cx="3929090" cy="644530"/>
            </a:xfrm>
          </p:grpSpPr>
          <p:cxnSp>
            <p:nvCxnSpPr>
              <p:cNvPr id="22" name="Прямая соединительная линия 21"/>
              <p:cNvCxnSpPr/>
              <p:nvPr/>
            </p:nvCxnSpPr>
            <p:spPr>
              <a:xfrm>
                <a:off x="642910" y="3857628"/>
                <a:ext cx="1714512" cy="1588"/>
              </a:xfrm>
              <a:prstGeom prst="line">
                <a:avLst/>
              </a:prstGeom>
              <a:noFill/>
              <a:ln w="28575" cap="flat" cmpd="sng" algn="ctr">
                <a:solidFill>
                  <a:srgbClr val="0070C0"/>
                </a:solidFill>
                <a:prstDash val="solid"/>
              </a:ln>
              <a:effectLst/>
            </p:spPr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>
                <a:off x="2857488" y="3214686"/>
                <a:ext cx="1714512" cy="1588"/>
              </a:xfrm>
              <a:prstGeom prst="line">
                <a:avLst/>
              </a:prstGeom>
              <a:noFill/>
              <a:ln w="28575" cap="flat" cmpd="sng" algn="ctr">
                <a:solidFill>
                  <a:srgbClr val="0070C0"/>
                </a:solidFill>
                <a:prstDash val="solid"/>
              </a:ln>
              <a:effectLst/>
            </p:spPr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 rot="5400000">
                <a:off x="2285984" y="3286124"/>
                <a:ext cx="642942" cy="500066"/>
              </a:xfrm>
              <a:prstGeom prst="line">
                <a:avLst/>
              </a:prstGeom>
              <a:noFill/>
              <a:ln w="28575" cap="flat" cmpd="sng" algn="ctr">
                <a:solidFill>
                  <a:srgbClr val="0070C0"/>
                </a:solidFill>
                <a:prstDash val="solid"/>
              </a:ln>
              <a:effectLst/>
            </p:spPr>
          </p:cxnSp>
        </p:grpSp>
        <p:grpSp>
          <p:nvGrpSpPr>
            <p:cNvPr id="17" name="Группа 16"/>
            <p:cNvGrpSpPr/>
            <p:nvPr/>
          </p:nvGrpSpPr>
          <p:grpSpPr>
            <a:xfrm>
              <a:off x="4429124" y="2500306"/>
              <a:ext cx="3929090" cy="644530"/>
              <a:chOff x="642910" y="3214686"/>
              <a:chExt cx="3929090" cy="644530"/>
            </a:xfrm>
          </p:grpSpPr>
          <p:cxnSp>
            <p:nvCxnSpPr>
              <p:cNvPr id="19" name="Прямая соединительная линия 18"/>
              <p:cNvCxnSpPr/>
              <p:nvPr/>
            </p:nvCxnSpPr>
            <p:spPr>
              <a:xfrm>
                <a:off x="642910" y="3857628"/>
                <a:ext cx="1714512" cy="1588"/>
              </a:xfrm>
              <a:prstGeom prst="line">
                <a:avLst/>
              </a:prstGeom>
              <a:noFill/>
              <a:ln w="28575" cap="flat" cmpd="sng" algn="ctr">
                <a:solidFill>
                  <a:srgbClr val="0070C0"/>
                </a:solidFill>
                <a:prstDash val="solid"/>
              </a:ln>
              <a:effectLst/>
            </p:spPr>
          </p:cxnSp>
          <p:cxnSp>
            <p:nvCxnSpPr>
              <p:cNvPr id="20" name="Прямая соединительная линия 19"/>
              <p:cNvCxnSpPr/>
              <p:nvPr/>
            </p:nvCxnSpPr>
            <p:spPr>
              <a:xfrm>
                <a:off x="2857488" y="3214686"/>
                <a:ext cx="1714512" cy="1588"/>
              </a:xfrm>
              <a:prstGeom prst="line">
                <a:avLst/>
              </a:prstGeom>
              <a:noFill/>
              <a:ln w="28575" cap="flat" cmpd="sng" algn="ctr">
                <a:solidFill>
                  <a:srgbClr val="0070C0"/>
                </a:solidFill>
                <a:prstDash val="solid"/>
              </a:ln>
              <a:effectLst/>
            </p:spPr>
          </p:cxnSp>
          <p:cxnSp>
            <p:nvCxnSpPr>
              <p:cNvPr id="21" name="Прямая соединительная линия 20"/>
              <p:cNvCxnSpPr/>
              <p:nvPr/>
            </p:nvCxnSpPr>
            <p:spPr>
              <a:xfrm rot="5400000">
                <a:off x="2285984" y="3286124"/>
                <a:ext cx="642942" cy="500066"/>
              </a:xfrm>
              <a:prstGeom prst="line">
                <a:avLst/>
              </a:prstGeom>
              <a:noFill/>
              <a:ln w="28575" cap="flat" cmpd="sng" algn="ctr">
                <a:solidFill>
                  <a:srgbClr val="0070C0"/>
                </a:solidFill>
                <a:prstDash val="solid"/>
              </a:ln>
              <a:effectLst/>
            </p:spPr>
          </p:cxnSp>
        </p:grpSp>
        <p:cxnSp>
          <p:nvCxnSpPr>
            <p:cNvPr id="18" name="Прямая соединительная линия 17"/>
            <p:cNvCxnSpPr/>
            <p:nvPr/>
          </p:nvCxnSpPr>
          <p:spPr>
            <a:xfrm rot="5400000">
              <a:off x="3821901" y="3250405"/>
              <a:ext cx="714380" cy="500066"/>
            </a:xfrm>
            <a:prstGeom prst="line">
              <a:avLst/>
            </a:prstGeom>
            <a:noFill/>
            <a:ln w="28575" cap="flat" cmpd="sng" algn="ctr">
              <a:solidFill>
                <a:srgbClr val="0070C0"/>
              </a:solidFill>
              <a:prstDash val="soli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01422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68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19672" y="651646"/>
            <a:ext cx="62464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000" b="1" i="1" u="none" strike="noStrike" kern="0" cap="small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Times New Roman" pitchFamily="18" charset="0"/>
              </a:rPr>
              <a:t>қамқоршылық кеңесінің құрамы туралы мәлімет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onstantia" pitchFamily="18" charset="0"/>
            </a:endParaRPr>
          </a:p>
        </p:txBody>
      </p:sp>
      <p:graphicFrame>
        <p:nvGraphicFramePr>
          <p:cNvPr id="6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5115544"/>
              </p:ext>
            </p:extLst>
          </p:nvPr>
        </p:nvGraphicFramePr>
        <p:xfrm>
          <a:off x="731823" y="1007378"/>
          <a:ext cx="7670686" cy="526923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52780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162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4765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7336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0562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015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9pPr>
                    </a:lstStyle>
                    <a:p>
                      <a:r>
                        <a:rPr lang="kk-KZ" sz="1400" b="1" i="1" dirty="0" smtClean="0">
                          <a:latin typeface="Constantia" pitchFamily="18" charset="0"/>
                        </a:rPr>
                        <a:t>№</a:t>
                      </a:r>
                      <a:endParaRPr lang="ru-RU" sz="14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9pPr>
                    </a:lstStyle>
                    <a:p>
                      <a:r>
                        <a:rPr lang="kk-KZ" sz="1400" b="1" i="1" dirty="0" smtClean="0">
                          <a:latin typeface="Constantia" pitchFamily="18" charset="0"/>
                        </a:rPr>
                        <a:t>Аты-жөні</a:t>
                      </a:r>
                      <a:endParaRPr lang="ru-RU" sz="14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9pPr>
                    </a:lstStyle>
                    <a:p>
                      <a:r>
                        <a:rPr lang="kk-KZ" sz="1400" b="1" i="1" dirty="0" smtClean="0">
                          <a:latin typeface="Constantia" pitchFamily="18" charset="0"/>
                        </a:rPr>
                        <a:t>           Қызметі</a:t>
                      </a:r>
                      <a:endParaRPr lang="ru-RU" sz="14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9pPr>
                    </a:lstStyle>
                    <a:p>
                      <a:r>
                        <a:rPr lang="kk-KZ" sz="1400" b="1" i="1" dirty="0" smtClean="0">
                          <a:latin typeface="Constantia" pitchFamily="18" charset="0"/>
                        </a:rPr>
                        <a:t>Атқаратын</a:t>
                      </a:r>
                      <a:r>
                        <a:rPr lang="kk-KZ" sz="1400" b="1" i="1" baseline="0" dirty="0" smtClean="0">
                          <a:latin typeface="Constantia" pitchFamily="18" charset="0"/>
                        </a:rPr>
                        <a:t> міндеті</a:t>
                      </a:r>
                      <a:endParaRPr lang="ru-RU" sz="14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onstant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Schoolbook"/>
                        </a:defRPr>
                      </a:lvl9pPr>
                    </a:lstStyle>
                    <a:p>
                      <a:r>
                        <a:rPr lang="kk-KZ" sz="1400" b="1" i="1" dirty="0" smtClean="0">
                          <a:latin typeface="Constantia" pitchFamily="18" charset="0"/>
                        </a:rPr>
                        <a:t>Байланыс телефон</a:t>
                      </a:r>
                      <a:endParaRPr lang="ru-RU" sz="14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onstantia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01552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9pPr>
                    </a:lstStyle>
                    <a:p>
                      <a:r>
                        <a:rPr lang="kk-KZ" sz="1400" b="1" i="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Кисельникова</a:t>
                      </a:r>
                      <a:r>
                        <a:rPr lang="kk-KZ" sz="1400" b="1" i="1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Наталья Никоолаевна</a:t>
                      </a:r>
                      <a:endParaRPr lang="ru-RU" sz="14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9pPr>
                    </a:lstStyle>
                    <a:p>
                      <a:r>
                        <a:rPr lang="ru-RU" sz="1100" b="1" i="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ru-RU" sz="1100" b="1" i="1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сатушы</a:t>
                      </a:r>
                      <a:endParaRPr lang="ru-RU" sz="11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9pPr>
                    </a:lstStyle>
                    <a:p>
                      <a:r>
                        <a:rPr lang="kk-KZ" sz="11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Қамқоршылық кеңесінің төрайымы</a:t>
                      </a:r>
                      <a:endParaRPr lang="ru-RU" sz="11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9pPr>
                    </a:lstStyle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87058610706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01552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9pPr>
                    </a:lstStyle>
                    <a:p>
                      <a:r>
                        <a:rPr lang="kk-KZ" sz="1400" b="1" i="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Мажитова</a:t>
                      </a:r>
                      <a:r>
                        <a:rPr lang="kk-KZ" sz="1400" b="1" i="1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Асель Кадылбековна</a:t>
                      </a:r>
                      <a:endParaRPr lang="ru-RU" sz="14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9pPr>
                    </a:lstStyle>
                    <a:p>
                      <a:r>
                        <a:rPr lang="kk-KZ" sz="1100" b="1" i="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«Чайка» балабақшасының методисі</a:t>
                      </a:r>
                      <a:endParaRPr lang="kk-KZ" sz="1100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9pPr>
                    </a:lstStyle>
                    <a:p>
                      <a:r>
                        <a:rPr lang="kk-KZ" sz="11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Қамқоршылық</a:t>
                      </a:r>
                      <a:r>
                        <a:rPr lang="kk-KZ" sz="1100" b="1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кеңесінің хатшысы</a:t>
                      </a:r>
                      <a:endParaRPr lang="ru-RU" sz="11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9pPr>
                    </a:lstStyle>
                    <a:p>
                      <a:r>
                        <a:rPr lang="kk-KZ" sz="1400" b="1" i="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87052334144</a:t>
                      </a:r>
                      <a:endParaRPr lang="ru-RU" sz="14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5310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9pPr>
                    </a:lstStyle>
                    <a:p>
                      <a:r>
                        <a:rPr lang="kk-KZ" sz="1400" b="1" i="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Сариева</a:t>
                      </a:r>
                      <a:r>
                        <a:rPr lang="kk-KZ" sz="1400" b="1" i="1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Зарина Болатовна</a:t>
                      </a:r>
                      <a:endParaRPr lang="ru-RU" sz="14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9pPr>
                    </a:lstStyle>
                    <a:p>
                      <a:r>
                        <a:rPr lang="kk-KZ" sz="1100" b="1" i="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Қалқаман</a:t>
                      </a:r>
                      <a:r>
                        <a:rPr lang="kk-KZ" sz="1100" b="1" i="1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селолық округінің акиматының бас маманы</a:t>
                      </a:r>
                      <a:endParaRPr lang="ru-RU" sz="11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9pPr>
                    </a:lstStyle>
                    <a:p>
                      <a:r>
                        <a:rPr lang="kk-KZ" sz="11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Қамқоршылық</a:t>
                      </a:r>
                      <a:r>
                        <a:rPr lang="kk-KZ" sz="1100" b="1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кеңесінің мүшесі</a:t>
                      </a:r>
                      <a:endParaRPr lang="ru-RU" sz="11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Schoolbook"/>
                        </a:defRPr>
                      </a:lvl9pPr>
                    </a:lstStyle>
                    <a:p>
                      <a:r>
                        <a:rPr lang="kk-KZ" sz="14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87714279201</a:t>
                      </a:r>
                      <a:endParaRPr lang="ru-RU" sz="14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3043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Ахпа Анипа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1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сынып оқушысының</a:t>
                      </a:r>
                    </a:p>
                    <a:p>
                      <a:r>
                        <a:rPr lang="kk-KZ" sz="11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ата-анасы</a:t>
                      </a:r>
                      <a:endParaRPr lang="ru-RU" sz="11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Қамқоршылық</a:t>
                      </a:r>
                      <a:r>
                        <a:rPr lang="kk-KZ" sz="1100" b="1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кеңесінің мүшесі</a:t>
                      </a:r>
                      <a:endParaRPr lang="ru-RU" sz="1100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87711720132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6799614"/>
                  </a:ext>
                </a:extLst>
              </a:tr>
              <a:tr h="501552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Тенизбаева Алтын Жумашевна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жеке кәсіпкер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Қамқоршылық</a:t>
                      </a:r>
                      <a:r>
                        <a:rPr lang="kk-KZ" sz="1200" b="1" i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кеңесінің мүшесі</a:t>
                      </a:r>
                      <a:endParaRPr lang="ru-RU" sz="1200" b="1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87751631500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35251543"/>
                  </a:ext>
                </a:extLst>
              </a:tr>
              <a:tr h="501552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Омарова Гүлжанат Мухтаровна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жеке кәсіпкер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Қамқоршылық</a:t>
                      </a:r>
                      <a:r>
                        <a:rPr lang="kk-KZ" sz="1200" b="1" i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кеңесінің мүшесі</a:t>
                      </a:r>
                      <a:endParaRPr lang="ru-RU" sz="1200" b="1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87055117396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89874367"/>
                  </a:ext>
                </a:extLst>
              </a:tr>
              <a:tr h="501552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Шефер Елена</a:t>
                      </a:r>
                      <a:r>
                        <a:rPr lang="kk-KZ" sz="1400" b="1" i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Владимировна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kk-KZ" sz="1200" b="1" i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2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 оқушысының ата-анасы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Қамқоршылық</a:t>
                      </a:r>
                      <a:r>
                        <a:rPr lang="kk-KZ" sz="1200" b="1" i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кеңесінің мүшесі</a:t>
                      </a:r>
                      <a:endParaRPr lang="ru-RU" sz="1200" b="1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87770681428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17646816"/>
                  </a:ext>
                </a:extLst>
              </a:tr>
              <a:tr h="619565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Баянова Зухра Азаматовна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Калкаман балалар үйінің</a:t>
                      </a:r>
                    </a:p>
                    <a:p>
                      <a:r>
                        <a:rPr lang="kk-KZ" sz="12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есепшісі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Қамқоршылық</a:t>
                      </a:r>
                      <a:r>
                        <a:rPr lang="kk-KZ" sz="1200" b="1" i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кеңесінің мүшесі</a:t>
                      </a:r>
                      <a:endParaRPr lang="ru-RU" sz="1200" b="1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2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87471122537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594016"/>
                  </a:ext>
                </a:extLst>
              </a:tr>
              <a:tr h="501552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Загозина Лариса Николаевна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сатушы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Қамқоршылық</a:t>
                      </a:r>
                      <a:r>
                        <a:rPr lang="kk-KZ" sz="1200" b="1" i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кеңесінің мүшесі</a:t>
                      </a:r>
                      <a:endParaRPr lang="ru-RU" sz="1200" b="1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87773325920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11924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076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03648" y="62068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</a:rPr>
              <a:t>Қамқоршылық  кеңестің мектеппен бірлесе атқаратын жұмыстары</a:t>
            </a:r>
            <a:endParaRPr lang="ru-RU" b="1" i="1" dirty="0">
              <a:solidFill>
                <a:schemeClr val="accent6">
                  <a:lumMod val="50000"/>
                </a:schemeClr>
              </a:solidFill>
              <a:latin typeface="Constantia" pitchFamily="18" charset="0"/>
            </a:endParaRPr>
          </a:p>
        </p:txBody>
      </p:sp>
      <p:pic>
        <p:nvPicPr>
          <p:cNvPr id="5122" name="Picture 2" descr="C:\Users\User\Downloads\FB_IMG_149277417287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28186"/>
            <a:ext cx="2799160" cy="401703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ownloads\FB_IMG_149684919402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662" y="1428187"/>
            <a:ext cx="3096344" cy="401703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User\Downloads\FB_IMG_149277354633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951" y="1613069"/>
            <a:ext cx="3168352" cy="385247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76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allart.kz/wp-content/uploads/2017/03/toi_ramka__oy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19672" y="2132856"/>
            <a:ext cx="64087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5400" b="1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</a:rPr>
              <a:t>Назарларыңызға рахмет!</a:t>
            </a:r>
            <a:endParaRPr lang="ru-RU" sz="5400" b="1" i="1" dirty="0">
              <a:solidFill>
                <a:schemeClr val="accent6">
                  <a:lumMod val="50000"/>
                </a:schemeClr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33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2034</TotalTime>
  <Words>2498</Words>
  <Application>Microsoft Office PowerPoint</Application>
  <PresentationFormat>Экран (4:3)</PresentationFormat>
  <Paragraphs>935</Paragraphs>
  <Slides>41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9" baseType="lpstr">
      <vt:lpstr>Arial</vt:lpstr>
      <vt:lpstr>Calibri</vt:lpstr>
      <vt:lpstr>Century Schoolbook</vt:lpstr>
      <vt:lpstr>Constantia</vt:lpstr>
      <vt:lpstr>Monotype Corsiva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132</cp:revision>
  <dcterms:created xsi:type="dcterms:W3CDTF">2017-06-05T08:02:53Z</dcterms:created>
  <dcterms:modified xsi:type="dcterms:W3CDTF">2018-02-16T04:10:04Z</dcterms:modified>
</cp:coreProperties>
</file>