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88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445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704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073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490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70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29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4914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74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282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732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554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A7AD2-C6D9-4573-A8BE-CA4A470C29C5}" type="datetimeFigureOut">
              <a:rPr lang="ru-RU" smtClean="0"/>
              <a:t>29.01.2019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99FD1A-26F7-4462-B86D-6AF9B14160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69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Тестовые задания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mtClean="0"/>
              <a:t>Ботаника</a:t>
            </a:r>
          </a:p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598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dirty="0" smtClean="0"/>
              <a:t>1.Какова </a:t>
            </a:r>
            <a:r>
              <a:rPr lang="ru-RU" sz="4000" dirty="0"/>
              <a:t>главная функция хлорофилла в растениях?</a:t>
            </a:r>
          </a:p>
          <a:p>
            <a:pPr marL="0" indent="0">
              <a:buNone/>
            </a:pPr>
            <a:r>
              <a:rPr lang="ru-RU" sz="4000" dirty="0"/>
              <a:t> </a:t>
            </a:r>
          </a:p>
          <a:p>
            <a:pPr marL="0" indent="0">
              <a:buNone/>
            </a:pPr>
            <a:r>
              <a:rPr lang="ru-RU" sz="4000" dirty="0"/>
              <a:t>1) выделение углекислого газа</a:t>
            </a:r>
          </a:p>
          <a:p>
            <a:pPr marL="0" indent="0">
              <a:buNone/>
            </a:pPr>
            <a:r>
              <a:rPr lang="ru-RU" sz="4000" dirty="0"/>
              <a:t>2) поглощение энергии света</a:t>
            </a:r>
          </a:p>
          <a:p>
            <a:pPr marL="0" indent="0">
              <a:buNone/>
            </a:pPr>
            <a:r>
              <a:rPr lang="ru-RU" sz="4000" dirty="0"/>
              <a:t>3) защита растений от грибковых и вирусных болезней</a:t>
            </a:r>
          </a:p>
          <a:p>
            <a:pPr marL="0" indent="0">
              <a:buNone/>
            </a:pPr>
            <a:r>
              <a:rPr lang="ru-RU" sz="4000" dirty="0"/>
              <a:t>4) превращение листьев растений в ядовитые для насекомых-вредителей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7391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8427" y="1836836"/>
            <a:ext cx="17894316" cy="9890155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8425543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2.Рассмотрите рисунок. Что изоб­ра­же­но на ри­сун­ке под циф­рой 1?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боковой корень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главный корень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корневой волосок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придаточный корень</a:t>
            </a:r>
            <a:endParaRPr lang="ru-RU" sz="40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6" name="Picture 2" descr="https://bio-oge.sdamgia.ru/get_file?id=2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482" y="731936"/>
            <a:ext cx="3012142" cy="602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984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" y="86766"/>
            <a:ext cx="744582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3.Укажите растение, для ко­то­ро­го характерно са­мо­сто­я­тель­ное распространение пло­дов и семян.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клён остролистный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ландыш обыкновенный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берёза бородавчатая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бешеный огурец</a:t>
            </a:r>
            <a:endParaRPr lang="ru-RU" sz="36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967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pPr algn="just"/>
            <a:r>
              <a:rPr lang="ru-RU" sz="36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4.Рассмотрите </a:t>
            </a:r>
            <a:r>
              <a:rPr lang="ru-RU" sz="3600" dirty="0">
                <a:solidFill>
                  <a:srgbClr val="000000"/>
                </a:solidFill>
                <a:latin typeface="Verdana" panose="020B0604030504040204" pitchFamily="34" charset="0"/>
              </a:rPr>
              <a:t>внутреннее строение корня. Какой цифрой на рисунке обозначена структура, по которой происходит движение воды в стебель?</a:t>
            </a: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Verdana" panose="020B0604030504040204" pitchFamily="34" charset="0"/>
              </a:rPr>
              <a:t>1) 1</a:t>
            </a: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Verdana" panose="020B0604030504040204" pitchFamily="34" charset="0"/>
              </a:rPr>
              <a:t>2) 2</a:t>
            </a: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Verdana" panose="020B0604030504040204" pitchFamily="34" charset="0"/>
              </a:rPr>
              <a:t>3) 3</a:t>
            </a:r>
          </a:p>
          <a:p>
            <a:pPr algn="just"/>
            <a:r>
              <a:rPr lang="ru-RU" sz="3600" dirty="0">
                <a:solidFill>
                  <a:srgbClr val="000000"/>
                </a:solidFill>
                <a:latin typeface="Verdana" panose="020B0604030504040204" pitchFamily="34" charset="0"/>
              </a:rPr>
              <a:t>4) 4</a:t>
            </a:r>
          </a:p>
          <a:p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4" name="Picture 6" descr="https://bio-oge.sdamgia.ru/get_file?id=2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644" y="1795462"/>
            <a:ext cx="3998413" cy="5060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865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-1" y="0"/>
            <a:ext cx="11586755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5.Каким образом происходит распространение плодов и семян у клёна остролистного?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ветром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водой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млекопитающими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насекомыми</a:t>
            </a:r>
            <a:endParaRPr lang="ru-RU" sz="4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507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750" y="2860766"/>
            <a:ext cx="17392400" cy="807210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503" y="1"/>
            <a:ext cx="112209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Какой из изображённых органов растений является видоизменённым корнем?</a:t>
            </a:r>
            <a:endParaRPr lang="ru-RU" sz="2800" dirty="0"/>
          </a:p>
        </p:txBody>
      </p:sp>
      <p:pic>
        <p:nvPicPr>
          <p:cNvPr id="3074" name="Picture 2" descr="https://bio-oge.sdamgia.ru/get_file?id=4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4" y="1192303"/>
            <a:ext cx="10630173" cy="576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067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6754" y="0"/>
            <a:ext cx="898724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/>
              <a:t>7.При </a:t>
            </a:r>
            <a:r>
              <a:rPr lang="ru-RU" sz="4400" dirty="0"/>
              <a:t>прорастании семян пшеницы проросток первое время получает питательные вещества из</a:t>
            </a:r>
          </a:p>
          <a:p>
            <a:r>
              <a:rPr lang="ru-RU" sz="4400" dirty="0"/>
              <a:t> </a:t>
            </a:r>
          </a:p>
          <a:p>
            <a:r>
              <a:rPr lang="ru-RU" sz="4400" dirty="0"/>
              <a:t>1) почвы</a:t>
            </a:r>
          </a:p>
          <a:p>
            <a:r>
              <a:rPr lang="ru-RU" sz="4400" dirty="0"/>
              <a:t>2) семядоли</a:t>
            </a:r>
          </a:p>
          <a:p>
            <a:r>
              <a:rPr lang="ru-RU" sz="4400" dirty="0"/>
              <a:t>3) эндосперма</a:t>
            </a:r>
          </a:p>
          <a:p>
            <a:r>
              <a:rPr lang="ru-RU" sz="4400" dirty="0"/>
              <a:t>4) зародышевого корешка</a:t>
            </a:r>
          </a:p>
          <a:p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069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6754" y="0"/>
            <a:ext cx="898724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8.При прорастании семян пшеницы проросток первое время получает питательные вещества из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почвы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семядоли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эндосперма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зародышевого корешка</a:t>
            </a:r>
            <a:endParaRPr lang="ru-RU" sz="40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903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5943" y="143691"/>
            <a:ext cx="8948057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8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9.Плод </a:t>
            </a:r>
          </a:p>
          <a:p>
            <a:pPr algn="just"/>
            <a:r>
              <a:rPr lang="ru-RU" sz="48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картофеля называют</a:t>
            </a:r>
          </a:p>
          <a:p>
            <a:pPr algn="just"/>
            <a:r>
              <a:rPr lang="ru-RU" sz="48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8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коробочкой</a:t>
            </a:r>
          </a:p>
          <a:p>
            <a:pPr algn="just"/>
            <a:r>
              <a:rPr lang="ru-RU" sz="48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ягодой</a:t>
            </a:r>
          </a:p>
          <a:p>
            <a:pPr algn="just"/>
            <a:r>
              <a:rPr lang="ru-RU" sz="48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столоном</a:t>
            </a:r>
          </a:p>
          <a:p>
            <a:pPr algn="just"/>
            <a:r>
              <a:rPr lang="ru-RU" sz="48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клубнем</a:t>
            </a:r>
            <a:endParaRPr lang="ru-RU" sz="48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066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143691"/>
            <a:ext cx="11939451" cy="635984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10. Укажите </a:t>
            </a:r>
            <a:r>
              <a:rPr lang="ru-RU" sz="4000" dirty="0"/>
              <a:t>рисунок, на котором изображён сухой многосемянной плод.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098" name="Picture 2" descr="https://bio-oge.sdamgia.ru/get_file?id=4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07" y="1242337"/>
            <a:ext cx="9696993" cy="526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35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628" y="3677553"/>
            <a:ext cx="21701653" cy="86214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0629" y="143691"/>
            <a:ext cx="90133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11.Укажите рисунок, на котором изображён плод ягода.</a:t>
            </a:r>
            <a:endParaRPr lang="ru-RU" sz="3600" dirty="0"/>
          </a:p>
        </p:txBody>
      </p:sp>
      <p:pic>
        <p:nvPicPr>
          <p:cNvPr id="5122" name="Picture 2" descr="https://bio-oge.sdamgia.ru/get_file?id=4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04" y="2047190"/>
            <a:ext cx="10555967" cy="462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382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4503" y="143692"/>
            <a:ext cx="1180882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12.При прорастании семени ржи проросток первое время получает питательные вещества из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семядоли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зародышевого корешка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эндосперма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почвы</a:t>
            </a:r>
            <a:endParaRPr lang="ru-RU" sz="4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826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7565" y="0"/>
            <a:ext cx="1187413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13.Орган цветкового растения, предназначенный для защиты его семян, — это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семязачаток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завязь пестика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плод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пыльники тычинок</a:t>
            </a:r>
            <a:endParaRPr lang="ru-RU" sz="4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115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 smtClean="0">
                <a:solidFill>
                  <a:srgbClr val="000000"/>
                </a:solidFill>
                <a:latin typeface="Verdana" panose="020B0604030504040204" pitchFamily="34" charset="0"/>
              </a:rPr>
              <a:t>14. </a:t>
            </a:r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Какой цифрой обозначена часть семени фасоли, в которой сосредоточены питательные вещества?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1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2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3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4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146" name="Picture 2" descr="https://bio-oge.sdamgia.ru/get_file?id=4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926" y="2805883"/>
            <a:ext cx="4763083" cy="321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5419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6754" y="0"/>
            <a:ext cx="898724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5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15.Почка — это</a:t>
            </a:r>
          </a:p>
          <a:p>
            <a:pPr algn="just"/>
            <a:r>
              <a:rPr lang="ru-RU" sz="5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5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конус нарастания</a:t>
            </a:r>
          </a:p>
          <a:p>
            <a:pPr algn="just"/>
            <a:r>
              <a:rPr lang="ru-RU" sz="5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зачаточный побег</a:t>
            </a:r>
          </a:p>
          <a:p>
            <a:pPr algn="just"/>
            <a:r>
              <a:rPr lang="ru-RU" sz="5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зачаточное растение</a:t>
            </a:r>
          </a:p>
          <a:p>
            <a:pPr algn="just"/>
            <a:r>
              <a:rPr lang="ru-RU" sz="5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пазуха листа</a:t>
            </a:r>
            <a:endParaRPr lang="ru-RU" sz="5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89859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39633" y="209006"/>
            <a:ext cx="1086829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16.Плоды рябины приспособлены к распространению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насекомыми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ветром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водой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птицами</a:t>
            </a:r>
            <a:endParaRPr lang="ru-RU" sz="40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9572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1495314" cy="6359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17.</a:t>
            </a:r>
            <a:r>
              <a:rPr lang="ru-RU" sz="4000" dirty="0"/>
              <a:t> Какой агротехнический приём используется для усиления отрастания придаточных корней и столонов у картофеля?</a:t>
            </a:r>
          </a:p>
          <a:p>
            <a:pPr marL="0" indent="0">
              <a:buNone/>
            </a:pPr>
            <a:r>
              <a:rPr lang="ru-RU" sz="4000" dirty="0"/>
              <a:t> </a:t>
            </a:r>
          </a:p>
          <a:p>
            <a:pPr marL="0" indent="0">
              <a:buNone/>
            </a:pPr>
            <a:r>
              <a:rPr lang="ru-RU" sz="4000" dirty="0"/>
              <a:t>1) рыхление</a:t>
            </a:r>
          </a:p>
          <a:p>
            <a:pPr marL="0" indent="0">
              <a:buNone/>
            </a:pPr>
            <a:r>
              <a:rPr lang="ru-RU" sz="4000" dirty="0"/>
              <a:t>2) окучивание</a:t>
            </a:r>
          </a:p>
          <a:p>
            <a:pPr marL="0" indent="0">
              <a:buNone/>
            </a:pPr>
            <a:r>
              <a:rPr lang="ru-RU" sz="4000" dirty="0"/>
              <a:t>3) </a:t>
            </a:r>
            <a:r>
              <a:rPr lang="ru-RU" sz="4000" dirty="0" err="1"/>
              <a:t>пасынкование</a:t>
            </a:r>
            <a:endParaRPr lang="ru-RU" sz="4000" dirty="0"/>
          </a:p>
          <a:p>
            <a:pPr marL="0" indent="0">
              <a:buNone/>
            </a:pPr>
            <a:r>
              <a:rPr lang="ru-RU" sz="4000" dirty="0"/>
              <a:t>4) пикировка</a:t>
            </a:r>
          </a:p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7003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5131" y="104504"/>
            <a:ext cx="1195686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18.Расположение ли­стьев на по­бе­гах по не­сколь­ку в узле (три и более) называют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очередным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супротивным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спиральным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мутовчатым</a:t>
            </a:r>
            <a:endParaRPr lang="ru-RU" sz="4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373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1403874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>19. </a:t>
            </a:r>
            <a:r>
              <a:rPr lang="ru-RU" sz="3600" dirty="0"/>
              <a:t>Рассмотрите рисунки, на которых изображены схемы соцветий. Под каким номером изображена схема сложного соцветия?</a:t>
            </a: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2" name="Picture 4" descr="https://bio-oge.sdamgia.ru/get_file?id=4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329" y="2066925"/>
            <a:ext cx="11001522" cy="287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214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1439" y="-1"/>
            <a:ext cx="1190026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20.Расположение ли­стьев на по­бе­гах по два в узле называют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мутовчатым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супротивным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спиральным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очередным</a:t>
            </a:r>
            <a:endParaRPr lang="ru-RU" sz="4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352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2069" y="0"/>
            <a:ext cx="11691257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21.У срезанной ветки тополя, поставленной в воду, будут развиваться корни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боковые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воздушные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придаточные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главные</a:t>
            </a:r>
            <a:endParaRPr lang="ru-RU" sz="40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044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800" dirty="0" smtClean="0"/>
              <a:t>22. По </a:t>
            </a:r>
            <a:r>
              <a:rPr lang="ru-RU" sz="4800" dirty="0"/>
              <a:t>какой части древесного стебля происходит передвижение растворённых органических веществ из листьев ко всем органам?</a:t>
            </a:r>
          </a:p>
          <a:p>
            <a:pPr marL="0" indent="0">
              <a:buNone/>
            </a:pPr>
            <a:r>
              <a:rPr lang="ru-RU" sz="4800" dirty="0"/>
              <a:t> </a:t>
            </a:r>
            <a:r>
              <a:rPr lang="ru-RU" sz="4800" dirty="0" smtClean="0"/>
              <a:t>1</a:t>
            </a:r>
            <a:r>
              <a:rPr lang="ru-RU" sz="4800" dirty="0"/>
              <a:t>) камбий</a:t>
            </a:r>
          </a:p>
          <a:p>
            <a:pPr marL="0" indent="0">
              <a:buNone/>
            </a:pPr>
            <a:r>
              <a:rPr lang="ru-RU" sz="4800" dirty="0"/>
              <a:t>2) сердцевина</a:t>
            </a:r>
          </a:p>
          <a:p>
            <a:pPr marL="0" indent="0">
              <a:buNone/>
            </a:pPr>
            <a:r>
              <a:rPr lang="ru-RU" sz="4800" dirty="0"/>
              <a:t>3) древесина</a:t>
            </a:r>
          </a:p>
          <a:p>
            <a:pPr marL="0" indent="0">
              <a:buNone/>
            </a:pPr>
            <a:r>
              <a:rPr lang="ru-RU" sz="4800" dirty="0"/>
              <a:t>4) луб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64349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9006" y="143691"/>
            <a:ext cx="1156062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23.Усики гороха посевного — это видоизменённые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листочки сложного листа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боковые побеги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прилистники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выросты побега</a:t>
            </a:r>
            <a:endParaRPr lang="ru-RU" sz="4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698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9006" y="117566"/>
            <a:ext cx="1149531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24. При прорастании семени проросток гороха первое время получает питательные вещества из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эндосперма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зародышевого корешка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семядолей</a:t>
            </a:r>
          </a:p>
          <a:p>
            <a:pPr algn="just"/>
            <a:r>
              <a:rPr lang="ru-RU" sz="44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почвы</a:t>
            </a:r>
            <a:endParaRPr lang="ru-RU" sz="44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817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1338560" cy="635984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dirty="0" smtClean="0"/>
              <a:t>25.При </a:t>
            </a:r>
            <a:r>
              <a:rPr lang="ru-RU" sz="4400" dirty="0"/>
              <a:t>прорастании семени фасоли проросток первое время получает питательные вещества из</a:t>
            </a:r>
          </a:p>
          <a:p>
            <a:pPr marL="0" indent="0">
              <a:buNone/>
            </a:pPr>
            <a:r>
              <a:rPr lang="ru-RU" sz="4400" dirty="0"/>
              <a:t> </a:t>
            </a:r>
          </a:p>
          <a:p>
            <a:pPr marL="0" indent="0">
              <a:buNone/>
            </a:pPr>
            <a:r>
              <a:rPr lang="ru-RU" sz="4400" dirty="0"/>
              <a:t>1) зародышевого корешка</a:t>
            </a:r>
          </a:p>
          <a:p>
            <a:pPr marL="0" indent="0">
              <a:buNone/>
            </a:pPr>
            <a:r>
              <a:rPr lang="ru-RU" sz="4400" dirty="0"/>
              <a:t>2) эндосперма</a:t>
            </a:r>
          </a:p>
          <a:p>
            <a:pPr marL="0" indent="0">
              <a:buNone/>
            </a:pPr>
            <a:r>
              <a:rPr lang="ru-RU" sz="4400" dirty="0"/>
              <a:t>3) почвы</a:t>
            </a:r>
          </a:p>
          <a:p>
            <a:pPr marL="0" indent="0">
              <a:buNone/>
            </a:pPr>
            <a:r>
              <a:rPr lang="ru-RU" sz="4400" dirty="0"/>
              <a:t>4) семядолей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057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58988" y="1763370"/>
            <a:ext cx="18936084" cy="1777218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9006" y="0"/>
            <a:ext cx="1188720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26. Какой цифрой обозначена часть семени зерновки, в которой сосредоточены питательные вещества?</a:t>
            </a:r>
          </a:p>
          <a:p>
            <a:r>
              <a:rPr lang="ru-RU" sz="4400" dirty="0"/>
              <a:t>1) 1</a:t>
            </a:r>
          </a:p>
          <a:p>
            <a:r>
              <a:rPr lang="ru-RU" sz="4400" dirty="0"/>
              <a:t>2) 2</a:t>
            </a:r>
          </a:p>
          <a:p>
            <a:r>
              <a:rPr lang="ru-RU" sz="4400" dirty="0"/>
              <a:t>3) 3</a:t>
            </a:r>
          </a:p>
          <a:p>
            <a:r>
              <a:rPr lang="ru-RU" sz="4400" dirty="0"/>
              <a:t>4) 4</a:t>
            </a:r>
          </a:p>
          <a:p>
            <a:endParaRPr lang="ru-RU" sz="3200" dirty="0"/>
          </a:p>
        </p:txBody>
      </p:sp>
      <p:pic>
        <p:nvPicPr>
          <p:cNvPr id="8196" name="Picture 4" descr="https://bio-oge.sdamgia.ru/get_file?id=5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563" y="1069631"/>
            <a:ext cx="8091574" cy="40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73619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0"/>
            <a:ext cx="11560629" cy="63598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27. Какой </a:t>
            </a:r>
            <a:r>
              <a:rPr lang="ru-RU" sz="3200" dirty="0"/>
              <a:t>из изображённых органов является видоизменённым побегом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26" name="Picture 10" descr="https://bio-oge.sdamgia.ru/get_file?id=5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1646"/>
            <a:ext cx="8974183" cy="500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9292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82879" y="209005"/>
            <a:ext cx="970570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28.Фотосинтез протекает в клетках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корней подорожника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мякоти плода зрелой груши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семян капусты</a:t>
            </a:r>
          </a:p>
          <a:p>
            <a:pPr algn="just"/>
            <a:r>
              <a:rPr lang="ru-RU" sz="36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листьев бузины чёрной</a:t>
            </a:r>
            <a:endParaRPr lang="ru-RU" sz="36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0013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1257" y="91440"/>
            <a:ext cx="1183494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Рассмотрите рисунок, на котором изображено строение корня. Какой цифрой на нём обозначена зона деления?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1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2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3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4</a:t>
            </a:r>
            <a:endParaRPr lang="ru-RU" sz="40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42" name="Picture 2" descr="https://bio-oge.sdamgia.ru/get_file?id=55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821" y="1972491"/>
            <a:ext cx="2927259" cy="447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6373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515600" cy="635984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1257" y="0"/>
            <a:ext cx="1055478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30.Для голосеменных растений, в отличие от покрытосеменных, характерно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 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1) размножение семенами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2) автотрофное питание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3) наличие вегетативных органов</a:t>
            </a:r>
          </a:p>
          <a:p>
            <a:pPr algn="just"/>
            <a:r>
              <a:rPr lang="ru-RU" sz="4000" b="0" i="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4) отсутствие цветка</a:t>
            </a:r>
            <a:endParaRPr lang="ru-RU" sz="4000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8749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343</Words>
  <Application>Microsoft Office PowerPoint</Application>
  <PresentationFormat>Широкоэкранный</PresentationFormat>
  <Paragraphs>213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Verdana</vt:lpstr>
      <vt:lpstr>Тема Office</vt:lpstr>
      <vt:lpstr>Тестовые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5</cp:revision>
  <dcterms:created xsi:type="dcterms:W3CDTF">2019-01-24T11:02:59Z</dcterms:created>
  <dcterms:modified xsi:type="dcterms:W3CDTF">2019-01-29T09:14:39Z</dcterms:modified>
</cp:coreProperties>
</file>