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handoutMasterIdLst>
    <p:handoutMasterId r:id="rId13"/>
  </p:handoutMasterIdLst>
  <p:sldIdLst>
    <p:sldId id="256" r:id="rId2"/>
    <p:sldId id="262" r:id="rId3"/>
    <p:sldId id="264" r:id="rId4"/>
    <p:sldId id="269" r:id="rId5"/>
    <p:sldId id="265" r:id="rId6"/>
    <p:sldId id="257" r:id="rId7"/>
    <p:sldId id="258" r:id="rId8"/>
    <p:sldId id="259" r:id="rId9"/>
    <p:sldId id="260" r:id="rId10"/>
    <p:sldId id="267" r:id="rId11"/>
    <p:sldId id="268" r:id="rId12"/>
  </p:sldIdLst>
  <p:sldSz cx="9144000" cy="6858000" type="screen4x3"/>
  <p:notesSz cx="6761163" cy="99425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AFA"/>
    <a:srgbClr val="FF004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5376" autoAdjust="0"/>
  </p:normalViewPr>
  <p:slideViewPr>
    <p:cSldViewPr snapToGrid="0">
      <p:cViewPr>
        <p:scale>
          <a:sx n="70" d="100"/>
          <a:sy n="70" d="100"/>
        </p:scale>
        <p:origin x="-1176" y="192"/>
      </p:cViewPr>
      <p:guideLst>
        <p:guide orient="horz" pos="2160"/>
        <p:guide pos="288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29761" y="0"/>
            <a:ext cx="2929837" cy="498852"/>
          </a:xfrm>
          <a:prstGeom prst="rect">
            <a:avLst/>
          </a:prstGeom>
        </p:spPr>
        <p:txBody>
          <a:bodyPr vert="horz" lIns="91440" tIns="45720" rIns="91440" bIns="45720" rtlCol="0"/>
          <a:lstStyle>
            <a:lvl1pPr algn="r">
              <a:defRPr sz="1200"/>
            </a:lvl1pPr>
          </a:lstStyle>
          <a:p>
            <a:fld id="{3588D0DF-48D5-4684-8096-31748A7D21F7}" type="datetimeFigureOut">
              <a:rPr lang="ru-RU" smtClean="0"/>
              <a:pPr/>
              <a:t>11.03.2018</a:t>
            </a:fld>
            <a:endParaRPr lang="ru-RU"/>
          </a:p>
        </p:txBody>
      </p:sp>
      <p:sp>
        <p:nvSpPr>
          <p:cNvPr id="4" name="Нижний колонтитул 3"/>
          <p:cNvSpPr>
            <a:spLocks noGrp="1"/>
          </p:cNvSpPr>
          <p:nvPr>
            <p:ph type="ftr" sz="quarter" idx="2"/>
          </p:nvPr>
        </p:nvSpPr>
        <p:spPr>
          <a:xfrm>
            <a:off x="0" y="9443662"/>
            <a:ext cx="2929837" cy="498851"/>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29761" y="9443662"/>
            <a:ext cx="2929837" cy="498851"/>
          </a:xfrm>
          <a:prstGeom prst="rect">
            <a:avLst/>
          </a:prstGeom>
        </p:spPr>
        <p:txBody>
          <a:bodyPr vert="horz" lIns="91440" tIns="45720" rIns="91440" bIns="45720" rtlCol="0" anchor="b"/>
          <a:lstStyle>
            <a:lvl1pPr algn="r">
              <a:defRPr sz="1200"/>
            </a:lvl1pPr>
          </a:lstStyle>
          <a:p>
            <a:fld id="{4432C423-004B-4D5F-AD3F-0D2C021461D8}" type="slidenum">
              <a:rPr lang="ru-RU" smtClean="0"/>
              <a:pPr/>
              <a:t>‹#›</a:t>
            </a:fld>
            <a:endParaRPr lang="ru-RU"/>
          </a:p>
        </p:txBody>
      </p:sp>
    </p:spTree>
    <p:extLst>
      <p:ext uri="{BB962C8B-B14F-4D97-AF65-F5344CB8AC3E}">
        <p14:creationId xmlns:p14="http://schemas.microsoft.com/office/powerpoint/2010/main" xmlns="" val="306112055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p:cNvSpPr>
            <a:spLocks noGrp="1"/>
          </p:cNvSpPr>
          <p:nvPr>
            <p:ph type="dt" sz="half" idx="10"/>
          </p:nvPr>
        </p:nvSpPr>
        <p:spPr/>
        <p:txBody>
          <a:bodyPr/>
          <a:lstStyle/>
          <a:p>
            <a:fld id="{820BB889-9D34-4BBB-8EBF-7B432ADE08F0}" type="datetimeFigureOut">
              <a:rPr lang="ru-RU" smtClean="0"/>
              <a:pPr/>
              <a:t>11.03.2018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xmlns="" val="260874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20BB889-9D34-4BBB-8EBF-7B432ADE08F0}" type="datetimeFigureOut">
              <a:rPr lang="ru-RU" smtClean="0"/>
              <a:pPr/>
              <a:t>11.03.2018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xmlns="" val="3844265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a:t>Образец заголовка</a:t>
            </a:r>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820BB889-9D34-4BBB-8EBF-7B432ADE08F0}" type="datetimeFigureOut">
              <a:rPr lang="ru-RU" smtClean="0"/>
              <a:pPr/>
              <a:t>11.03.2018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xmlns="" val="2159550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71487" y="1825625"/>
            <a:ext cx="2900363"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3486150" y="1825625"/>
            <a:ext cx="2900363"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820BB889-9D34-4BBB-8EBF-7B432ADE08F0}" type="datetimeFigureOut">
              <a:rPr lang="ru-RU" smtClean="0"/>
              <a:pPr/>
              <a:t>11.03.2018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xmlns="" val="2349083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a:t>Образец заголовка</a:t>
            </a:r>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820BB889-9D34-4BBB-8EBF-7B432ADE08F0}" type="datetimeFigureOut">
              <a:rPr lang="ru-RU" smtClean="0"/>
              <a:pPr/>
              <a:t>11.03.2018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xmlns="" val="2286000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820BB889-9D34-4BBB-8EBF-7B432ADE08F0}" type="datetimeFigureOut">
              <a:rPr lang="ru-RU" smtClean="0"/>
              <a:pPr/>
              <a:t>11.03.2018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xmlns="" val="1304350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20BB889-9D34-4BBB-8EBF-7B432ADE08F0}" type="datetimeFigureOut">
              <a:rPr lang="ru-RU" smtClean="0"/>
              <a:pPr/>
              <a:t>11.03.2018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xmlns="" val="2374920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p:cNvSpPr>
            <a:spLocks noGrp="1"/>
          </p:cNvSpPr>
          <p:nvPr>
            <p:ph type="dt" sz="half" idx="10"/>
          </p:nvPr>
        </p:nvSpPr>
        <p:spPr/>
        <p:txBody>
          <a:bodyPr/>
          <a:lstStyle/>
          <a:p>
            <a:fld id="{820BB889-9D34-4BBB-8EBF-7B432ADE08F0}" type="datetimeFigureOut">
              <a:rPr lang="ru-RU" smtClean="0"/>
              <a:pPr/>
              <a:t>11.03.2018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xmlns="" val="2691012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p:cNvSpPr>
            <a:spLocks noGrp="1"/>
          </p:cNvSpPr>
          <p:nvPr>
            <p:ph type="dt" sz="half" idx="10"/>
          </p:nvPr>
        </p:nvSpPr>
        <p:spPr/>
        <p:txBody>
          <a:bodyPr/>
          <a:lstStyle/>
          <a:p>
            <a:fld id="{820BB889-9D34-4BBB-8EBF-7B432ADE08F0}" type="datetimeFigureOut">
              <a:rPr lang="ru-RU" smtClean="0"/>
              <a:pPr/>
              <a:t>11.03.2018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xmlns="" val="934140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20BB889-9D34-4BBB-8EBF-7B432ADE08F0}" type="datetimeFigureOut">
              <a:rPr lang="ru-RU" smtClean="0"/>
              <a:pPr/>
              <a:t>11.03.2018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xmlns="" val="358004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07757" y="365125"/>
            <a:ext cx="1478756"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71488" y="365125"/>
            <a:ext cx="4321969"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20BB889-9D34-4BBB-8EBF-7B432ADE08F0}" type="datetimeFigureOut">
              <a:rPr lang="ru-RU" smtClean="0"/>
              <a:pPr/>
              <a:t>11.03.2018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pPr/>
              <a:t>‹#›</a:t>
            </a:fld>
            <a:endParaRPr lang="ru-RU"/>
          </a:p>
        </p:txBody>
      </p:sp>
    </p:spTree>
    <p:extLst>
      <p:ext uri="{BB962C8B-B14F-4D97-AF65-F5344CB8AC3E}">
        <p14:creationId xmlns:p14="http://schemas.microsoft.com/office/powerpoint/2010/main" xmlns="" val="1227074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20BB889-9D34-4BBB-8EBF-7B432ADE08F0}" type="datetimeFigureOut">
              <a:rPr lang="ru-RU" smtClean="0"/>
              <a:pPr/>
              <a:t>11.03.2018</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173F88-3387-453B-9303-AC0210B95CB8}" type="slidenum">
              <a:rPr lang="ru-RU" smtClean="0"/>
              <a:pPr/>
              <a:t>‹#›</a:t>
            </a:fld>
            <a:endParaRPr lang="ru-RU"/>
          </a:p>
        </p:txBody>
      </p:sp>
      <p:pic>
        <p:nvPicPr>
          <p:cNvPr id="7" name="Рисунок 6"/>
          <p:cNvPicPr>
            <a:picLocks noChangeAspect="1"/>
          </p:cNvPicPr>
          <p:nvPr userDrawn="1"/>
        </p:nvPicPr>
        <p:blipFill>
          <a:blip r:embed="rId13">
            <a:extLst>
              <a:ext uri="{28A0092B-C50C-407E-A947-70E740481C1C}">
                <a14:useLocalDpi xmlns:a14="http://schemas.microsoft.com/office/drawing/2010/main" xmlns="" val="0"/>
              </a:ext>
            </a:extLst>
          </a:blip>
          <a:stretch>
            <a:fillRect/>
          </a:stretch>
        </p:blipFill>
        <p:spPr>
          <a:xfrm>
            <a:off x="0" y="0"/>
            <a:ext cx="9143999" cy="6857999"/>
          </a:xfrm>
          <a:prstGeom prst="rect">
            <a:avLst/>
          </a:prstGeom>
          <a:effectLst/>
        </p:spPr>
      </p:pic>
    </p:spTree>
    <p:extLst>
      <p:ext uri="{BB962C8B-B14F-4D97-AF65-F5344CB8AC3E}">
        <p14:creationId xmlns:p14="http://schemas.microsoft.com/office/powerpoint/2010/main" xmlns="" val="2997180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0" name="Овал 19"/>
          <p:cNvSpPr/>
          <p:nvPr/>
        </p:nvSpPr>
        <p:spPr>
          <a:xfrm>
            <a:off x="2169994" y="1079878"/>
            <a:ext cx="4804012" cy="4698242"/>
          </a:xfrm>
          <a:prstGeom prst="ellipse">
            <a:avLst/>
          </a:prstGeom>
          <a:solidFill>
            <a:schemeClr val="bg1">
              <a:alpha val="94000"/>
            </a:schemeClr>
          </a:solidFill>
          <a:ln w="180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1" name="Овал 20"/>
          <p:cNvSpPr/>
          <p:nvPr/>
        </p:nvSpPr>
        <p:spPr>
          <a:xfrm>
            <a:off x="2393064" y="1361363"/>
            <a:ext cx="4357872" cy="4135271"/>
          </a:xfrm>
          <a:prstGeom prst="ellipse">
            <a:avLst/>
          </a:prstGeom>
          <a:noFill/>
          <a:ln w="6032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8" name="Заголовок 1"/>
          <p:cNvSpPr>
            <a:spLocks noGrp="1"/>
          </p:cNvSpPr>
          <p:nvPr>
            <p:ph type="ctrTitle"/>
          </p:nvPr>
        </p:nvSpPr>
        <p:spPr>
          <a:xfrm>
            <a:off x="2238301" y="2216290"/>
            <a:ext cx="4667398" cy="1876607"/>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5400" b="1" spc="50" dirty="0">
                <a:ln w="11430"/>
                <a:solidFill>
                  <a:schemeClr val="accent2">
                    <a:lumMod val="50000"/>
                  </a:schemeClr>
                </a:solidFill>
                <a:effectLst>
                  <a:outerShdw blurRad="76200" dist="50800" dir="5400000" algn="tl" rotWithShape="0">
                    <a:srgbClr val="000000">
                      <a:alpha val="65000"/>
                    </a:srgbClr>
                  </a:outerShdw>
                </a:effectLst>
                <a:latin typeface="+mn-lt"/>
              </a:rPr>
              <a:t>Name of presentation</a:t>
            </a:r>
            <a:endParaRPr lang="ru-RU" sz="5400" b="1" spc="50" dirty="0">
              <a:ln w="11430"/>
              <a:solidFill>
                <a:schemeClr val="accent2">
                  <a:lumMod val="50000"/>
                </a:schemeClr>
              </a:solidFill>
              <a:effectLst>
                <a:outerShdw blurRad="76200" dist="50800" dir="5400000" algn="tl" rotWithShape="0">
                  <a:srgbClr val="000000">
                    <a:alpha val="65000"/>
                  </a:srgbClr>
                </a:outerShdw>
              </a:effectLst>
              <a:latin typeface="+mn-lt"/>
            </a:endParaRPr>
          </a:p>
        </p:txBody>
      </p:sp>
      <p:sp>
        <p:nvSpPr>
          <p:cNvPr id="19" name="Подзаголовок 2"/>
          <p:cNvSpPr>
            <a:spLocks noGrp="1"/>
          </p:cNvSpPr>
          <p:nvPr>
            <p:ph type="subTitle" idx="1"/>
          </p:nvPr>
        </p:nvSpPr>
        <p:spPr>
          <a:xfrm>
            <a:off x="2813194" y="4051966"/>
            <a:ext cx="3517612" cy="485870"/>
          </a:xfrm>
        </p:spPr>
        <p:txBody>
          <a:bodyPr>
            <a:noAutofit/>
          </a:bodyPr>
          <a:lstStyle/>
          <a:p>
            <a:r>
              <a:rPr lang="en-US" sz="2000" b="1" dirty="0">
                <a:ln w="12700">
                  <a:noFill/>
                  <a:prstDash val="solid"/>
                </a:ln>
                <a:solidFill>
                  <a:schemeClr val="accent2">
                    <a:lumMod val="50000"/>
                  </a:schemeClr>
                </a:solidFill>
              </a:rPr>
              <a:t>Subtitle here</a:t>
            </a:r>
            <a:endParaRPr lang="ru-RU" sz="2000" b="1" dirty="0">
              <a:ln w="12700">
                <a:noFill/>
                <a:prstDash val="solid"/>
              </a:ln>
              <a:solidFill>
                <a:schemeClr val="accent2">
                  <a:lumMod val="50000"/>
                </a:schemeClr>
              </a:solidFill>
            </a:endParaRPr>
          </a:p>
        </p:txBody>
      </p:sp>
      <p:pic>
        <p:nvPicPr>
          <p:cNvPr id="7" name="Picture 7" descr="D:\Портфолио Воспитатель  Жданова О.И\Портфолио педагога.Жданова О.И\2.Методическая работа\фото театральная деятельность\IMG_3007.jpg"/>
          <p:cNvPicPr>
            <a:picLocks noChangeAspect="1" noChangeArrowheads="1"/>
          </p:cNvPicPr>
          <p:nvPr/>
        </p:nvPicPr>
        <p:blipFill>
          <a:blip r:embed="rId3" cstate="print"/>
          <a:srcRect b="4643"/>
          <a:stretch>
            <a:fillRect/>
          </a:stretch>
        </p:blipFill>
        <p:spPr bwMode="auto">
          <a:xfrm>
            <a:off x="2728210" y="2064739"/>
            <a:ext cx="3918352" cy="2775452"/>
          </a:xfrm>
          <a:prstGeom prst="ellipse">
            <a:avLst/>
          </a:prstGeom>
          <a:ln>
            <a:noFill/>
          </a:ln>
          <a:effectLst>
            <a:outerShdw blurRad="190500" algn="tl" rotWithShape="0">
              <a:srgbClr val="000000">
                <a:alpha val="70000"/>
              </a:srgbClr>
            </a:outerShdw>
          </a:effectLst>
        </p:spPr>
      </p:pic>
      <p:sp>
        <p:nvSpPr>
          <p:cNvPr id="8" name="Прямоугольник 7"/>
          <p:cNvSpPr/>
          <p:nvPr/>
        </p:nvSpPr>
        <p:spPr>
          <a:xfrm>
            <a:off x="1170346" y="1280160"/>
            <a:ext cx="7341690"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spc="50" dirty="0" smtClean="0">
                <a:ln w="11430"/>
                <a:solidFill>
                  <a:srgbClr val="C00000"/>
                </a:solidFill>
                <a:effectLst>
                  <a:outerShdw blurRad="76200" dist="50800" dir="5400000" algn="tl" rotWithShape="0">
                    <a:srgbClr val="000000">
                      <a:alpha val="65000"/>
                    </a:srgbClr>
                  </a:outerShdw>
                </a:effectLst>
                <a:latin typeface="Times New Roman" pitchFamily="18" charset="0"/>
                <a:cs typeface="Times New Roman" pitchFamily="18" charset="0"/>
              </a:rPr>
              <a:t>«Театральная страна»</a:t>
            </a:r>
            <a:endParaRPr lang="ru-RU" sz="5400" b="1" spc="50" dirty="0">
              <a:ln w="11430"/>
              <a:solidFill>
                <a:srgbClr val="C00000"/>
              </a:soli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10" name="Прямоугольник 9"/>
          <p:cNvSpPr/>
          <p:nvPr/>
        </p:nvSpPr>
        <p:spPr>
          <a:xfrm>
            <a:off x="156754" y="5329645"/>
            <a:ext cx="8987247" cy="1477328"/>
          </a:xfrm>
          <a:prstGeom prst="rect">
            <a:avLst/>
          </a:prstGeom>
        </p:spPr>
        <p:txBody>
          <a:bodyPr wrap="square">
            <a:spAutoFit/>
          </a:bodyPr>
          <a:lstStyle/>
          <a:p>
            <a:r>
              <a:rPr lang="kk-KZ" b="1" dirty="0" smtClean="0">
                <a:latin typeface="Times New Roman" pitchFamily="18" charset="0"/>
                <a:cs typeface="Times New Roman" pitchFamily="18" charset="0"/>
              </a:rPr>
              <a:t>Жданова Ольга Иосифовна</a:t>
            </a:r>
            <a:endParaRPr lang="ru-RU" b="1"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воспитатель КГКП «Ясли - сад «Алтын бес</a:t>
            </a:r>
            <a:r>
              <a:rPr lang="kk-KZ" b="1" dirty="0" smtClean="0">
                <a:latin typeface="Times New Roman" pitchFamily="18" charset="0"/>
                <a:cs typeface="Times New Roman" pitchFamily="18" charset="0"/>
              </a:rPr>
              <a:t>і</a:t>
            </a:r>
            <a:r>
              <a:rPr lang="ru-RU" b="1" dirty="0" smtClean="0">
                <a:latin typeface="Times New Roman" pitchFamily="18" charset="0"/>
                <a:cs typeface="Times New Roman" pitchFamily="18" charset="0"/>
              </a:rPr>
              <a:t>к»</a:t>
            </a:r>
          </a:p>
          <a:p>
            <a:endParaRPr lang="ru-RU" b="1"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Куринная Татьяна Александровна</a:t>
            </a:r>
            <a:endParaRPr lang="ru-RU" b="1"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воспитатель КГКП «Ясли- сад «Алтын бес</a:t>
            </a:r>
            <a:r>
              <a:rPr lang="kk-KZ" b="1" dirty="0" smtClean="0">
                <a:latin typeface="Times New Roman" pitchFamily="18" charset="0"/>
                <a:cs typeface="Times New Roman" pitchFamily="18" charset="0"/>
              </a:rPr>
              <a:t>і</a:t>
            </a:r>
            <a:r>
              <a:rPr lang="ru-RU" b="1" dirty="0" smtClean="0">
                <a:latin typeface="Times New Roman" pitchFamily="18" charset="0"/>
                <a:cs typeface="Times New Roman" pitchFamily="18" charset="0"/>
              </a:rPr>
              <a:t>к»</a:t>
            </a:r>
            <a:endParaRPr lang="ru-RU" b="1" dirty="0">
              <a:latin typeface="Times New Roman" pitchFamily="18" charset="0"/>
              <a:cs typeface="Times New Roman" pitchFamily="18" charset="0"/>
            </a:endParaRPr>
          </a:p>
        </p:txBody>
      </p:sp>
      <p:sp>
        <p:nvSpPr>
          <p:cNvPr id="8193" name="Rectangle 1"/>
          <p:cNvSpPr>
            <a:spLocks noChangeArrowheads="1"/>
          </p:cNvSpPr>
          <p:nvPr/>
        </p:nvSpPr>
        <p:spPr bwMode="auto">
          <a:xfrm>
            <a:off x="419725" y="299803"/>
            <a:ext cx="8349522"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КГКП "Ясли-сад "Алтын бесік" ГУ "Аппарат </a:t>
            </a:r>
            <a:r>
              <a:rPr kumimoji="0" lang="ru-RU" sz="16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акима</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Заречного сельского округа </a:t>
            </a:r>
            <a:r>
              <a:rPr kumimoji="0" lang="ru-RU" sz="16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Костанайского</a:t>
            </a:r>
            <a:r>
              <a:rPr kumimoji="0" lang="ru-RU"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района"</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1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«Қостанай ауданының  Заречный ауылдық округі әкімінің аппараты» ММ "Алтын бесік" бөбекжай - бақшасы"КМҚК</a:t>
            </a:r>
            <a:endParaRPr kumimoji="0" lang="kk-KZ"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16938328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rot="10800000" flipV="1">
            <a:off x="232012" y="188742"/>
            <a:ext cx="8911988" cy="64325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ru-RU" b="1" dirty="0" smtClean="0">
                <a:solidFill>
                  <a:srgbClr val="C00000"/>
                </a:solidFill>
                <a:latin typeface="Times New Roman" pitchFamily="18" charset="0"/>
                <a:ea typeface="Times New Roman" pitchFamily="18" charset="0"/>
                <a:cs typeface="Times New Roman" pitchFamily="18" charset="0"/>
              </a:rPr>
              <a:t>         Цели: </a:t>
            </a:r>
          </a:p>
          <a:p>
            <a:pPr lvl="0" fontAlgn="base">
              <a:spcBef>
                <a:spcPct val="0"/>
              </a:spcBef>
              <a:spcAft>
                <a:spcPct val="0"/>
              </a:spcAft>
            </a:pP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Создание условий для социализации личности дошкольников, их эмоционально-эстетического развития. </a:t>
            </a:r>
            <a:r>
              <a:rPr kumimoji="0" lang="ru-RU"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Разви</a:t>
            </a:r>
            <a:r>
              <a:rPr kumimoji="0" lang="kk-KZ"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тие</a:t>
            </a: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коммуникативно-творчески</a:t>
            </a:r>
            <a:r>
              <a:rPr kumimoji="0" lang="kk-KZ"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х</a:t>
            </a:r>
            <a:r>
              <a:rPr kumimoji="0" lang="ru-RU"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способност</a:t>
            </a:r>
            <a:r>
              <a:rPr kumimoji="0" lang="kk-KZ"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ей</a:t>
            </a: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детей посредством театрализованной деятельности.</a:t>
            </a:r>
            <a:r>
              <a:rPr lang="ru-RU" b="1" dirty="0" smtClean="0">
                <a:solidFill>
                  <a:schemeClr val="accent2"/>
                </a:solidFill>
                <a:latin typeface="Times New Roman" pitchFamily="18" charset="0"/>
                <a:ea typeface="Times New Roman" pitchFamily="18" charset="0"/>
                <a:cs typeface="Times New Roman" pitchFamily="18" charset="0"/>
              </a:rPr>
              <a:t> </a:t>
            </a:r>
          </a:p>
          <a:p>
            <a:pPr lvl="0" indent="450850" fontAlgn="base">
              <a:spcBef>
                <a:spcPct val="0"/>
              </a:spcBef>
              <a:spcAft>
                <a:spcPct val="0"/>
              </a:spcAft>
              <a:tabLst>
                <a:tab pos="269875" algn="l"/>
                <a:tab pos="450850" algn="l"/>
                <a:tab pos="539750" algn="l"/>
                <a:tab pos="630238" algn="l"/>
                <a:tab pos="981075" algn="l"/>
              </a:tabLst>
            </a:pPr>
            <a:r>
              <a:rPr lang="ru-RU" b="1" dirty="0" smtClean="0">
                <a:solidFill>
                  <a:srgbClr val="C00000"/>
                </a:solidFill>
                <a:latin typeface="Times New Roman" pitchFamily="18" charset="0"/>
                <a:ea typeface="Times New Roman" pitchFamily="18" charset="0"/>
                <a:cs typeface="Times New Roman" pitchFamily="18" charset="0"/>
              </a:rPr>
              <a:t>Задачи:</a:t>
            </a:r>
          </a:p>
          <a:p>
            <a:pPr lvl="0" indent="450850" eaLnBrk="0" fontAlgn="base" hangingPunct="0">
              <a:spcBef>
                <a:spcPct val="0"/>
              </a:spcBef>
              <a:spcAft>
                <a:spcPct val="0"/>
              </a:spcAft>
              <a:tabLst>
                <a:tab pos="269875" algn="l"/>
                <a:tab pos="450850" algn="l"/>
                <a:tab pos="539750" algn="l"/>
                <a:tab pos="630238" algn="l"/>
                <a:tab pos="981075" algn="l"/>
              </a:tabLst>
            </a:pPr>
            <a:r>
              <a:rPr lang="ru-RU" b="1" dirty="0" smtClean="0">
                <a:solidFill>
                  <a:srgbClr val="C00000"/>
                </a:solidFill>
                <a:latin typeface="Times New Roman" pitchFamily="18" charset="0"/>
                <a:ea typeface="Times New Roman" pitchFamily="18" charset="0"/>
                <a:cs typeface="Times New Roman" pitchFamily="18" charset="0"/>
              </a:rPr>
              <a:t>Воспитывающие:</a:t>
            </a:r>
            <a:r>
              <a:rPr lang="kk-KZ" b="1" dirty="0" smtClean="0">
                <a:solidFill>
                  <a:srgbClr val="C00000"/>
                </a:solidFill>
                <a:latin typeface="Times New Roman" pitchFamily="18" charset="0"/>
                <a:ea typeface="Times New Roman" pitchFamily="18" charset="0"/>
                <a:cs typeface="Times New Roman" pitchFamily="18" charset="0"/>
              </a:rPr>
              <a:t> </a:t>
            </a:r>
            <a:r>
              <a:rPr lang="ru-RU" b="1" dirty="0" smtClean="0">
                <a:solidFill>
                  <a:srgbClr val="000000"/>
                </a:solidFill>
                <a:latin typeface="Times New Roman" pitchFamily="18" charset="0"/>
                <a:ea typeface="Times New Roman" pitchFamily="18" charset="0"/>
                <a:cs typeface="Times New Roman" pitchFamily="18" charset="0"/>
              </a:rPr>
              <a:t>Создать условия для развития творческой активности детей, участвующих в театральной деятельности.</a:t>
            </a:r>
            <a:endParaRPr lang="ru-RU" b="1" dirty="0" smtClean="0">
              <a:latin typeface="Times New Roman" pitchFamily="18" charset="0"/>
              <a:ea typeface="Times New Roman" pitchFamily="18" charset="0"/>
              <a:cs typeface="Times New Roman" pitchFamily="18" charset="0"/>
            </a:endParaRPr>
          </a:p>
          <a:p>
            <a:pPr lvl="0" indent="450850" eaLnBrk="0" fontAlgn="base" hangingPunct="0">
              <a:spcBef>
                <a:spcPct val="0"/>
              </a:spcBef>
              <a:spcAft>
                <a:spcPct val="0"/>
              </a:spcAft>
              <a:tabLst>
                <a:tab pos="269875" algn="l"/>
                <a:tab pos="450850" algn="l"/>
                <a:tab pos="539750" algn="l"/>
                <a:tab pos="630238" algn="l"/>
                <a:tab pos="981075" algn="l"/>
              </a:tabLst>
            </a:pPr>
            <a:r>
              <a:rPr lang="ru-RU" b="1" dirty="0" smtClean="0">
                <a:solidFill>
                  <a:srgbClr val="000000"/>
                </a:solidFill>
                <a:latin typeface="Times New Roman" pitchFamily="18" charset="0"/>
                <a:ea typeface="Times New Roman" pitchFamily="18" charset="0"/>
                <a:cs typeface="Times New Roman" pitchFamily="18" charset="0"/>
              </a:rPr>
              <a:t>Совершенствовать артистические навыки детей в плане переживания и</a:t>
            </a:r>
            <a:endParaRPr lang="ru-RU" b="1" dirty="0" smtClean="0">
              <a:latin typeface="Times New Roman" pitchFamily="18" charset="0"/>
              <a:ea typeface="Times New Roman" pitchFamily="18" charset="0"/>
              <a:cs typeface="Times New Roman" pitchFamily="18" charset="0"/>
            </a:endParaRPr>
          </a:p>
          <a:p>
            <a:pPr lvl="0" indent="450850" eaLnBrk="0" fontAlgn="base" hangingPunct="0">
              <a:spcBef>
                <a:spcPct val="0"/>
              </a:spcBef>
              <a:spcAft>
                <a:spcPct val="0"/>
              </a:spcAft>
              <a:tabLst>
                <a:tab pos="269875" algn="l"/>
                <a:tab pos="450850" algn="l"/>
                <a:tab pos="539750" algn="l"/>
                <a:tab pos="630238" algn="l"/>
                <a:tab pos="981075" algn="l"/>
              </a:tabLst>
            </a:pPr>
            <a:r>
              <a:rPr lang="ru-RU" b="1" dirty="0" smtClean="0">
                <a:solidFill>
                  <a:srgbClr val="000000"/>
                </a:solidFill>
                <a:latin typeface="Times New Roman" pitchFamily="18" charset="0"/>
                <a:ea typeface="Times New Roman" pitchFamily="18" charset="0"/>
                <a:cs typeface="Times New Roman" pitchFamily="18" charset="0"/>
              </a:rPr>
              <a:t>воплощения образа, а также их исполнительские умения.</a:t>
            </a:r>
            <a:endParaRPr lang="ru-RU" b="1" dirty="0" smtClean="0">
              <a:latin typeface="Times New Roman" pitchFamily="18" charset="0"/>
              <a:ea typeface="Times New Roman" pitchFamily="18" charset="0"/>
              <a:cs typeface="Times New Roman" pitchFamily="18" charset="0"/>
            </a:endParaRPr>
          </a:p>
          <a:p>
            <a:pPr lvl="0" indent="450850" eaLnBrk="0" fontAlgn="base" hangingPunct="0">
              <a:spcBef>
                <a:spcPct val="0"/>
              </a:spcBef>
              <a:spcAft>
                <a:spcPct val="0"/>
              </a:spcAft>
              <a:tabLst>
                <a:tab pos="269875" algn="l"/>
                <a:tab pos="450850" algn="l"/>
                <a:tab pos="539750" algn="l"/>
                <a:tab pos="630238" algn="l"/>
                <a:tab pos="981075" algn="l"/>
              </a:tabLst>
            </a:pPr>
            <a:r>
              <a:rPr lang="kk-KZ" b="1" dirty="0" smtClean="0">
                <a:latin typeface="Times New Roman" pitchFamily="18" charset="0"/>
                <a:ea typeface="Times New Roman" pitchFamily="18" charset="0"/>
                <a:cs typeface="Times New Roman" pitchFamily="18" charset="0"/>
              </a:rPr>
              <a:t>Развитие навыков драматизирования по произведениям художественной литературы в первом полугодии.</a:t>
            </a:r>
            <a:endParaRPr lang="ru-RU" b="1" dirty="0" smtClean="0">
              <a:latin typeface="Times New Roman" pitchFamily="18" charset="0"/>
              <a:ea typeface="Times New Roman" pitchFamily="18" charset="0"/>
              <a:cs typeface="Times New Roman" pitchFamily="18" charset="0"/>
            </a:endParaRPr>
          </a:p>
          <a:p>
            <a:pPr lvl="0" indent="450850" eaLnBrk="0" fontAlgn="base" hangingPunct="0">
              <a:spcBef>
                <a:spcPct val="0"/>
              </a:spcBef>
              <a:spcAft>
                <a:spcPct val="0"/>
              </a:spcAft>
              <a:tabLst>
                <a:tab pos="269875" algn="l"/>
                <a:tab pos="450850" algn="l"/>
                <a:tab pos="539750" algn="l"/>
                <a:tab pos="630238" algn="l"/>
                <a:tab pos="981075" algn="l"/>
              </a:tabLst>
            </a:pPr>
            <a:r>
              <a:rPr lang="ru-RU" b="1" dirty="0" smtClean="0">
                <a:solidFill>
                  <a:srgbClr val="C00000"/>
                </a:solidFill>
                <a:latin typeface="Times New Roman" pitchFamily="18" charset="0"/>
                <a:ea typeface="Times New Roman" pitchFamily="18" charset="0"/>
                <a:cs typeface="Times New Roman" pitchFamily="18" charset="0"/>
              </a:rPr>
              <a:t>Развивающие:</a:t>
            </a:r>
            <a:r>
              <a:rPr lang="kk-KZ" b="1" dirty="0" smtClean="0">
                <a:solidFill>
                  <a:srgbClr val="C00000"/>
                </a:solidFill>
                <a:latin typeface="Times New Roman" pitchFamily="18" charset="0"/>
                <a:ea typeface="Times New Roman" pitchFamily="18" charset="0"/>
                <a:cs typeface="Times New Roman" pitchFamily="18" charset="0"/>
              </a:rPr>
              <a:t> </a:t>
            </a:r>
            <a:r>
              <a:rPr lang="ru-RU" b="1" dirty="0" smtClean="0">
                <a:solidFill>
                  <a:srgbClr val="000000"/>
                </a:solidFill>
                <a:latin typeface="Times New Roman" pitchFamily="18" charset="0"/>
                <a:ea typeface="Times New Roman" pitchFamily="18" charset="0"/>
                <a:cs typeface="Times New Roman" pitchFamily="18" charset="0"/>
              </a:rPr>
              <a:t>Развить у детей интерес к театральной игровой деятельности.</a:t>
            </a:r>
            <a:endParaRPr lang="ru-RU" b="1" dirty="0" smtClean="0">
              <a:latin typeface="Times New Roman" pitchFamily="18" charset="0"/>
              <a:ea typeface="Times New Roman" pitchFamily="18" charset="0"/>
              <a:cs typeface="Times New Roman" pitchFamily="18" charset="0"/>
            </a:endParaRPr>
          </a:p>
          <a:p>
            <a:pPr lvl="0" indent="450850" eaLnBrk="0" fontAlgn="base" hangingPunct="0">
              <a:spcBef>
                <a:spcPct val="0"/>
              </a:spcBef>
              <a:spcAft>
                <a:spcPct val="0"/>
              </a:spcAft>
              <a:tabLst>
                <a:tab pos="269875" algn="l"/>
                <a:tab pos="450850" algn="l"/>
                <a:tab pos="539750" algn="l"/>
                <a:tab pos="630238" algn="l"/>
                <a:tab pos="981075" algn="l"/>
              </a:tabLst>
            </a:pPr>
            <a:r>
              <a:rPr lang="ru-RU" b="1" dirty="0" smtClean="0">
                <a:solidFill>
                  <a:srgbClr val="000000"/>
                </a:solidFill>
                <a:latin typeface="Times New Roman" pitchFamily="18" charset="0"/>
                <a:ea typeface="Times New Roman" pitchFamily="18" charset="0"/>
                <a:cs typeface="Times New Roman" pitchFamily="18" charset="0"/>
              </a:rPr>
              <a:t>Развивать желание выступать перед родителями, сотрудниками детского сада.</a:t>
            </a:r>
            <a:endParaRPr lang="ru-RU" b="1" dirty="0" smtClean="0">
              <a:latin typeface="Times New Roman" pitchFamily="18" charset="0"/>
              <a:ea typeface="Times New Roman" pitchFamily="18" charset="0"/>
              <a:cs typeface="Times New Roman" pitchFamily="18" charset="0"/>
            </a:endParaRPr>
          </a:p>
          <a:p>
            <a:pPr lvl="0" indent="450850" eaLnBrk="0" fontAlgn="base" hangingPunct="0">
              <a:spcBef>
                <a:spcPct val="0"/>
              </a:spcBef>
              <a:spcAft>
                <a:spcPct val="0"/>
              </a:spcAft>
              <a:tabLst>
                <a:tab pos="269875" algn="l"/>
                <a:tab pos="450850" algn="l"/>
                <a:tab pos="539750" algn="l"/>
                <a:tab pos="630238" algn="l"/>
                <a:tab pos="981075" algn="l"/>
              </a:tabLst>
            </a:pPr>
            <a:r>
              <a:rPr lang="ru-RU" b="1" dirty="0" smtClean="0">
                <a:solidFill>
                  <a:srgbClr val="000000"/>
                </a:solidFill>
                <a:latin typeface="Times New Roman" pitchFamily="18" charset="0"/>
                <a:ea typeface="Times New Roman" pitchFamily="18" charset="0"/>
                <a:cs typeface="Times New Roman" pitchFamily="18" charset="0"/>
              </a:rPr>
              <a:t>Формировать у детей простейшие образно-выразительные умения, учить</a:t>
            </a:r>
            <a:endParaRPr lang="ru-RU" b="1" dirty="0" smtClean="0">
              <a:latin typeface="Times New Roman" pitchFamily="18" charset="0"/>
              <a:ea typeface="Times New Roman" pitchFamily="18" charset="0"/>
              <a:cs typeface="Times New Roman" pitchFamily="18" charset="0"/>
            </a:endParaRPr>
          </a:p>
          <a:p>
            <a:pPr lvl="0" indent="450850" eaLnBrk="0" fontAlgn="base" hangingPunct="0">
              <a:spcBef>
                <a:spcPct val="0"/>
              </a:spcBef>
              <a:spcAft>
                <a:spcPct val="0"/>
              </a:spcAft>
              <a:tabLst>
                <a:tab pos="269875" algn="l"/>
                <a:tab pos="450850" algn="l"/>
                <a:tab pos="539750" algn="l"/>
                <a:tab pos="630238" algn="l"/>
                <a:tab pos="981075" algn="l"/>
              </a:tabLst>
            </a:pPr>
            <a:r>
              <a:rPr lang="ru-RU" b="1" dirty="0" smtClean="0">
                <a:solidFill>
                  <a:srgbClr val="000000"/>
                </a:solidFill>
                <a:latin typeface="Times New Roman" pitchFamily="18" charset="0"/>
                <a:ea typeface="Times New Roman" pitchFamily="18" charset="0"/>
                <a:cs typeface="Times New Roman" pitchFamily="18" charset="0"/>
              </a:rPr>
              <a:t>имитировать характерные движения сказочных животных.</a:t>
            </a:r>
            <a:endParaRPr lang="ru-RU" b="1" dirty="0" smtClean="0">
              <a:latin typeface="Times New Roman" pitchFamily="18" charset="0"/>
              <a:ea typeface="Times New Roman" pitchFamily="18" charset="0"/>
              <a:cs typeface="Times New Roman" pitchFamily="18" charset="0"/>
            </a:endParaRPr>
          </a:p>
          <a:p>
            <a:pPr lvl="0" indent="450850" eaLnBrk="0" fontAlgn="base" hangingPunct="0">
              <a:spcBef>
                <a:spcPct val="0"/>
              </a:spcBef>
              <a:spcAft>
                <a:spcPct val="0"/>
              </a:spcAft>
              <a:tabLst>
                <a:tab pos="269875" algn="l"/>
                <a:tab pos="450850" algn="l"/>
                <a:tab pos="539750" algn="l"/>
                <a:tab pos="630238" algn="l"/>
                <a:tab pos="981075" algn="l"/>
              </a:tabLst>
            </a:pPr>
            <a:r>
              <a:rPr lang="ru-RU" b="1" dirty="0" smtClean="0">
                <a:solidFill>
                  <a:srgbClr val="000000"/>
                </a:solidFill>
                <a:latin typeface="Times New Roman" pitchFamily="18" charset="0"/>
                <a:ea typeface="Times New Roman" pitchFamily="18" charset="0"/>
                <a:cs typeface="Times New Roman" pitchFamily="18" charset="0"/>
              </a:rPr>
              <a:t>Активизировать словарь детей, совершенствовать звуковую культуру речи, интонационный строй, диалогическую речь. Формировать опыт социальных навыков поведения, создавать условия для развития творческой активности детей</a:t>
            </a:r>
            <a:r>
              <a:rPr lang="kk-KZ" b="1" dirty="0" smtClean="0">
                <a:solidFill>
                  <a:srgbClr val="000000"/>
                </a:solidFill>
                <a:latin typeface="Times New Roman" pitchFamily="18" charset="0"/>
                <a:ea typeface="Times New Roman" pitchFamily="18" charset="0"/>
                <a:cs typeface="Times New Roman" pitchFamily="18" charset="0"/>
              </a:rPr>
              <a:t>.</a:t>
            </a:r>
            <a:endParaRPr lang="ru-RU" b="1" dirty="0" smtClean="0">
              <a:latin typeface="Times New Roman" pitchFamily="18" charset="0"/>
              <a:ea typeface="Times New Roman" pitchFamily="18" charset="0"/>
              <a:cs typeface="Times New Roman" pitchFamily="18" charset="0"/>
            </a:endParaRPr>
          </a:p>
          <a:p>
            <a:pPr lvl="0" indent="450850" eaLnBrk="0" fontAlgn="base" hangingPunct="0">
              <a:spcBef>
                <a:spcPct val="0"/>
              </a:spcBef>
              <a:spcAft>
                <a:spcPct val="0"/>
              </a:spcAft>
              <a:tabLst>
                <a:tab pos="269875" algn="l"/>
                <a:tab pos="450850" algn="l"/>
                <a:tab pos="539750" algn="l"/>
                <a:tab pos="630238" algn="l"/>
                <a:tab pos="981075" algn="l"/>
              </a:tabLst>
            </a:pPr>
            <a:r>
              <a:rPr lang="ru-RU" b="1" dirty="0" smtClean="0">
                <a:solidFill>
                  <a:srgbClr val="C00000"/>
                </a:solidFill>
                <a:latin typeface="Times New Roman" pitchFamily="18" charset="0"/>
                <a:ea typeface="Times New Roman" pitchFamily="18" charset="0"/>
                <a:cs typeface="Times New Roman" pitchFamily="18" charset="0"/>
              </a:rPr>
              <a:t>Обучающие:</a:t>
            </a:r>
          </a:p>
          <a:p>
            <a:pPr lvl="0" indent="450850" eaLnBrk="0" fontAlgn="base" hangingPunct="0">
              <a:spcBef>
                <a:spcPct val="0"/>
              </a:spcBef>
              <a:spcAft>
                <a:spcPct val="0"/>
              </a:spcAft>
              <a:tabLst>
                <a:tab pos="269875" algn="l"/>
                <a:tab pos="450850" algn="l"/>
                <a:tab pos="539750" algn="l"/>
                <a:tab pos="630238" algn="l"/>
                <a:tab pos="981075" algn="l"/>
              </a:tabLst>
            </a:pPr>
            <a:r>
              <a:rPr lang="ru-RU" b="1" dirty="0" smtClean="0">
                <a:solidFill>
                  <a:srgbClr val="000000"/>
                </a:solidFill>
                <a:latin typeface="Times New Roman" pitchFamily="18" charset="0"/>
                <a:ea typeface="Times New Roman" pitchFamily="18" charset="0"/>
                <a:cs typeface="Times New Roman" pitchFamily="18" charset="0"/>
              </a:rPr>
              <a:t>Обучать детей элементам художественно-образных выразительных средств (интонация, мимика, пантомимика).</a:t>
            </a:r>
            <a:endParaRPr lang="ru-RU" b="1" dirty="0" smtClean="0">
              <a:latin typeface="Times New Roman" pitchFamily="18" charset="0"/>
              <a:ea typeface="Times New Roman" pitchFamily="18" charset="0"/>
              <a:cs typeface="Times New Roman" pitchFamily="18" charset="0"/>
            </a:endParaRPr>
          </a:p>
          <a:p>
            <a:pPr lvl="0" indent="450850" eaLnBrk="0" fontAlgn="base" hangingPunct="0">
              <a:spcBef>
                <a:spcPct val="0"/>
              </a:spcBef>
              <a:spcAft>
                <a:spcPct val="0"/>
              </a:spcAft>
              <a:tabLst>
                <a:tab pos="269875" algn="l"/>
                <a:tab pos="450850" algn="l"/>
                <a:tab pos="539750" algn="l"/>
                <a:tab pos="630238" algn="l"/>
                <a:tab pos="981075" algn="l"/>
              </a:tabLst>
            </a:pPr>
            <a:r>
              <a:rPr lang="ru-RU" b="1" dirty="0" smtClean="0">
                <a:solidFill>
                  <a:srgbClr val="000000"/>
                </a:solidFill>
                <a:latin typeface="Times New Roman" pitchFamily="18" charset="0"/>
                <a:ea typeface="Times New Roman" pitchFamily="18" charset="0"/>
                <a:cs typeface="Times New Roman" pitchFamily="18" charset="0"/>
              </a:rPr>
              <a:t>Познакомить детей с различными видами театра.</a:t>
            </a:r>
            <a:endParaRPr lang="ru-RU"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21225" y="232012"/>
            <a:ext cx="8568814" cy="64633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ru-RU" b="1" i="0"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rPr>
              <a:t>               </a:t>
            </a:r>
          </a:p>
          <a:p>
            <a:pPr lvl="0" algn="ctr" fontAlgn="base">
              <a:spcBef>
                <a:spcPct val="0"/>
              </a:spcBef>
              <a:spcAft>
                <a:spcPct val="0"/>
              </a:spcAft>
            </a:pPr>
            <a:endParaRPr kumimoji="0" lang="ru-RU" b="1" i="0"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endParaRPr>
          </a:p>
          <a:p>
            <a:pPr lvl="0" algn="ctr" fontAlgn="base">
              <a:spcBef>
                <a:spcPct val="0"/>
              </a:spcBef>
              <a:spcAft>
                <a:spcPct val="0"/>
              </a:spcAft>
            </a:pPr>
            <a:endParaRPr lang="ru-RU" b="1" dirty="0" smtClean="0">
              <a:solidFill>
                <a:schemeClr val="accent2"/>
              </a:solidFill>
              <a:latin typeface="Times New Roman" pitchFamily="18" charset="0"/>
              <a:ea typeface="Times New Roman" pitchFamily="18" charset="0"/>
              <a:cs typeface="Times New Roman" pitchFamily="18" charset="0"/>
            </a:endParaRPr>
          </a:p>
          <a:p>
            <a:pPr lvl="0" algn="ctr" fontAlgn="base">
              <a:spcBef>
                <a:spcPct val="0"/>
              </a:spcBef>
              <a:spcAft>
                <a:spcPct val="0"/>
              </a:spcAft>
            </a:pPr>
            <a:r>
              <a:rPr kumimoji="0" lang="ru-RU" b="1" i="0"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rPr>
              <a:t> </a:t>
            </a:r>
            <a:r>
              <a:rPr lang="ru-RU" b="1" dirty="0" smtClean="0">
                <a:solidFill>
                  <a:srgbClr val="C00000"/>
                </a:solidFill>
                <a:latin typeface="Times New Roman" pitchFamily="18" charset="0"/>
                <a:ea typeface="Times New Roman" pitchFamily="18" charset="0"/>
                <a:cs typeface="Times New Roman" pitchFamily="18" charset="0"/>
              </a:rPr>
              <a:t>Актуальность</a:t>
            </a:r>
            <a:endParaRPr kumimoji="0" lang="ru-RU"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Исходя из </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выше изложенного</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видна необходимость создания условий  для музыкально–театральной деятельности, которая позволит обогатить современную образовательную среду дошкольной </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организациии</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тем самым, расширить диапазон знаний, умений, способов музыкально–творческой деятельности детей; сформировать у них опыт ее самостоятельного осуществления, будет способствовать сохранению здоровья ребенка и значительному расширению возможности реализации его </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когнитивно</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ru-RU"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креативного</a:t>
            </a:r>
            <a:r>
              <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потенциала.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А также</a:t>
            </a:r>
            <a:r>
              <a:rPr kumimoji="0" lang="kk-KZ"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позвол</a:t>
            </a:r>
            <a:r>
              <a:rPr kumimoji="0" lang="kk-KZ"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и</a:t>
            </a: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т стимулировать способность детей к образному и свободному восприятию окружающего мира (людей, культурных ценностей, природы, которое, развиваясь параллельно с традиционным рациональным восприятием, </a:t>
            </a:r>
            <a:r>
              <a:rPr kumimoji="0" lang="ru-RU"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расшир</a:t>
            </a:r>
            <a:r>
              <a:rPr kumimoji="0" lang="kk-KZ"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и</a:t>
            </a:r>
            <a:r>
              <a:rPr kumimoji="0" lang="ru-RU"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ть</a:t>
            </a: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и </a:t>
            </a:r>
            <a:r>
              <a:rPr kumimoji="0" lang="ru-RU"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обога</a:t>
            </a:r>
            <a:r>
              <a:rPr kumimoji="0" lang="kk-KZ"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ти</a:t>
            </a:r>
            <a:r>
              <a:rPr kumimoji="0" lang="ru-RU"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ть</a:t>
            </a: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его. Ребенок начинает чувствовать, что логика — это не единственный способ познания мира, что прекрасным может быть и то, что не всегда понятно и обычно. Осознав, что не существует истины одной для всех, ребенок учится уважать чужое мнение, быть терпимым к различным точкам зрения, учится преобразовывать мир, </a:t>
            </a:r>
            <a:r>
              <a:rPr kumimoji="0" lang="ru-RU"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задействуя</a:t>
            </a: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фантазию, воображение, общение с окружающими людьми.</a:t>
            </a:r>
            <a:endParaRPr kumimoji="0" lang="ru-RU"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Таким образом, театральная деятельность помогает всесторонне развивать ребёнка.</a:t>
            </a:r>
            <a:endParaRPr kumimoji="0" lang="ru-RU"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Page1.jpg"/>
          <p:cNvPicPr>
            <a:picLocks noChangeAspect="1"/>
          </p:cNvPicPr>
          <p:nvPr/>
        </p:nvPicPr>
        <p:blipFill>
          <a:blip r:embed="rId2" cstate="print"/>
          <a:stretch>
            <a:fillRect/>
          </a:stretch>
        </p:blipFill>
        <p:spPr>
          <a:xfrm>
            <a:off x="2190347" y="0"/>
            <a:ext cx="4763305"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117600"/>
            <a:ext cx="9144000" cy="3970318"/>
          </a:xfrm>
          <a:prstGeom prst="rect">
            <a:avLst/>
          </a:prstGeom>
        </p:spPr>
        <p:txBody>
          <a:bodyPr wrap="square">
            <a:spAutoFit/>
          </a:bodyPr>
          <a:lstStyle/>
          <a:p>
            <a:pPr lvl="0" algn="ctr" fontAlgn="base">
              <a:spcBef>
                <a:spcPct val="0"/>
              </a:spcBef>
              <a:spcAft>
                <a:spcPct val="0"/>
              </a:spcAft>
            </a:pPr>
            <a:r>
              <a:rPr lang="kk-KZ" b="1" dirty="0" smtClean="0">
                <a:solidFill>
                  <a:srgbClr val="C00000"/>
                </a:solidFill>
                <a:latin typeface="Times New Roman" pitchFamily="18" charset="0"/>
                <a:ea typeface="Times New Roman" pitchFamily="18" charset="0"/>
                <a:cs typeface="Times New Roman" pitchFamily="18" charset="0"/>
              </a:rPr>
              <a:t>Содержание</a:t>
            </a:r>
          </a:p>
          <a:p>
            <a:pPr lvl="0" algn="ctr" fontAlgn="base">
              <a:spcBef>
                <a:spcPct val="0"/>
              </a:spcBef>
              <a:spcAft>
                <a:spcPct val="0"/>
              </a:spcAft>
            </a:pPr>
            <a:endParaRPr lang="kk-KZ" b="1" dirty="0" smtClean="0">
              <a:solidFill>
                <a:srgbClr val="C00000"/>
              </a:solidFill>
              <a:latin typeface="Times New Roman" pitchFamily="18" charset="0"/>
              <a:ea typeface="Times New Roman" pitchFamily="18" charset="0"/>
              <a:cs typeface="Times New Roman" pitchFamily="18" charset="0"/>
            </a:endParaRPr>
          </a:p>
          <a:p>
            <a:r>
              <a:rPr lang="kk-KZ" b="1" dirty="0" smtClean="0">
                <a:solidFill>
                  <a:srgbClr val="C00000"/>
                </a:solidFill>
                <a:latin typeface="Times New Roman" pitchFamily="18" charset="0"/>
                <a:cs typeface="Times New Roman" pitchFamily="18" charset="0"/>
              </a:rPr>
              <a:t>Формы работы реализуются позтапно: </a:t>
            </a:r>
            <a:endParaRPr lang="ru-RU" b="1" dirty="0" smtClean="0">
              <a:solidFill>
                <a:srgbClr val="C00000"/>
              </a:solidFill>
              <a:latin typeface="Times New Roman" pitchFamily="18" charset="0"/>
              <a:cs typeface="Times New Roman" pitchFamily="18" charset="0"/>
            </a:endParaRPr>
          </a:p>
          <a:p>
            <a:r>
              <a:rPr lang="ru-RU" b="1" dirty="0" smtClean="0">
                <a:latin typeface="Times New Roman" pitchFamily="18" charset="0"/>
                <a:cs typeface="Times New Roman" pitchFamily="18" charset="0"/>
              </a:rPr>
              <a:t>Сентябрь - организационный. Октябрь - подготовительный. Ноябрь - развивающий. Декабрь - игровой. Январь - постановочный. Февраль - премьерный. Март, апрель - «жизнь спектакля» Май - оценочный, закрепляющий.</a:t>
            </a:r>
          </a:p>
          <a:p>
            <a:r>
              <a:rPr lang="ru-RU" b="1" dirty="0" smtClean="0">
                <a:solidFill>
                  <a:srgbClr val="C00000"/>
                </a:solidFill>
                <a:latin typeface="Times New Roman" pitchFamily="18" charset="0"/>
                <a:cs typeface="Times New Roman" pitchFamily="18" charset="0"/>
              </a:rPr>
              <a:t>Режим занятий: </a:t>
            </a:r>
          </a:p>
          <a:p>
            <a:r>
              <a:rPr lang="ru-RU" b="1" dirty="0" smtClean="0">
                <a:latin typeface="Times New Roman" pitchFamily="18" charset="0"/>
                <a:cs typeface="Times New Roman" pitchFamily="18" charset="0"/>
              </a:rPr>
              <a:t>Оптимальное количество детей на занятиях  не более 12-13 человек (2 подгруппы), что позволяет педагогу выработать индивидуальную стратегию работы, включая специальные коррекционные и развивающие занятия. Состав группы переменный, при наборе максимально учитываются желания детей. </a:t>
            </a:r>
            <a:endParaRPr lang="ru-RU" b="1" dirty="0" smtClean="0">
              <a:latin typeface="Times New Roman" pitchFamily="18" charset="0"/>
              <a:cs typeface="Times New Roman" pitchFamily="18" charset="0"/>
            </a:endParaRPr>
          </a:p>
          <a:p>
            <a:r>
              <a:rPr lang="ru-RU" b="1" dirty="0" smtClean="0">
                <a:solidFill>
                  <a:srgbClr val="C00000"/>
                </a:solidFill>
                <a:latin typeface="Times New Roman" pitchFamily="18" charset="0"/>
                <a:cs typeface="Times New Roman" pitchFamily="18" charset="0"/>
              </a:rPr>
              <a:t>Формы </a:t>
            </a:r>
            <a:r>
              <a:rPr lang="ru-RU" b="1" dirty="0" smtClean="0">
                <a:solidFill>
                  <a:srgbClr val="C00000"/>
                </a:solidFill>
                <a:latin typeface="Times New Roman" pitchFamily="18" charset="0"/>
                <a:cs typeface="Times New Roman" pitchFamily="18" charset="0"/>
              </a:rPr>
              <a:t>работы: </a:t>
            </a:r>
            <a:r>
              <a:rPr lang="ru-RU" b="1" dirty="0" smtClean="0">
                <a:latin typeface="Times New Roman" pitchFamily="18" charset="0"/>
                <a:cs typeface="Times New Roman" pitchFamily="18" charset="0"/>
              </a:rPr>
              <a:t>индивидуальная, групповая.</a:t>
            </a:r>
          </a:p>
          <a:p>
            <a:r>
              <a:rPr lang="ru-RU" b="1" dirty="0" smtClean="0">
                <a:solidFill>
                  <a:srgbClr val="C00000"/>
                </a:solidFill>
                <a:latin typeface="Times New Roman" pitchFamily="18" charset="0"/>
                <a:cs typeface="Times New Roman" pitchFamily="18" charset="0"/>
              </a:rPr>
              <a:t>Формы проведения занятий: </a:t>
            </a:r>
            <a:r>
              <a:rPr lang="ru-RU" b="1" dirty="0" smtClean="0">
                <a:latin typeface="Times New Roman" pitchFamily="18" charset="0"/>
                <a:cs typeface="Times New Roman" pitchFamily="18" charset="0"/>
              </a:rPr>
              <a:t>игры, инсценировки, постановки спектакля. </a:t>
            </a:r>
            <a:endParaRPr lang="ru-RU" b="1" dirty="0" smtClean="0">
              <a:latin typeface="Times New Roman" pitchFamily="18" charset="0"/>
              <a:cs typeface="Times New Roman" pitchFamily="18" charset="0"/>
            </a:endParaRPr>
          </a:p>
          <a:p>
            <a:r>
              <a:rPr lang="ru-RU" b="1" dirty="0" smtClean="0">
                <a:solidFill>
                  <a:srgbClr val="C00000"/>
                </a:solidFill>
                <a:latin typeface="Times New Roman" pitchFamily="18" charset="0"/>
                <a:cs typeface="Times New Roman" pitchFamily="18" charset="0"/>
              </a:rPr>
              <a:t>График </a:t>
            </a:r>
            <a:r>
              <a:rPr lang="ru-RU" b="1" dirty="0" smtClean="0">
                <a:solidFill>
                  <a:srgbClr val="C00000"/>
                </a:solidFill>
                <a:latin typeface="Times New Roman" pitchFamily="18" charset="0"/>
                <a:cs typeface="Times New Roman" pitchFamily="18" charset="0"/>
              </a:rPr>
              <a:t>проведения занятий: </a:t>
            </a:r>
            <a:r>
              <a:rPr lang="ru-RU" b="1" dirty="0" smtClean="0">
                <a:latin typeface="Times New Roman" pitchFamily="18" charset="0"/>
                <a:cs typeface="Times New Roman" pitchFamily="18" charset="0"/>
              </a:rPr>
              <a:t>один раз в две недели, 18 занятий по 25-30 мин</a:t>
            </a:r>
            <a:r>
              <a:rPr lang="kk-KZ" b="1" dirty="0" smtClean="0">
                <a:latin typeface="Times New Roman" pitchFamily="18" charset="0"/>
                <a:cs typeface="Times New Roman" pitchFamily="18" charset="0"/>
              </a:rPr>
              <a:t>.</a:t>
            </a:r>
            <a:endParaRPr lang="ru-RU"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2751" y="899409"/>
            <a:ext cx="4897553" cy="1528997"/>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p:txBody>
      </p:sp>
      <p:sp>
        <p:nvSpPr>
          <p:cNvPr id="4" name="Прямоугольник 3"/>
          <p:cNvSpPr/>
          <p:nvPr/>
        </p:nvSpPr>
        <p:spPr>
          <a:xfrm rot="10800000" flipV="1">
            <a:off x="177421" y="0"/>
            <a:ext cx="8761862" cy="8085163"/>
          </a:xfrm>
          <a:prstGeom prst="rect">
            <a:avLst/>
          </a:prstGeom>
        </p:spPr>
        <p:txBody>
          <a:bodyPr wrap="square">
            <a:spAutoFit/>
          </a:bodyPr>
          <a:lstStyle/>
          <a:p>
            <a:pPr algn="ctr"/>
            <a:r>
              <a:rPr lang="ru-RU" b="1" dirty="0" smtClean="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rPr>
              <a:t>Инновация</a:t>
            </a:r>
            <a:endParaRPr lang="kk-KZ" b="1" dirty="0" smtClean="0">
              <a:ln w="11430"/>
              <a:solidFill>
                <a:srgbClr val="C00000"/>
              </a:solidFill>
              <a:effectLst>
                <a:outerShdw blurRad="50800" dist="39000" dir="5460000" algn="tl">
                  <a:srgbClr val="000000">
                    <a:alpha val="38000"/>
                  </a:srgbClr>
                </a:outerShdw>
              </a:effectLst>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       На этих занятиях дети знакомятся с театром. Педагог выясняет с детьми, что театр объединяет другие виды искусства – литературу, музыку, живопись, хореографию. Но главное в театре – это игра актеров. </a:t>
            </a:r>
          </a:p>
          <a:p>
            <a:pPr algn="just"/>
            <a:r>
              <a:rPr lang="ru-RU" b="1" dirty="0" smtClean="0">
                <a:latin typeface="Times New Roman" pitchFamily="18" charset="0"/>
                <a:cs typeface="Times New Roman" pitchFamily="18" charset="0"/>
              </a:rPr>
              <a:t>На практике дети познают, что театральное искусство коллективное, создается усилиями всех участников творческого коллектива. В отличие от произведений литературы, музыки, живописи, которые создаются художником единожды, театральное искусство творится каждый раз заново в присутствии и при поддержке зрителей. Эта особенность театра будет понята детьми только при условии неоднократного повторения спектакля в присутствии разных зрителей (дошкольники, родители).</a:t>
            </a:r>
          </a:p>
          <a:p>
            <a:pPr algn="just"/>
            <a:r>
              <a:rPr lang="ru-RU" b="1" dirty="0" smtClean="0">
                <a:latin typeface="Times New Roman" pitchFamily="18" charset="0"/>
                <a:cs typeface="Times New Roman" pitchFamily="18" charset="0"/>
              </a:rPr>
              <a:t>       При подготовке к театрализованной деятельности, мы приготовили  атрибуты (волшебное зеркальце, колобок-помощник, </a:t>
            </a:r>
            <a:r>
              <a:rPr lang="ru-RU" b="1" dirty="0" err="1" smtClean="0">
                <a:latin typeface="Times New Roman" pitchFamily="18" charset="0"/>
                <a:cs typeface="Times New Roman" pitchFamily="18" charset="0"/>
              </a:rPr>
              <a:t>шапка-неведимка</a:t>
            </a:r>
            <a:r>
              <a:rPr lang="ru-RU" b="1" dirty="0" smtClean="0">
                <a:latin typeface="Times New Roman" pitchFamily="18" charset="0"/>
                <a:cs typeface="Times New Roman" pitchFamily="18" charset="0"/>
              </a:rPr>
              <a:t> и др.), а также героев, при помощи которых можно заинтересовать ребёнка, произвести на него воспитательный эффект и даже решить какую-либо психологическую проблему.  </a:t>
            </a:r>
          </a:p>
          <a:p>
            <a:pPr algn="just"/>
            <a:r>
              <a:rPr lang="ru-RU" b="1" dirty="0" smtClean="0">
                <a:latin typeface="Times New Roman" pitchFamily="18" charset="0"/>
                <a:cs typeface="Times New Roman" pitchFamily="18" charset="0"/>
              </a:rPr>
              <a:t>       Ведь театральные персонажи бывают очень разными: добрыми и злыми, хитрыми и завистливыми, ласковыми и грубыми. С помощью таких персонажей мы можем показать детям плохое и хорошее, как можно и нужно поступать, и как вовсе нельзя, в определённых жизненных ситуациях.</a:t>
            </a:r>
          </a:p>
          <a:p>
            <a:pPr algn="just"/>
            <a:r>
              <a:rPr lang="ru-RU" b="1" dirty="0" smtClean="0">
                <a:latin typeface="Times New Roman" pitchFamily="18" charset="0"/>
                <a:cs typeface="Times New Roman" pitchFamily="18" charset="0"/>
              </a:rPr>
              <a:t>       В нашей работе присутствуют герои которые посещают  ОУД, они несут определенную функцию в данной деятельности:</a:t>
            </a:r>
          </a:p>
          <a:p>
            <a:pPr algn="just"/>
            <a:r>
              <a:rPr lang="ru-RU" b="1" dirty="0" smtClean="0">
                <a:latin typeface="Times New Roman" pitchFamily="18" charset="0"/>
                <a:cs typeface="Times New Roman" pitchFamily="18" charset="0"/>
              </a:rPr>
              <a:t>-бабушка </a:t>
            </a:r>
            <a:r>
              <a:rPr lang="ru-RU" b="1" dirty="0" err="1" smtClean="0">
                <a:latin typeface="Times New Roman" pitchFamily="18" charset="0"/>
                <a:cs typeface="Times New Roman" pitchFamily="18" charset="0"/>
              </a:rPr>
              <a:t>Аришка</a:t>
            </a:r>
            <a:endParaRPr lang="ru-RU" b="1" dirty="0" smtClean="0">
              <a:latin typeface="Times New Roman" pitchFamily="18" charset="0"/>
              <a:cs typeface="Times New Roman" pitchFamily="18" charset="0"/>
            </a:endParaRPr>
          </a:p>
          <a:p>
            <a:pPr algn="just"/>
            <a:r>
              <a:rPr lang="ru-RU" b="1" dirty="0" smtClean="0">
                <a:latin typeface="Times New Roman" pitchFamily="18" charset="0"/>
                <a:cs typeface="Times New Roman" pitchFamily="18" charset="0"/>
              </a:rPr>
              <a:t>- дедушка Молчун </a:t>
            </a:r>
          </a:p>
          <a:p>
            <a:pPr algn="just"/>
            <a:r>
              <a:rPr lang="ru-RU" b="1" dirty="0" smtClean="0">
                <a:latin typeface="Times New Roman" pitchFamily="18" charset="0"/>
                <a:cs typeface="Times New Roman" pitchFamily="18" charset="0"/>
              </a:rPr>
              <a:t>-</a:t>
            </a:r>
            <a:r>
              <a:rPr lang="ru-RU" b="1" dirty="0" err="1" smtClean="0">
                <a:latin typeface="Times New Roman" pitchFamily="18" charset="0"/>
                <a:cs typeface="Times New Roman" pitchFamily="18" charset="0"/>
              </a:rPr>
              <a:t>Алдар</a:t>
            </a:r>
            <a:r>
              <a:rPr lang="ru-RU" b="1" dirty="0" smtClean="0">
                <a:latin typeface="Times New Roman" pitchFamily="18" charset="0"/>
                <a:cs typeface="Times New Roman" pitchFamily="18" charset="0"/>
              </a:rPr>
              <a:t> Косе</a:t>
            </a:r>
          </a:p>
          <a:p>
            <a:pPr algn="just"/>
            <a:r>
              <a:rPr lang="ru-RU" b="1" dirty="0" smtClean="0">
                <a:latin typeface="Times New Roman" pitchFamily="18" charset="0"/>
                <a:cs typeface="Times New Roman" pitchFamily="18" charset="0"/>
              </a:rPr>
              <a:t> </a:t>
            </a:r>
          </a:p>
          <a:p>
            <a:endPar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7242523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DCIM\167___01\IMG_2996.JPG"/>
          <p:cNvPicPr>
            <a:picLocks noChangeAspect="1" noChangeArrowheads="1"/>
          </p:cNvPicPr>
          <p:nvPr/>
        </p:nvPicPr>
        <p:blipFill>
          <a:blip r:embed="rId2" cstate="print"/>
          <a:srcRect l="12143" t="3619" r="22286" b="11048"/>
          <a:stretch>
            <a:fillRect/>
          </a:stretch>
        </p:blipFill>
        <p:spPr bwMode="auto">
          <a:xfrm>
            <a:off x="4594921" y="1632857"/>
            <a:ext cx="4376434" cy="4271553"/>
          </a:xfrm>
          <a:prstGeom prst="round2DiagRect">
            <a:avLst/>
          </a:prstGeom>
          <a:noFill/>
        </p:spPr>
      </p:pic>
      <p:sp>
        <p:nvSpPr>
          <p:cNvPr id="6" name="Прямоугольник 5"/>
          <p:cNvSpPr/>
          <p:nvPr/>
        </p:nvSpPr>
        <p:spPr>
          <a:xfrm>
            <a:off x="444137" y="2136339"/>
            <a:ext cx="4075613" cy="2862322"/>
          </a:xfrm>
          <a:prstGeom prst="rect">
            <a:avLst/>
          </a:prstGeom>
        </p:spPr>
        <p:txBody>
          <a:bodyPr wrap="square">
            <a:spAutoFit/>
          </a:bodyPr>
          <a:lstStyle/>
          <a:p>
            <a:pPr algn="just"/>
            <a:r>
              <a:rPr lang="ru-RU" b="1" dirty="0" smtClean="0">
                <a:latin typeface="Times New Roman" pitchFamily="18" charset="0"/>
                <a:cs typeface="Times New Roman" pitchFamily="18" charset="0"/>
              </a:rPr>
              <a:t>Бабушка </a:t>
            </a:r>
            <a:r>
              <a:rPr lang="ru-RU" b="1" dirty="0" err="1" smtClean="0">
                <a:latin typeface="Times New Roman" pitchFamily="18" charset="0"/>
                <a:cs typeface="Times New Roman" pitchFamily="18" charset="0"/>
              </a:rPr>
              <a:t>Ариша</a:t>
            </a:r>
            <a:r>
              <a:rPr lang="ru-RU" b="1" dirty="0" smtClean="0">
                <a:latin typeface="Times New Roman" pitchFamily="18" charset="0"/>
                <a:cs typeface="Times New Roman" pitchFamily="18" charset="0"/>
              </a:rPr>
              <a:t> - добрая, любит природу, готова прийти на помощь нуждающимся, трудолюбивая, скромная, терпеливая, мечтательная, удачливая. Бабушка </a:t>
            </a:r>
            <a:r>
              <a:rPr lang="ru-RU" b="1" dirty="0" err="1" smtClean="0">
                <a:latin typeface="Times New Roman" pitchFamily="18" charset="0"/>
                <a:cs typeface="Times New Roman" pitchFamily="18" charset="0"/>
              </a:rPr>
              <a:t>Ариша</a:t>
            </a:r>
            <a:r>
              <a:rPr lang="ru-RU" b="1" dirty="0" smtClean="0">
                <a:latin typeface="Times New Roman" pitchFamily="18" charset="0"/>
                <a:cs typeface="Times New Roman" pitchFamily="18" charset="0"/>
              </a:rPr>
              <a:t> всегда на занятии появляется около своего сказочного домика. С  появлением  бабушки дети знают, что ее корзинка всегда наполнена чудесами, загадками, сюрпризами.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7242523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28151" y="968992"/>
            <a:ext cx="5943599" cy="2585323"/>
          </a:xfrm>
          <a:prstGeom prst="rect">
            <a:avLst/>
          </a:prstGeom>
        </p:spPr>
        <p:txBody>
          <a:bodyPr wrap="square">
            <a:spAutoFit/>
          </a:bodyPr>
          <a:lstStyle/>
          <a:p>
            <a:pPr algn="just"/>
            <a:r>
              <a:rPr lang="ru-RU" b="1" dirty="0" smtClean="0">
                <a:latin typeface="Times New Roman" pitchFamily="18" charset="0"/>
                <a:cs typeface="Times New Roman" pitchFamily="18" charset="0"/>
              </a:rPr>
              <a:t>Дедушка Молчок -  мудрый, воспитанный, образованный, ответственный (держит слово). Он приходит всегда неожиданно, когда нужна помощь. Но появление дедушки  всегда для детей это поиски его места нахождения. Ему не надо много слов, иногда достаточно мимики, интонации, тяжелого вздоха, покачивания головой. Умело поставленные им вопросы побуждают дошколят думать, анализировать, делать выводы и обобщения.</a:t>
            </a:r>
            <a:endParaRPr lang="ru-RU" b="1" dirty="0">
              <a:latin typeface="Times New Roman" pitchFamily="18" charset="0"/>
              <a:cs typeface="Times New Roman" pitchFamily="18" charset="0"/>
            </a:endParaRPr>
          </a:p>
        </p:txBody>
      </p:sp>
      <p:pic>
        <p:nvPicPr>
          <p:cNvPr id="1027" name="Picture 3" descr="G:\DCIM\167___01\IMG_2998.JPG"/>
          <p:cNvPicPr>
            <a:picLocks noChangeAspect="1" noChangeArrowheads="1"/>
          </p:cNvPicPr>
          <p:nvPr/>
        </p:nvPicPr>
        <p:blipFill>
          <a:blip r:embed="rId2" cstate="print"/>
          <a:srcRect/>
          <a:stretch>
            <a:fillRect/>
          </a:stretch>
        </p:blipFill>
        <p:spPr bwMode="auto">
          <a:xfrm>
            <a:off x="4872447" y="3615147"/>
            <a:ext cx="4075610" cy="3056708"/>
          </a:xfrm>
          <a:prstGeom prst="round2DiagRect">
            <a:avLst/>
          </a:prstGeom>
          <a:noFill/>
        </p:spPr>
      </p:pic>
      <p:pic>
        <p:nvPicPr>
          <p:cNvPr id="1028" name="Picture 4" descr="G:\DCIM\167___01\IMG_2990.JPG"/>
          <p:cNvPicPr>
            <a:picLocks noChangeAspect="1" noChangeArrowheads="1"/>
          </p:cNvPicPr>
          <p:nvPr/>
        </p:nvPicPr>
        <p:blipFill>
          <a:blip r:embed="rId3" cstate="print"/>
          <a:srcRect l="20000" r="25714"/>
          <a:stretch>
            <a:fillRect/>
          </a:stretch>
        </p:blipFill>
        <p:spPr bwMode="auto">
          <a:xfrm>
            <a:off x="210873" y="3735978"/>
            <a:ext cx="2146290" cy="2965268"/>
          </a:xfrm>
          <a:prstGeom prst="round2DiagRect">
            <a:avLst/>
          </a:prstGeom>
          <a:noFill/>
        </p:spPr>
      </p:pic>
    </p:spTree>
    <p:extLst>
      <p:ext uri="{BB962C8B-B14F-4D97-AF65-F5344CB8AC3E}">
        <p14:creationId xmlns:p14="http://schemas.microsoft.com/office/powerpoint/2010/main" xmlns="" val="17242523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DCIM\167___01\IMG_2993.JPG"/>
          <p:cNvPicPr>
            <a:picLocks noChangeAspect="1" noChangeArrowheads="1"/>
          </p:cNvPicPr>
          <p:nvPr/>
        </p:nvPicPr>
        <p:blipFill>
          <a:blip r:embed="rId2" cstate="print"/>
          <a:srcRect l="6857" r="14714"/>
          <a:stretch>
            <a:fillRect/>
          </a:stretch>
        </p:blipFill>
        <p:spPr bwMode="auto">
          <a:xfrm>
            <a:off x="4062549" y="1972490"/>
            <a:ext cx="4862966" cy="4650377"/>
          </a:xfrm>
          <a:prstGeom prst="round2DiagRect">
            <a:avLst/>
          </a:prstGeom>
          <a:noFill/>
        </p:spPr>
      </p:pic>
      <p:sp>
        <p:nvSpPr>
          <p:cNvPr id="2" name="Прямоугольник 1"/>
          <p:cNvSpPr/>
          <p:nvPr/>
        </p:nvSpPr>
        <p:spPr>
          <a:xfrm>
            <a:off x="666206" y="2782389"/>
            <a:ext cx="3069771" cy="2862322"/>
          </a:xfrm>
          <a:prstGeom prst="rect">
            <a:avLst/>
          </a:prstGeom>
        </p:spPr>
        <p:txBody>
          <a:bodyPr wrap="square">
            <a:spAutoFit/>
          </a:bodyPr>
          <a:lstStyle/>
          <a:p>
            <a:pPr algn="just"/>
            <a:r>
              <a:rPr lang="ru-RU" b="1" dirty="0" err="1" smtClean="0">
                <a:latin typeface="Times New Roman" pitchFamily="18" charset="0"/>
                <a:cs typeface="Times New Roman" pitchFamily="18" charset="0"/>
              </a:rPr>
              <a:t>Алдар</a:t>
            </a:r>
            <a:r>
              <a:rPr lang="ru-RU" b="1" dirty="0" smtClean="0">
                <a:latin typeface="Times New Roman" pitchFamily="18" charset="0"/>
                <a:cs typeface="Times New Roman" pitchFamily="18" charset="0"/>
              </a:rPr>
              <a:t> Косе – находчивый, хитрый, ленивый, удачливый, добрый, нет стремления к расширению своего образования. Он живет в юрте и  с его появлением дети знают, что необходимо сосредоточится для выполнения определенных заданий.</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xmlns="" val="17242523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0" y="779490"/>
            <a:ext cx="9144000" cy="58939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tab pos="269875" algn="l"/>
                <a:tab pos="450850" algn="l"/>
                <a:tab pos="539750" algn="l"/>
                <a:tab pos="630238" algn="l"/>
              </a:tabLst>
            </a:pPr>
            <a:r>
              <a:rPr kumimoji="0" lang="ru-RU"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Ожидаемый результат</a:t>
            </a:r>
            <a:endParaRPr kumimoji="0" lang="kk-KZ" b="1" i="0" u="none"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tab pos="269875" algn="l"/>
                <a:tab pos="450850" algn="l"/>
                <a:tab pos="539750" algn="l"/>
                <a:tab pos="630238" algn="l"/>
              </a:tabLst>
            </a:pPr>
            <a:endParaRPr kumimoji="0" lang="kk-KZ" b="1" i="0" u="none" strike="noStrike" cap="none" normalizeH="0" baseline="0" dirty="0" smtClean="0">
              <a:ln>
                <a:noFill/>
              </a:ln>
              <a:solidFill>
                <a:schemeClr val="tx1"/>
              </a:solidFill>
              <a:effectLst/>
              <a:latin typeface="Times New Roman" pitchFamily="18" charset="0"/>
              <a:cs typeface="Times New Roman" pitchFamily="18" charset="0"/>
            </a:endParaRPr>
          </a:p>
          <a:p>
            <a:pPr lvl="0" eaLnBrk="0" fontAlgn="base" hangingPunct="0">
              <a:lnSpc>
                <a:spcPct val="150000"/>
              </a:lnSpc>
              <a:spcBef>
                <a:spcPct val="0"/>
              </a:spcBef>
              <a:spcAft>
                <a:spcPct val="0"/>
              </a:spcAft>
              <a:buFont typeface="Wingdings" pitchFamily="2" charset="2"/>
              <a:buChar char="Ø"/>
              <a:tabLst>
                <a:tab pos="269875" algn="l"/>
                <a:tab pos="450850" algn="l"/>
                <a:tab pos="539750" algn="l"/>
                <a:tab pos="630238" algn="l"/>
              </a:tabLst>
            </a:pPr>
            <a:r>
              <a:rPr lang="kk-KZ" b="1" dirty="0" smtClean="0">
                <a:latin typeface="Times New Roman" pitchFamily="18" charset="0"/>
                <a:ea typeface="Times New Roman" pitchFamily="18" charset="0"/>
                <a:cs typeface="Times New Roman" pitchFamily="18" charset="0"/>
              </a:rPr>
              <a:t>называют  несколько знакомых произведений;</a:t>
            </a:r>
            <a:endParaRPr lang="ru-RU" b="1" dirty="0" smtClean="0">
              <a:latin typeface="Times New Roman" pitchFamily="18" charset="0"/>
              <a:cs typeface="Times New Roman" pitchFamily="18" charset="0"/>
            </a:endParaRPr>
          </a:p>
          <a:p>
            <a:pPr lvl="0" eaLnBrk="0" fontAlgn="base" hangingPunct="0">
              <a:lnSpc>
                <a:spcPct val="150000"/>
              </a:lnSpc>
              <a:spcBef>
                <a:spcPct val="0"/>
              </a:spcBef>
              <a:spcAft>
                <a:spcPct val="0"/>
              </a:spcAft>
              <a:buFont typeface="Wingdings" pitchFamily="2" charset="2"/>
              <a:buChar char="Ø"/>
              <a:tabLst>
                <a:tab pos="269875" algn="l"/>
                <a:tab pos="450850" algn="l"/>
                <a:tab pos="539750" algn="l"/>
                <a:tab pos="630238" algn="l"/>
              </a:tabLst>
            </a:pPr>
            <a:r>
              <a:rPr lang="kk-KZ" b="1" dirty="0" smtClean="0">
                <a:latin typeface="Times New Roman" pitchFamily="18" charset="0"/>
                <a:ea typeface="Times New Roman" pitchFamily="18" charset="0"/>
                <a:cs typeface="Times New Roman" pitchFamily="18" charset="0"/>
              </a:rPr>
              <a:t>умеют создавать образ невербальными средствами;</a:t>
            </a:r>
            <a:endParaRPr lang="ru-RU" b="1" dirty="0" smtClean="0">
              <a:latin typeface="Times New Roman" pitchFamily="18" charset="0"/>
              <a:cs typeface="Times New Roman" pitchFamily="18" charset="0"/>
            </a:endParaRPr>
          </a:p>
          <a:p>
            <a:pPr lvl="0" eaLnBrk="0" fontAlgn="base" hangingPunct="0">
              <a:lnSpc>
                <a:spcPct val="150000"/>
              </a:lnSpc>
              <a:spcBef>
                <a:spcPct val="0"/>
              </a:spcBef>
              <a:spcAft>
                <a:spcPct val="0"/>
              </a:spcAft>
              <a:buFont typeface="Wingdings" pitchFamily="2" charset="2"/>
              <a:buChar char="Ø"/>
              <a:tabLst>
                <a:tab pos="269875" algn="l"/>
                <a:tab pos="450850" algn="l"/>
                <a:tab pos="539750" algn="l"/>
                <a:tab pos="630238" algn="l"/>
              </a:tabLst>
            </a:pPr>
            <a:r>
              <a:rPr lang="kk-KZ" b="1" dirty="0" smtClean="0">
                <a:latin typeface="Times New Roman" pitchFamily="18" charset="0"/>
                <a:ea typeface="Times New Roman" pitchFamily="18" charset="0"/>
                <a:cs typeface="Times New Roman" pitchFamily="18" charset="0"/>
              </a:rPr>
              <a:t>выражают свою мысль в кругу сверстников, прислушивается к мнению других;</a:t>
            </a:r>
            <a:endParaRPr lang="ru-RU" b="1" dirty="0" smtClean="0">
              <a:latin typeface="Times New Roman" pitchFamily="18" charset="0"/>
              <a:cs typeface="Times New Roman" pitchFamily="18" charset="0"/>
            </a:endParaRPr>
          </a:p>
          <a:p>
            <a:pPr lvl="0" eaLnBrk="0" fontAlgn="base" hangingPunct="0">
              <a:lnSpc>
                <a:spcPct val="150000"/>
              </a:lnSpc>
              <a:spcBef>
                <a:spcPct val="0"/>
              </a:spcBef>
              <a:spcAft>
                <a:spcPct val="0"/>
              </a:spcAft>
              <a:buFont typeface="Wingdings" pitchFamily="2" charset="2"/>
              <a:buChar char="Ø"/>
              <a:tabLst>
                <a:tab pos="269875" algn="l"/>
                <a:tab pos="450850" algn="l"/>
                <a:tab pos="539750" algn="l"/>
                <a:tab pos="630238" algn="l"/>
              </a:tabLst>
            </a:pPr>
            <a:r>
              <a:rPr lang="kk-KZ" b="1" dirty="0" smtClean="0">
                <a:latin typeface="Times New Roman" pitchFamily="18" charset="0"/>
                <a:ea typeface="Times New Roman" pitchFamily="18" charset="0"/>
                <a:cs typeface="Times New Roman" pitchFamily="18" charset="0"/>
              </a:rPr>
              <a:t>знают особенности поведения, характерные для мальчиков и девочек;</a:t>
            </a:r>
            <a:endParaRPr lang="ru-RU" b="1" dirty="0" smtClean="0">
              <a:latin typeface="Times New Roman" pitchFamily="18" charset="0"/>
              <a:cs typeface="Times New Roman" pitchFamily="18" charset="0"/>
            </a:endParaRPr>
          </a:p>
          <a:p>
            <a:pPr lvl="0" eaLnBrk="0" fontAlgn="base" hangingPunct="0">
              <a:lnSpc>
                <a:spcPct val="150000"/>
              </a:lnSpc>
              <a:spcBef>
                <a:spcPct val="0"/>
              </a:spcBef>
              <a:spcAft>
                <a:spcPct val="0"/>
              </a:spcAft>
              <a:buFont typeface="Wingdings" pitchFamily="2" charset="2"/>
              <a:buChar char="Ø"/>
              <a:tabLst>
                <a:tab pos="269875" algn="l"/>
                <a:tab pos="450850" algn="l"/>
                <a:tab pos="539750" algn="l"/>
                <a:tab pos="630238" algn="l"/>
              </a:tabLst>
            </a:pPr>
            <a:r>
              <a:rPr lang="kk-KZ" b="1" dirty="0" smtClean="0">
                <a:latin typeface="Times New Roman" pitchFamily="18" charset="0"/>
                <a:ea typeface="Times New Roman" pitchFamily="18" charset="0"/>
                <a:cs typeface="Times New Roman" pitchFamily="18" charset="0"/>
              </a:rPr>
              <a:t>последовательно выполняют события сказки;</a:t>
            </a:r>
            <a:endParaRPr lang="ru-RU" b="1" dirty="0" smtClean="0">
              <a:latin typeface="Times New Roman" pitchFamily="18" charset="0"/>
              <a:cs typeface="Times New Roman" pitchFamily="18" charset="0"/>
            </a:endParaRPr>
          </a:p>
          <a:p>
            <a:pPr lvl="0" eaLnBrk="0" fontAlgn="base" hangingPunct="0">
              <a:lnSpc>
                <a:spcPct val="150000"/>
              </a:lnSpc>
              <a:spcBef>
                <a:spcPct val="0"/>
              </a:spcBef>
              <a:spcAft>
                <a:spcPct val="0"/>
              </a:spcAft>
              <a:buFont typeface="Wingdings" pitchFamily="2" charset="2"/>
              <a:buChar char="Ø"/>
              <a:tabLst>
                <a:tab pos="269875" algn="l"/>
                <a:tab pos="450850" algn="l"/>
                <a:tab pos="539750" algn="l"/>
                <a:tab pos="630238" algn="l"/>
              </a:tabLst>
            </a:pPr>
            <a:r>
              <a:rPr lang="kk-KZ" b="1" dirty="0" smtClean="0">
                <a:latin typeface="Times New Roman" pitchFamily="18" charset="0"/>
                <a:ea typeface="Times New Roman" pitchFamily="18" charset="0"/>
                <a:cs typeface="Times New Roman" pitchFamily="18" charset="0"/>
              </a:rPr>
              <a:t>владеют приемами работы с различными видами театрализованной деятельности;</a:t>
            </a:r>
            <a:endParaRPr lang="ru-RU" b="1" dirty="0" smtClean="0">
              <a:latin typeface="Times New Roman" pitchFamily="18" charset="0"/>
              <a:cs typeface="Times New Roman" pitchFamily="18" charset="0"/>
            </a:endParaRPr>
          </a:p>
          <a:p>
            <a:pPr lvl="0" eaLnBrk="0" fontAlgn="base" hangingPunct="0">
              <a:lnSpc>
                <a:spcPct val="150000"/>
              </a:lnSpc>
              <a:spcBef>
                <a:spcPct val="0"/>
              </a:spcBef>
              <a:spcAft>
                <a:spcPct val="0"/>
              </a:spcAft>
              <a:buFont typeface="Wingdings" pitchFamily="2" charset="2"/>
              <a:buChar char="Ø"/>
              <a:tabLst>
                <a:tab pos="269875" algn="l"/>
                <a:tab pos="450850" algn="l"/>
                <a:tab pos="539750" algn="l"/>
                <a:tab pos="630238" algn="l"/>
              </a:tabLst>
            </a:pPr>
            <a:r>
              <a:rPr lang="kk-KZ" b="1" dirty="0" smtClean="0">
                <a:latin typeface="Times New Roman" pitchFamily="18" charset="0"/>
                <a:ea typeface="Times New Roman" pitchFamily="18" charset="0"/>
                <a:cs typeface="Times New Roman" pitchFamily="18" charset="0"/>
              </a:rPr>
              <a:t>умееют координировать свои действий с действиями партнера;</a:t>
            </a:r>
            <a:endParaRPr lang="ru-RU" b="1" dirty="0" smtClean="0">
              <a:latin typeface="Times New Roman" pitchFamily="18" charset="0"/>
              <a:cs typeface="Times New Roman" pitchFamily="18" charset="0"/>
            </a:endParaRPr>
          </a:p>
          <a:p>
            <a:pPr lvl="0" eaLnBrk="0" fontAlgn="base" hangingPunct="0">
              <a:lnSpc>
                <a:spcPct val="150000"/>
              </a:lnSpc>
              <a:spcBef>
                <a:spcPct val="0"/>
              </a:spcBef>
              <a:spcAft>
                <a:spcPct val="0"/>
              </a:spcAft>
              <a:buFont typeface="Wingdings" pitchFamily="2" charset="2"/>
              <a:buChar char="Ø"/>
              <a:tabLst>
                <a:tab pos="269875" algn="l"/>
                <a:tab pos="450850" algn="l"/>
                <a:tab pos="539750" algn="l"/>
                <a:tab pos="630238" algn="l"/>
              </a:tabLst>
            </a:pPr>
            <a:r>
              <a:rPr lang="kk-KZ" b="1" dirty="0" smtClean="0">
                <a:latin typeface="Times New Roman" pitchFamily="18" charset="0"/>
                <a:ea typeface="Times New Roman" pitchFamily="18" charset="0"/>
                <a:cs typeface="Times New Roman" pitchFamily="18" charset="0"/>
              </a:rPr>
              <a:t>умеют ориентироваться на сцене;</a:t>
            </a:r>
            <a:endParaRPr lang="ru-RU" b="1" dirty="0" smtClean="0">
              <a:latin typeface="Times New Roman" pitchFamily="18" charset="0"/>
              <a:cs typeface="Times New Roman" pitchFamily="18" charset="0"/>
            </a:endParaRPr>
          </a:p>
          <a:p>
            <a:pPr lvl="0" eaLnBrk="0" fontAlgn="base" hangingPunct="0">
              <a:lnSpc>
                <a:spcPct val="150000"/>
              </a:lnSpc>
              <a:spcBef>
                <a:spcPct val="0"/>
              </a:spcBef>
              <a:spcAft>
                <a:spcPct val="0"/>
              </a:spcAft>
              <a:buFont typeface="Wingdings" pitchFamily="2" charset="2"/>
              <a:buChar char="Ø"/>
              <a:tabLst>
                <a:tab pos="269875" algn="l"/>
                <a:tab pos="450850" algn="l"/>
                <a:tab pos="539750" algn="l"/>
                <a:tab pos="630238" algn="l"/>
              </a:tabLst>
            </a:pPr>
            <a:r>
              <a:rPr lang="kk-KZ" b="1" dirty="0" smtClean="0">
                <a:latin typeface="Times New Roman" pitchFamily="18" charset="0"/>
                <a:ea typeface="Times New Roman" pitchFamily="18" charset="0"/>
                <a:cs typeface="Times New Roman" pitchFamily="18" charset="0"/>
              </a:rPr>
              <a:t>выражают свое  отношение к поступкам литературных персонажей;</a:t>
            </a:r>
            <a:endParaRPr lang="ru-RU" b="1" dirty="0" smtClean="0">
              <a:latin typeface="Times New Roman" pitchFamily="18" charset="0"/>
              <a:cs typeface="Times New Roman" pitchFamily="18" charset="0"/>
            </a:endParaRPr>
          </a:p>
          <a:p>
            <a:pPr lvl="0" eaLnBrk="0" fontAlgn="base" hangingPunct="0">
              <a:lnSpc>
                <a:spcPct val="150000"/>
              </a:lnSpc>
              <a:spcBef>
                <a:spcPct val="0"/>
              </a:spcBef>
              <a:spcAft>
                <a:spcPct val="0"/>
              </a:spcAft>
              <a:buFont typeface="Wingdings" pitchFamily="2" charset="2"/>
              <a:buChar char="Ø"/>
              <a:tabLst>
                <a:tab pos="269875" algn="l"/>
                <a:tab pos="450850" algn="l"/>
                <a:tab pos="539750" algn="l"/>
                <a:tab pos="630238" algn="l"/>
              </a:tabLst>
            </a:pPr>
            <a:r>
              <a:rPr lang="kk-KZ" b="1" dirty="0" smtClean="0">
                <a:latin typeface="Times New Roman" pitchFamily="18" charset="0"/>
                <a:ea typeface="Times New Roman" pitchFamily="18" charset="0"/>
                <a:cs typeface="Times New Roman" pitchFamily="18" charset="0"/>
              </a:rPr>
              <a:t>умеют оценивать с точки зрения нравственных норм и представлений;</a:t>
            </a:r>
            <a:endParaRPr lang="ru-RU" b="1" dirty="0" smtClean="0">
              <a:latin typeface="Times New Roman" pitchFamily="18" charset="0"/>
              <a:cs typeface="Times New Roman" pitchFamily="18" charset="0"/>
            </a:endParaRPr>
          </a:p>
          <a:p>
            <a:pPr lvl="0" eaLnBrk="0" fontAlgn="base" hangingPunct="0">
              <a:lnSpc>
                <a:spcPct val="150000"/>
              </a:lnSpc>
              <a:spcBef>
                <a:spcPct val="0"/>
              </a:spcBef>
              <a:spcAft>
                <a:spcPct val="0"/>
              </a:spcAft>
              <a:buFont typeface="Wingdings" pitchFamily="2" charset="2"/>
              <a:buChar char="Ø"/>
              <a:tabLst>
                <a:tab pos="269875" algn="l"/>
                <a:tab pos="450850" algn="l"/>
                <a:tab pos="539750" algn="l"/>
                <a:tab pos="630238" algn="l"/>
              </a:tabLst>
            </a:pPr>
            <a:r>
              <a:rPr lang="kk-KZ" b="1" dirty="0" smtClean="0">
                <a:latin typeface="Times New Roman" pitchFamily="18" charset="0"/>
                <a:ea typeface="Times New Roman" pitchFamily="18" charset="0"/>
                <a:cs typeface="Times New Roman" pitchFamily="18" charset="0"/>
              </a:rPr>
              <a:t>к</a:t>
            </a:r>
            <a:r>
              <a:rPr lang="ru-RU" b="1" dirty="0" err="1" smtClean="0">
                <a:latin typeface="Times New Roman" pitchFamily="18" charset="0"/>
                <a:ea typeface="Times New Roman" pitchFamily="18" charset="0"/>
                <a:cs typeface="Times New Roman" pitchFamily="18" charset="0"/>
              </a:rPr>
              <a:t>ритерии</a:t>
            </a:r>
            <a:r>
              <a:rPr lang="ru-RU" b="1" dirty="0" smtClean="0">
                <a:latin typeface="Times New Roman" pitchFamily="18" charset="0"/>
                <a:ea typeface="Times New Roman" pitchFamily="18" charset="0"/>
                <a:cs typeface="Times New Roman" pitchFamily="18" charset="0"/>
              </a:rPr>
              <a:t> оценки: драматизация сказок, фото, видеосюжеты.</a:t>
            </a:r>
            <a:endParaRPr lang="ru-RU" b="1" dirty="0" smtClean="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269875" algn="l"/>
                <a:tab pos="450850" algn="l"/>
                <a:tab pos="539750" algn="l"/>
                <a:tab pos="630238" algn="l"/>
              </a:tabLst>
            </a:pP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69875" algn="l"/>
                <a:tab pos="450850" algn="l"/>
                <a:tab pos="539750" algn="l"/>
                <a:tab pos="630238"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974361" y="2743200"/>
            <a:ext cx="7615004" cy="9848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69875" algn="l"/>
                <a:tab pos="450850" algn="l"/>
                <a:tab pos="539750" algn="l"/>
                <a:tab pos="630238" algn="l"/>
              </a:tabLst>
            </a:pPr>
            <a:r>
              <a:rPr kumimoji="0" lang="kk-KZ" sz="4000" b="1" i="0" u="none" strike="noStrike" cap="none" normalizeH="0" baseline="0" dirty="0" smtClean="0">
                <a:ln>
                  <a:noFill/>
                </a:ln>
                <a:solidFill>
                  <a:srgbClr val="C00000"/>
                </a:solidFill>
                <a:effectLst/>
                <a:latin typeface="+mj-lt"/>
                <a:ea typeface="Times New Roman" pitchFamily="18" charset="0"/>
                <a:cs typeface="Times New Roman" pitchFamily="18" charset="0"/>
              </a:rPr>
              <a:t>Спасибо за внимание!</a:t>
            </a:r>
            <a:endParaRPr kumimoji="0" lang="ru-RU" sz="4000" b="1" i="0" u="none" strike="noStrike" cap="none" normalizeH="0" baseline="0" dirty="0" smtClean="0">
              <a:ln>
                <a:noFill/>
              </a:ln>
              <a:solidFill>
                <a:srgbClr val="C00000"/>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69875" algn="l"/>
                <a:tab pos="450850" algn="l"/>
                <a:tab pos="539750" algn="l"/>
                <a:tab pos="630238"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351</TotalTime>
  <Words>763</Words>
  <PresentationFormat>Экран (4:3)</PresentationFormat>
  <Paragraphs>70</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Name of presentation</vt:lpstr>
      <vt:lpstr>Слайд 2</vt:lpstr>
      <vt:lpstr>Слайд 3</vt:lpstr>
      <vt:lpstr>Слайд 4</vt:lpstr>
      <vt:lpstr>Слайд 5</vt:lpstr>
      <vt:lpstr>    </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User</cp:lastModifiedBy>
  <cp:revision>20</cp:revision>
  <dcterms:created xsi:type="dcterms:W3CDTF">2014-11-21T11:00:06Z</dcterms:created>
  <dcterms:modified xsi:type="dcterms:W3CDTF">2018-03-11T08:04:21Z</dcterms:modified>
</cp:coreProperties>
</file>