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92" r:id="rId2"/>
    <p:sldId id="435" r:id="rId3"/>
    <p:sldId id="635" r:id="rId4"/>
    <p:sldId id="593" r:id="rId5"/>
    <p:sldId id="594" r:id="rId6"/>
    <p:sldId id="595" r:id="rId7"/>
    <p:sldId id="596" r:id="rId8"/>
    <p:sldId id="597" r:id="rId9"/>
    <p:sldId id="617" r:id="rId10"/>
    <p:sldId id="610" r:id="rId11"/>
    <p:sldId id="599" r:id="rId12"/>
    <p:sldId id="636" r:id="rId13"/>
    <p:sldId id="619" r:id="rId14"/>
    <p:sldId id="553" r:id="rId15"/>
    <p:sldId id="546" r:id="rId16"/>
    <p:sldId id="620" r:id="rId17"/>
    <p:sldId id="637" r:id="rId18"/>
    <p:sldId id="623" r:id="rId19"/>
    <p:sldId id="550" r:id="rId20"/>
    <p:sldId id="638" r:id="rId21"/>
    <p:sldId id="633" r:id="rId22"/>
    <p:sldId id="634" r:id="rId23"/>
    <p:sldId id="639" r:id="rId24"/>
    <p:sldId id="626" r:id="rId25"/>
    <p:sldId id="631" r:id="rId2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00"/>
    <a:srgbClr val="FF3300"/>
    <a:srgbClr val="FF4F25"/>
    <a:srgbClr val="66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0" autoAdjust="0"/>
    <p:restoredTop sz="94686" autoAdjust="0"/>
  </p:normalViewPr>
  <p:slideViewPr>
    <p:cSldViewPr>
      <p:cViewPr varScale="1">
        <p:scale>
          <a:sx n="80" d="100"/>
          <a:sy n="80" d="100"/>
        </p:scale>
        <p:origin x="-1027" y="-10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DF840C-2BC6-4CA2-9F22-706B4FED3D64}" type="datetimeFigureOut">
              <a:rPr lang="ru-RU" smtClean="0"/>
              <a:pPr/>
              <a:t>25.11.2018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8C71D5-DA14-4367-9D69-B736623D88F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F86-FF82-4C9E-B1CF-6BB089333AC7}" type="datetimeFigureOut">
              <a:rPr lang="ru-RU" smtClean="0"/>
              <a:pPr/>
              <a:t>25.11.2018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4D0B-02D6-463B-8B89-24613D6184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F86-FF82-4C9E-B1CF-6BB089333AC7}" type="datetimeFigureOut">
              <a:rPr lang="ru-RU" smtClean="0"/>
              <a:pPr/>
              <a:t>25.11.2018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4D0B-02D6-463B-8B89-24613D6184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F86-FF82-4C9E-B1CF-6BB089333AC7}" type="datetimeFigureOut">
              <a:rPr lang="ru-RU" smtClean="0"/>
              <a:pPr/>
              <a:t>25.11.2018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4D0B-02D6-463B-8B89-24613D6184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F86-FF82-4C9E-B1CF-6BB089333AC7}" type="datetimeFigureOut">
              <a:rPr lang="ru-RU" smtClean="0"/>
              <a:pPr/>
              <a:t>25.11.2018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4D0B-02D6-463B-8B89-24613D6184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F86-FF82-4C9E-B1CF-6BB089333AC7}" type="datetimeFigureOut">
              <a:rPr lang="ru-RU" smtClean="0"/>
              <a:pPr/>
              <a:t>25.11.2018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4D0B-02D6-463B-8B89-24613D6184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F86-FF82-4C9E-B1CF-6BB089333AC7}" type="datetimeFigureOut">
              <a:rPr lang="ru-RU" smtClean="0"/>
              <a:pPr/>
              <a:t>25.11.2018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4D0B-02D6-463B-8B89-24613D6184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F86-FF82-4C9E-B1CF-6BB089333AC7}" type="datetimeFigureOut">
              <a:rPr lang="ru-RU" smtClean="0"/>
              <a:pPr/>
              <a:t>25.11.2018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4D0B-02D6-463B-8B89-24613D6184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F86-FF82-4C9E-B1CF-6BB089333AC7}" type="datetimeFigureOut">
              <a:rPr lang="ru-RU" smtClean="0"/>
              <a:pPr/>
              <a:t>25.11.2018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4D0B-02D6-463B-8B89-24613D6184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F86-FF82-4C9E-B1CF-6BB089333AC7}" type="datetimeFigureOut">
              <a:rPr lang="ru-RU" smtClean="0"/>
              <a:pPr/>
              <a:t>25.11.2018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4D0B-02D6-463B-8B89-24613D6184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F86-FF82-4C9E-B1CF-6BB089333AC7}" type="datetimeFigureOut">
              <a:rPr lang="ru-RU" smtClean="0"/>
              <a:pPr/>
              <a:t>25.11.2018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4D0B-02D6-463B-8B89-24613D6184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5F8F86-FF82-4C9E-B1CF-6BB089333AC7}" type="datetimeFigureOut">
              <a:rPr lang="ru-RU" smtClean="0"/>
              <a:pPr/>
              <a:t>25.11.2018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04D0B-02D6-463B-8B89-24613D6184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5F8F86-FF82-4C9E-B1CF-6BB089333AC7}" type="datetimeFigureOut">
              <a:rPr lang="ru-RU" smtClean="0"/>
              <a:pPr/>
              <a:t>25.11.2018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D04D0B-02D6-463B-8B89-24613D6184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Урок обучения грамоте по УМК «Школа России»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543956" cy="4525963"/>
          </a:xfrm>
        </p:spPr>
        <p:txBody>
          <a:bodyPr/>
          <a:lstStyle/>
          <a:p>
            <a:pPr>
              <a:buNone/>
            </a:pPr>
            <a:r>
              <a:rPr lang="ru-RU" dirty="0" smtClean="0"/>
              <a:t>ТЕМА: «Согласные звуки </a:t>
            </a:r>
            <a:r>
              <a:rPr lang="ru-RU" dirty="0" smtClean="0">
                <a:latin typeface="Calibri"/>
                <a:cs typeface="Calibri"/>
              </a:rPr>
              <a:t>[в</a:t>
            </a:r>
            <a:r>
              <a:rPr lang="ru-RU" dirty="0" smtClean="0">
                <a:cs typeface="Calibri"/>
              </a:rPr>
              <a:t>] </a:t>
            </a:r>
            <a:r>
              <a:rPr lang="ru-RU" dirty="0" smtClean="0">
                <a:cs typeface="Calibri"/>
              </a:rPr>
              <a:t>[в</a:t>
            </a:r>
            <a:r>
              <a:rPr lang="ru-RU" dirty="0" smtClean="0">
                <a:latin typeface="Calibri"/>
                <a:cs typeface="Calibri"/>
              </a:rPr>
              <a:t>'</a:t>
            </a:r>
            <a:r>
              <a:rPr lang="ru-RU" dirty="0" smtClean="0">
                <a:cs typeface="Calibri"/>
              </a:rPr>
              <a:t>]. </a:t>
            </a:r>
            <a:r>
              <a:rPr lang="ru-RU" dirty="0" smtClean="0">
                <a:latin typeface="Calibri"/>
                <a:cs typeface="Calibri"/>
              </a:rPr>
              <a:t>Буква В в</a:t>
            </a:r>
            <a:r>
              <a:rPr lang="ru-RU" dirty="0" smtClean="0"/>
              <a:t>»</a:t>
            </a:r>
          </a:p>
          <a:p>
            <a:pPr>
              <a:buNone/>
            </a:pPr>
            <a:endParaRPr lang="ru-RU" dirty="0"/>
          </a:p>
          <a:p>
            <a:pPr algn="r">
              <a:buNone/>
            </a:pPr>
            <a:r>
              <a:rPr lang="ru-RU" sz="2400" b="1" dirty="0" smtClean="0"/>
              <a:t>Автор разработки:</a:t>
            </a:r>
          </a:p>
          <a:p>
            <a:pPr algn="r">
              <a:buNone/>
            </a:pPr>
            <a:r>
              <a:rPr lang="ru-RU" sz="2400" b="1" dirty="0" smtClean="0"/>
              <a:t>Митрофанова Марина Владимировна</a:t>
            </a:r>
          </a:p>
          <a:p>
            <a:pPr algn="r">
              <a:buNone/>
            </a:pPr>
            <a:r>
              <a:rPr lang="ru-RU" sz="2400" b="1" dirty="0" smtClean="0"/>
              <a:t>учитель начальных классов</a:t>
            </a:r>
          </a:p>
          <a:p>
            <a:pPr algn="r">
              <a:buNone/>
            </a:pPr>
            <a:r>
              <a:rPr lang="ru-RU" sz="2400" b="1" dirty="0" smtClean="0"/>
              <a:t>МБОУ «Лицей №1» р.п. Чамзинка</a:t>
            </a:r>
          </a:p>
          <a:p>
            <a:pPr algn="r">
              <a:buNone/>
            </a:pPr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645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714620"/>
            <a:ext cx="2639311" cy="34784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126163"/>
          </a:xfrm>
        </p:spPr>
        <p:txBody>
          <a:bodyPr/>
          <a:lstStyle/>
          <a:p>
            <a:pPr>
              <a:buNone/>
            </a:pPr>
            <a:r>
              <a:rPr lang="ru-RU" b="1" dirty="0" smtClean="0"/>
              <a:t>Дайте характеристику, изученным гласным звукам и буквам.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7572396" y="1142984"/>
            <a:ext cx="10374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[и]</a:t>
            </a:r>
            <a:endParaRPr lang="ru-RU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>
            <a:lum bright="-10000" contrast="30000"/>
          </a:blip>
          <a:srcRect/>
          <a:stretch>
            <a:fillRect/>
          </a:stretch>
        </p:blipFill>
        <p:spPr bwMode="auto">
          <a:xfrm>
            <a:off x="2397918" y="2071678"/>
            <a:ext cx="1135758" cy="1147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642910" y="2071679"/>
            <a:ext cx="1189974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Прямоугольник 6"/>
          <p:cNvSpPr/>
          <p:nvPr/>
        </p:nvSpPr>
        <p:spPr>
          <a:xfrm>
            <a:off x="2397918" y="1142984"/>
            <a:ext cx="10246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[о]</a:t>
            </a:r>
            <a:endParaRPr lang="ru-RU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14348" y="1142984"/>
            <a:ext cx="102463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[а]</a:t>
            </a:r>
            <a:endParaRPr lang="ru-RU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9" name="Picture 1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7500958" y="2000240"/>
            <a:ext cx="1162820" cy="1231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Прямоугольник 9"/>
          <p:cNvSpPr/>
          <p:nvPr/>
        </p:nvSpPr>
        <p:spPr>
          <a:xfrm>
            <a:off x="7500958" y="3500438"/>
            <a:ext cx="612000" cy="612000"/>
          </a:xfrm>
          <a:prstGeom prst="rect">
            <a:avLst/>
          </a:prstGeom>
          <a:solidFill>
            <a:srgbClr val="006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8143900" y="3500438"/>
            <a:ext cx="612000" cy="6120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357422" y="3500438"/>
            <a:ext cx="612000" cy="612000"/>
          </a:xfrm>
          <a:prstGeom prst="rect">
            <a:avLst/>
          </a:prstGeom>
          <a:solidFill>
            <a:srgbClr val="00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2969422" y="3500438"/>
            <a:ext cx="612000" cy="6120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642910" y="3500438"/>
            <a:ext cx="612000" cy="612000"/>
          </a:xfrm>
          <a:prstGeom prst="rect">
            <a:avLst/>
          </a:prstGeom>
          <a:solidFill>
            <a:srgbClr val="00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285852" y="3500438"/>
            <a:ext cx="612000" cy="6120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5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4071934" y="2071678"/>
            <a:ext cx="1145553" cy="11396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Прямоугольник 17"/>
          <p:cNvSpPr/>
          <p:nvPr/>
        </p:nvSpPr>
        <p:spPr>
          <a:xfrm>
            <a:off x="4143372" y="1142984"/>
            <a:ext cx="114646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[ы]</a:t>
            </a:r>
            <a:endParaRPr lang="ru-RU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4102876" y="3500438"/>
            <a:ext cx="612000" cy="612000"/>
          </a:xfrm>
          <a:prstGeom prst="rect">
            <a:avLst/>
          </a:prstGeom>
          <a:solidFill>
            <a:srgbClr val="00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4745818" y="3500438"/>
            <a:ext cx="612000" cy="6120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Picture 1"/>
          <p:cNvPicPr>
            <a:picLocks noChangeAspect="1" noChangeArrowheads="1"/>
          </p:cNvPicPr>
          <p:nvPr/>
        </p:nvPicPr>
        <p:blipFill>
          <a:blip r:embed="rId6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5715007" y="2046072"/>
            <a:ext cx="1187115" cy="11686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Прямоугольник 21"/>
          <p:cNvSpPr/>
          <p:nvPr/>
        </p:nvSpPr>
        <p:spPr>
          <a:xfrm>
            <a:off x="5782985" y="1142984"/>
            <a:ext cx="98135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[у]</a:t>
            </a:r>
            <a:endParaRPr lang="ru-RU" sz="5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5817388" y="3500438"/>
            <a:ext cx="612000" cy="612000"/>
          </a:xfrm>
          <a:prstGeom prst="rect">
            <a:avLst/>
          </a:prstGeom>
          <a:solidFill>
            <a:srgbClr val="00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Прямоугольник 23"/>
          <p:cNvSpPr/>
          <p:nvPr/>
        </p:nvSpPr>
        <p:spPr>
          <a:xfrm>
            <a:off x="6460330" y="3500438"/>
            <a:ext cx="612000" cy="612000"/>
          </a:xfrm>
          <a:prstGeom prst="rect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" name="Picture 1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7072330" y="500042"/>
            <a:ext cx="1099930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126163"/>
          </a:xfrm>
        </p:spPr>
        <p:txBody>
          <a:bodyPr>
            <a:normAutofit/>
          </a:bodyPr>
          <a:lstStyle/>
          <a:p>
            <a:pPr marL="0" indent="0" algn="ctr">
              <a:spcBef>
                <a:spcPts val="0"/>
              </a:spcBef>
              <a:buNone/>
            </a:pPr>
            <a:r>
              <a:rPr lang="ru-RU" sz="2800" b="1" dirty="0" smtClean="0"/>
              <a:t>Дать характеристику изученным согласным звукам.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-32" y="1571612"/>
            <a:ext cx="1571636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[н]</a:t>
            </a:r>
            <a:endParaRPr lang="ru-RU" sz="4000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785786" y="1571612"/>
            <a:ext cx="135732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solidFill>
                  <a:srgbClr val="00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[н']</a:t>
            </a:r>
            <a:endParaRPr lang="ru-RU" sz="4000" b="1" spc="50" dirty="0">
              <a:ln w="11430"/>
              <a:solidFill>
                <a:srgbClr val="0066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642910" y="571480"/>
            <a:ext cx="1071570" cy="1085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4" name="Прямоугольник 13"/>
          <p:cNvSpPr/>
          <p:nvPr/>
        </p:nvSpPr>
        <p:spPr>
          <a:xfrm>
            <a:off x="817290" y="2214554"/>
            <a:ext cx="540000" cy="540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714480" y="1571612"/>
            <a:ext cx="107157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[с]</a:t>
            </a:r>
            <a:endParaRPr lang="ru-RU" sz="4000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143108" y="1571612"/>
            <a:ext cx="135732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solidFill>
                  <a:srgbClr val="00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[с']</a:t>
            </a:r>
            <a:endParaRPr lang="ru-RU" sz="4000" b="1" spc="50" dirty="0">
              <a:ln w="11430"/>
              <a:solidFill>
                <a:srgbClr val="0066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000232" y="571480"/>
            <a:ext cx="1074685" cy="10717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8" name="Прямоугольник 17"/>
          <p:cNvSpPr/>
          <p:nvPr/>
        </p:nvSpPr>
        <p:spPr>
          <a:xfrm>
            <a:off x="2214546" y="2214554"/>
            <a:ext cx="540000" cy="540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Прямоугольник 19"/>
          <p:cNvSpPr/>
          <p:nvPr/>
        </p:nvSpPr>
        <p:spPr>
          <a:xfrm>
            <a:off x="3000364" y="1571612"/>
            <a:ext cx="107157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[к]</a:t>
            </a:r>
            <a:endParaRPr lang="ru-RU" sz="4000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3500430" y="1571612"/>
            <a:ext cx="135732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solidFill>
                  <a:srgbClr val="00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[к']</a:t>
            </a:r>
            <a:endParaRPr lang="ru-RU" sz="4000" b="1" spc="50" dirty="0">
              <a:ln w="11430"/>
              <a:solidFill>
                <a:srgbClr val="0066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5" name="Picture 1"/>
          <p:cNvPicPr>
            <a:picLocks noChangeAspect="1" noChangeArrowheads="1"/>
          </p:cNvPicPr>
          <p:nvPr/>
        </p:nvPicPr>
        <p:blipFill>
          <a:blip r:embed="rId5" cstate="print">
            <a:lum bright="-10000" contrast="20000"/>
          </a:blip>
          <a:srcRect l="3246" t="3242" b="3242"/>
          <a:stretch>
            <a:fillRect/>
          </a:stretch>
        </p:blipFill>
        <p:spPr bwMode="auto">
          <a:xfrm>
            <a:off x="3357554" y="571480"/>
            <a:ext cx="1095159" cy="1102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6" name="Прямоугольник 25"/>
          <p:cNvSpPr/>
          <p:nvPr/>
        </p:nvSpPr>
        <p:spPr>
          <a:xfrm>
            <a:off x="4500562" y="1571612"/>
            <a:ext cx="78581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[т]</a:t>
            </a:r>
            <a:endParaRPr lang="ru-RU" sz="4000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4786314" y="1571612"/>
            <a:ext cx="135732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solidFill>
                  <a:srgbClr val="00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[т']</a:t>
            </a:r>
            <a:endParaRPr lang="ru-RU" sz="4000" b="1" spc="50" dirty="0">
              <a:ln w="11430"/>
              <a:solidFill>
                <a:srgbClr val="0066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1" name="Picture 1"/>
          <p:cNvPicPr>
            <a:picLocks noChangeAspect="1" noChangeArrowheads="1"/>
          </p:cNvPicPr>
          <p:nvPr/>
        </p:nvPicPr>
        <p:blipFill>
          <a:blip r:embed="rId6" cstate="print">
            <a:lum bright="-10000" contrast="20000"/>
          </a:blip>
          <a:srcRect l="2506" t="1923" r="2506" b="3846"/>
          <a:stretch>
            <a:fillRect/>
          </a:stretch>
        </p:blipFill>
        <p:spPr bwMode="auto">
          <a:xfrm>
            <a:off x="4714876" y="571480"/>
            <a:ext cx="1017627" cy="10388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3" name="Прямоугольник 32"/>
          <p:cNvSpPr/>
          <p:nvPr/>
        </p:nvSpPr>
        <p:spPr>
          <a:xfrm>
            <a:off x="5572132" y="1571612"/>
            <a:ext cx="11430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[л]</a:t>
            </a:r>
            <a:endParaRPr lang="ru-RU" sz="4000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6143636" y="1571612"/>
            <a:ext cx="135732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solidFill>
                  <a:srgbClr val="00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[л']</a:t>
            </a:r>
            <a:endParaRPr lang="ru-RU" sz="4000" b="1" spc="50" dirty="0">
              <a:ln w="11430"/>
              <a:solidFill>
                <a:srgbClr val="0066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38" name="Picture 1"/>
          <p:cNvPicPr>
            <a:picLocks noChangeAspect="1" noChangeArrowheads="1"/>
          </p:cNvPicPr>
          <p:nvPr/>
        </p:nvPicPr>
        <p:blipFill>
          <a:blip r:embed="rId7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5929322" y="500042"/>
            <a:ext cx="1071570" cy="1102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5" name="Прямоугольник 14"/>
          <p:cNvSpPr/>
          <p:nvPr/>
        </p:nvSpPr>
        <p:spPr>
          <a:xfrm>
            <a:off x="711538" y="1357298"/>
            <a:ext cx="360000" cy="360000"/>
          </a:xfrm>
          <a:prstGeom prst="rect">
            <a:avLst/>
          </a:prstGeom>
          <a:solidFill>
            <a:srgbClr val="00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285852" y="1357298"/>
            <a:ext cx="360000" cy="360000"/>
          </a:xfrm>
          <a:prstGeom prst="rect">
            <a:avLst/>
          </a:prstGeom>
          <a:solidFill>
            <a:srgbClr val="006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Прямоугольник 38"/>
          <p:cNvSpPr/>
          <p:nvPr/>
        </p:nvSpPr>
        <p:spPr>
          <a:xfrm>
            <a:off x="2066050" y="1357298"/>
            <a:ext cx="360000" cy="360000"/>
          </a:xfrm>
          <a:prstGeom prst="rect">
            <a:avLst/>
          </a:prstGeom>
          <a:solidFill>
            <a:srgbClr val="00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Прямоугольник 39"/>
          <p:cNvSpPr/>
          <p:nvPr/>
        </p:nvSpPr>
        <p:spPr>
          <a:xfrm>
            <a:off x="2640364" y="1357298"/>
            <a:ext cx="360000" cy="360000"/>
          </a:xfrm>
          <a:prstGeom prst="rect">
            <a:avLst/>
          </a:prstGeom>
          <a:solidFill>
            <a:srgbClr val="006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Прямоугольник 40"/>
          <p:cNvSpPr/>
          <p:nvPr/>
        </p:nvSpPr>
        <p:spPr>
          <a:xfrm>
            <a:off x="3426182" y="1357298"/>
            <a:ext cx="360000" cy="360000"/>
          </a:xfrm>
          <a:prstGeom prst="rect">
            <a:avLst/>
          </a:prstGeom>
          <a:solidFill>
            <a:srgbClr val="00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Прямоугольник 41"/>
          <p:cNvSpPr/>
          <p:nvPr/>
        </p:nvSpPr>
        <p:spPr>
          <a:xfrm>
            <a:off x="4000496" y="1357298"/>
            <a:ext cx="360000" cy="360000"/>
          </a:xfrm>
          <a:prstGeom prst="rect">
            <a:avLst/>
          </a:prstGeom>
          <a:solidFill>
            <a:srgbClr val="006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>
            <a:off x="4783504" y="1357298"/>
            <a:ext cx="360000" cy="360000"/>
          </a:xfrm>
          <a:prstGeom prst="rect">
            <a:avLst/>
          </a:prstGeom>
          <a:solidFill>
            <a:srgbClr val="00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Прямоугольник 43"/>
          <p:cNvSpPr/>
          <p:nvPr/>
        </p:nvSpPr>
        <p:spPr>
          <a:xfrm>
            <a:off x="5286380" y="1357298"/>
            <a:ext cx="360000" cy="360000"/>
          </a:xfrm>
          <a:prstGeom prst="rect">
            <a:avLst/>
          </a:prstGeom>
          <a:solidFill>
            <a:srgbClr val="006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5" name="Прямоугольник 44"/>
          <p:cNvSpPr/>
          <p:nvPr/>
        </p:nvSpPr>
        <p:spPr>
          <a:xfrm>
            <a:off x="5995140" y="1357298"/>
            <a:ext cx="360000" cy="360000"/>
          </a:xfrm>
          <a:prstGeom prst="rect">
            <a:avLst/>
          </a:prstGeom>
          <a:solidFill>
            <a:srgbClr val="00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6569454" y="1357298"/>
            <a:ext cx="360000" cy="360000"/>
          </a:xfrm>
          <a:prstGeom prst="rect">
            <a:avLst/>
          </a:prstGeom>
          <a:solidFill>
            <a:srgbClr val="006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7" name="Прямоугольник 46"/>
          <p:cNvSpPr/>
          <p:nvPr/>
        </p:nvSpPr>
        <p:spPr>
          <a:xfrm>
            <a:off x="3531934" y="2214554"/>
            <a:ext cx="540000" cy="540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8" name="Прямоугольник 47"/>
          <p:cNvSpPr/>
          <p:nvPr/>
        </p:nvSpPr>
        <p:spPr>
          <a:xfrm>
            <a:off x="4889256" y="2214554"/>
            <a:ext cx="540000" cy="540000"/>
          </a:xfrm>
          <a:prstGeom prst="rect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>
            <a:off x="6175140" y="2214554"/>
            <a:ext cx="540000" cy="540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4" name="Прямоугольник 33"/>
          <p:cNvSpPr/>
          <p:nvPr/>
        </p:nvSpPr>
        <p:spPr>
          <a:xfrm>
            <a:off x="6858016" y="1571612"/>
            <a:ext cx="11430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[р]</a:t>
            </a:r>
            <a:endParaRPr lang="ru-RU" sz="4000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6" name="Прямоугольник 35"/>
          <p:cNvSpPr/>
          <p:nvPr/>
        </p:nvSpPr>
        <p:spPr>
          <a:xfrm>
            <a:off x="7429520" y="1571612"/>
            <a:ext cx="1357322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4000" b="1" spc="50" dirty="0" smtClean="0">
                <a:ln w="11430"/>
                <a:solidFill>
                  <a:srgbClr val="00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[р']</a:t>
            </a:r>
            <a:endParaRPr lang="ru-RU" sz="4000" b="1" spc="50" dirty="0">
              <a:ln w="11430"/>
              <a:solidFill>
                <a:srgbClr val="0066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7" name="Прямоугольник 36"/>
          <p:cNvSpPr/>
          <p:nvPr/>
        </p:nvSpPr>
        <p:spPr>
          <a:xfrm>
            <a:off x="7209586" y="1357298"/>
            <a:ext cx="360000" cy="360000"/>
          </a:xfrm>
          <a:prstGeom prst="rect">
            <a:avLst/>
          </a:prstGeom>
          <a:solidFill>
            <a:srgbClr val="00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Прямоугольник 49"/>
          <p:cNvSpPr/>
          <p:nvPr/>
        </p:nvSpPr>
        <p:spPr>
          <a:xfrm>
            <a:off x="7783900" y="1357298"/>
            <a:ext cx="360000" cy="360000"/>
          </a:xfrm>
          <a:prstGeom prst="rect">
            <a:avLst/>
          </a:prstGeom>
          <a:solidFill>
            <a:srgbClr val="006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1" name="Прямоугольник 50"/>
          <p:cNvSpPr/>
          <p:nvPr/>
        </p:nvSpPr>
        <p:spPr>
          <a:xfrm>
            <a:off x="7389586" y="2214554"/>
            <a:ext cx="540000" cy="540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1261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Отгадайте загадку</a:t>
            </a:r>
          </a:p>
          <a:p>
            <a:pPr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Кто зимой холодной</a:t>
            </a:r>
            <a:br>
              <a:rPr lang="ru-RU" b="1" dirty="0" smtClean="0"/>
            </a:br>
            <a:r>
              <a:rPr lang="ru-RU" b="1" dirty="0" smtClean="0"/>
              <a:t>Ходит злой, голодный?</a:t>
            </a:r>
            <a:br>
              <a:rPr lang="ru-RU" b="1" dirty="0" smtClean="0"/>
            </a:br>
            <a:endParaRPr lang="ru-RU" b="1" dirty="0" smtClean="0"/>
          </a:p>
          <a:p>
            <a:pPr>
              <a:buNone/>
            </a:pPr>
            <a:endParaRPr lang="ru-RU" b="1" dirty="0" smtClean="0"/>
          </a:p>
          <a:p>
            <a:pPr>
              <a:buNone/>
            </a:pPr>
            <a:r>
              <a:rPr lang="ru-RU" b="1" dirty="0" smtClean="0"/>
              <a:t>Выделим первый звук. </a:t>
            </a:r>
          </a:p>
          <a:p>
            <a:pPr>
              <a:buNone/>
            </a:pPr>
            <a:r>
              <a:rPr lang="ru-RU" b="1" dirty="0" smtClean="0"/>
              <a:t>Охарактеризуем его. </a:t>
            </a:r>
          </a:p>
          <a:p>
            <a:pPr>
              <a:buNone/>
            </a:pPr>
            <a:endParaRPr lang="ru-RU" b="1" dirty="0" smtClean="0"/>
          </a:p>
        </p:txBody>
      </p:sp>
      <p:sp>
        <p:nvSpPr>
          <p:cNvPr id="10" name="Прямоугольник 9"/>
          <p:cNvSpPr/>
          <p:nvPr/>
        </p:nvSpPr>
        <p:spPr>
          <a:xfrm>
            <a:off x="4429124" y="928670"/>
            <a:ext cx="107157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[в]</a:t>
            </a:r>
            <a:endParaRPr lang="ru-RU" sz="5400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643438" y="362530"/>
            <a:ext cx="2500330" cy="612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4643438" y="357166"/>
            <a:ext cx="612000" cy="612000"/>
          </a:xfrm>
          <a:prstGeom prst="rect">
            <a:avLst/>
          </a:prstGeom>
          <a:solidFill>
            <a:srgbClr val="00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>
            <a:off x="4965703" y="683207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>
            <a:off x="5607057" y="677843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034" name="AutoShape 2" descr="https://regnum.ru/uploads/pictures/news/2016/01/13/regnum_picture_1452716625215525_norma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4714876" y="1857364"/>
            <a:ext cx="612000" cy="612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к\Desktop\КАРТИНКИ\13374_html_40830cf7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13709" y="1571612"/>
            <a:ext cx="4830291" cy="4286256"/>
          </a:xfrm>
          <a:prstGeom prst="rect">
            <a:avLst/>
          </a:prstGeom>
          <a:noFill/>
        </p:spPr>
      </p:pic>
      <p:cxnSp>
        <p:nvCxnSpPr>
          <p:cNvPr id="14" name="Прямая соединительная линия 13"/>
          <p:cNvCxnSpPr/>
          <p:nvPr/>
        </p:nvCxnSpPr>
        <p:spPr>
          <a:xfrm rot="5400000">
            <a:off x="6180149" y="677843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1261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/>
              <a:t>Отгадайте загадку</a:t>
            </a:r>
          </a:p>
          <a:p>
            <a:pPr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Идёт красавица,</a:t>
            </a:r>
            <a:br>
              <a:rPr lang="ru-RU" b="1" dirty="0" smtClean="0"/>
            </a:br>
            <a:r>
              <a:rPr lang="ru-RU" b="1" dirty="0" smtClean="0"/>
              <a:t>Земли касается,</a:t>
            </a:r>
            <a:br>
              <a:rPr lang="ru-RU" b="1" dirty="0" smtClean="0"/>
            </a:br>
            <a:r>
              <a:rPr lang="ru-RU" b="1" dirty="0" smtClean="0"/>
              <a:t>Где снег был, лёд,</a:t>
            </a:r>
            <a:br>
              <a:rPr lang="ru-RU" b="1" dirty="0" smtClean="0"/>
            </a:br>
            <a:r>
              <a:rPr lang="ru-RU" b="1" dirty="0" smtClean="0"/>
              <a:t>Трава цветёт.</a:t>
            </a:r>
          </a:p>
          <a:p>
            <a:pPr marL="0" indent="0">
              <a:buNone/>
            </a:pPr>
            <a:endParaRPr lang="ru-RU" b="1" dirty="0" smtClean="0"/>
          </a:p>
          <a:p>
            <a:pPr marL="0" indent="0">
              <a:buNone/>
            </a:pPr>
            <a:r>
              <a:rPr lang="ru-RU" b="1" dirty="0" smtClean="0"/>
              <a:t>Выделим первый звук. </a:t>
            </a:r>
          </a:p>
          <a:p>
            <a:pPr>
              <a:buNone/>
            </a:pPr>
            <a:r>
              <a:rPr lang="ru-RU" b="1" dirty="0" smtClean="0"/>
              <a:t>Охарактеризуем его. </a:t>
            </a:r>
          </a:p>
          <a:p>
            <a:pPr>
              <a:buNone/>
            </a:pPr>
            <a:endParaRPr lang="ru-RU" b="1" dirty="0" smtClean="0"/>
          </a:p>
        </p:txBody>
      </p:sp>
      <p:sp>
        <p:nvSpPr>
          <p:cNvPr id="10" name="Прямоугольник 9"/>
          <p:cNvSpPr/>
          <p:nvPr/>
        </p:nvSpPr>
        <p:spPr>
          <a:xfrm>
            <a:off x="5000660" y="4077306"/>
            <a:ext cx="150016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00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[в']</a:t>
            </a:r>
            <a:endParaRPr lang="ru-RU" sz="5400" b="1" spc="50" dirty="0">
              <a:ln w="11430"/>
              <a:solidFill>
                <a:srgbClr val="0066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429256" y="3500438"/>
            <a:ext cx="3214710" cy="612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429256" y="3500438"/>
            <a:ext cx="612000" cy="612000"/>
          </a:xfrm>
          <a:prstGeom prst="rect">
            <a:avLst/>
          </a:prstGeom>
          <a:solidFill>
            <a:srgbClr val="006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rot="5400000">
            <a:off x="5751521" y="3821115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rot="5400000">
            <a:off x="6127911" y="3873353"/>
            <a:ext cx="1176045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034" name="AutoShape 2" descr="https://regnum.ru/uploads/pictures/news/2016/01/13/regnum_picture_1452716625215525_norma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429256" y="4929198"/>
            <a:ext cx="612000" cy="612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 rot="5400000">
            <a:off x="7035817" y="3821115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rot="5400000">
            <a:off x="7678759" y="3821115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6866" name="Picture 2" descr="https://pp.userapi.com/c830209/v830209748/a5f24/i9UfoVzuLaw.jpg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4286248" y="142852"/>
            <a:ext cx="4714871" cy="3143248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126163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ru-RU" b="1" dirty="0" smtClean="0"/>
              <a:t>Вспомните с какого звука начиналось первое слово? А с какого второе? Послушайте эти звуки.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b="1" dirty="0" smtClean="0"/>
              <a:t>Эти звуки обозначаются в русском языке буквой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-32" y="2357430"/>
            <a:ext cx="107157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[в]</a:t>
            </a:r>
            <a:endParaRPr lang="ru-RU" sz="5400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8" name="Picture 2" descr="C:\Users\к\Desktop\КАРТИНКИ\13374_html_40830cf7.jpg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214686"/>
            <a:ext cx="2978669" cy="2643182"/>
          </a:xfrm>
          <a:prstGeom prst="rect">
            <a:avLst/>
          </a:prstGeom>
          <a:noFill/>
        </p:spPr>
      </p:pic>
      <p:pic>
        <p:nvPicPr>
          <p:cNvPr id="19" name="Picture 2" descr="https://pp.userapi.com/c830209/v830209748/a5f24/i9UfoVzuLaw.jpg"/>
          <p:cNvPicPr>
            <a:picLocks noChangeAspect="1" noChangeArrowheads="1"/>
          </p:cNvPicPr>
          <p:nvPr/>
        </p:nvPicPr>
        <p:blipFill>
          <a:blip r:embed="rId3">
            <a:lum bright="-10000" contrast="20000"/>
          </a:blip>
          <a:srcRect/>
          <a:stretch>
            <a:fillRect/>
          </a:stretch>
        </p:blipFill>
        <p:spPr bwMode="auto">
          <a:xfrm>
            <a:off x="3143240" y="3429000"/>
            <a:ext cx="3000359" cy="200024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  <p:sp>
        <p:nvSpPr>
          <p:cNvPr id="22" name="Прямоугольник 21"/>
          <p:cNvSpPr/>
          <p:nvPr/>
        </p:nvSpPr>
        <p:spPr>
          <a:xfrm>
            <a:off x="2428892" y="2362794"/>
            <a:ext cx="150016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00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[в']</a:t>
            </a:r>
            <a:endParaRPr lang="ru-RU" sz="5400" b="1" spc="50" dirty="0">
              <a:ln w="11430"/>
              <a:solidFill>
                <a:srgbClr val="0066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857488" y="1785926"/>
            <a:ext cx="3214710" cy="612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Прямоугольник 26"/>
          <p:cNvSpPr/>
          <p:nvPr/>
        </p:nvSpPr>
        <p:spPr>
          <a:xfrm>
            <a:off x="2857488" y="1785926"/>
            <a:ext cx="612000" cy="612000"/>
          </a:xfrm>
          <a:prstGeom prst="rect">
            <a:avLst/>
          </a:prstGeom>
          <a:solidFill>
            <a:srgbClr val="006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8" name="Прямая соединительная линия 27"/>
          <p:cNvCxnSpPr/>
          <p:nvPr/>
        </p:nvCxnSpPr>
        <p:spPr>
          <a:xfrm rot="5400000">
            <a:off x="3179753" y="2106603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 rot="5400000">
            <a:off x="3554555" y="2158841"/>
            <a:ext cx="1176045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 rot="5400000">
            <a:off x="4464049" y="2106603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единительная линия 35"/>
          <p:cNvCxnSpPr/>
          <p:nvPr/>
        </p:nvCxnSpPr>
        <p:spPr>
          <a:xfrm rot="5400000">
            <a:off x="5106991" y="2106603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5841" name="Picture 1"/>
          <p:cNvPicPr>
            <a:picLocks noChangeAspect="1" noChangeArrowheads="1"/>
          </p:cNvPicPr>
          <p:nvPr/>
        </p:nvPicPr>
        <p:blipFill>
          <a:blip r:embed="rId4">
            <a:lum bright="-10000" contrast="20000"/>
          </a:blip>
          <a:srcRect/>
          <a:stretch>
            <a:fillRect/>
          </a:stretch>
        </p:blipFill>
        <p:spPr bwMode="auto">
          <a:xfrm>
            <a:off x="6243396" y="1500174"/>
            <a:ext cx="2900604" cy="2743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0" name="Прямоугольник 19"/>
          <p:cNvSpPr/>
          <p:nvPr/>
        </p:nvSpPr>
        <p:spPr>
          <a:xfrm>
            <a:off x="142844" y="1785926"/>
            <a:ext cx="2500330" cy="61200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Прямоугольник 20"/>
          <p:cNvSpPr/>
          <p:nvPr/>
        </p:nvSpPr>
        <p:spPr>
          <a:xfrm>
            <a:off x="142844" y="1780562"/>
            <a:ext cx="612000" cy="612000"/>
          </a:xfrm>
          <a:prstGeom prst="rect">
            <a:avLst/>
          </a:prstGeom>
          <a:solidFill>
            <a:srgbClr val="00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 rot="5400000">
            <a:off x="465109" y="2106603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rot="5400000">
            <a:off x="1106463" y="2101239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rot="5400000">
            <a:off x="1679555" y="2101239"/>
            <a:ext cx="642942" cy="1588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12616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b="1" dirty="0" smtClean="0"/>
              <a:t>Какие звуки обозначаем буквой В в («вэ</a:t>
            </a:r>
            <a:r>
              <a:rPr lang="ru-RU" b="1" i="1" dirty="0" smtClean="0"/>
              <a:t>»)</a:t>
            </a:r>
            <a:r>
              <a:rPr lang="ru-RU" b="1" dirty="0" smtClean="0"/>
              <a:t>?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5143504" y="1285860"/>
            <a:ext cx="157163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0000F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[в]</a:t>
            </a:r>
            <a:endParaRPr lang="ru-RU" sz="5400" b="1" spc="50" dirty="0">
              <a:ln w="11430"/>
              <a:solidFill>
                <a:srgbClr val="0000F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4572000" y="2285992"/>
            <a:ext cx="612000" cy="612000"/>
          </a:xfrm>
          <a:prstGeom prst="rect">
            <a:avLst/>
          </a:prstGeom>
          <a:solidFill>
            <a:srgbClr val="0066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5357818" y="2071678"/>
            <a:ext cx="135732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solidFill>
                  <a:srgbClr val="00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/>
                <a:cs typeface="Calibri"/>
              </a:rPr>
              <a:t>[в']</a:t>
            </a:r>
            <a:endParaRPr lang="ru-RU" sz="5400" b="1" spc="50" dirty="0">
              <a:ln w="11430"/>
              <a:solidFill>
                <a:srgbClr val="0066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572000" y="1428736"/>
            <a:ext cx="612000" cy="612000"/>
          </a:xfrm>
          <a:prstGeom prst="rect">
            <a:avLst/>
          </a:prstGeom>
          <a:solidFill>
            <a:srgbClr val="0000F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858016" y="1785926"/>
            <a:ext cx="612000" cy="61200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1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1357290" y="1071546"/>
            <a:ext cx="2900604" cy="2743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6215074" cy="612616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b="1" dirty="0" smtClean="0">
                <a:latin typeface="Calibri"/>
                <a:cs typeface="Calibri"/>
              </a:rPr>
              <a:t>На что похожа буква В в («вэ»)?</a:t>
            </a: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b="1" dirty="0" smtClean="0">
                <a:cs typeface="Calibri"/>
              </a:rPr>
              <a:t>Вот буква "В" видна вдали - Красивая, витая,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b="1" dirty="0" smtClean="0">
                <a:cs typeface="Calibri"/>
              </a:rPr>
              <a:t>— Как будто крендель испекли,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b="1" dirty="0" smtClean="0">
                <a:cs typeface="Calibri"/>
              </a:rPr>
              <a:t>Приезжих поджидая.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b="1" dirty="0" smtClean="0">
                <a:latin typeface="Calibri"/>
                <a:cs typeface="Calibri"/>
              </a:rPr>
              <a:t>(С. Маршак)</a:t>
            </a:r>
          </a:p>
        </p:txBody>
      </p:sp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6243396" y="357166"/>
            <a:ext cx="2900604" cy="2743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3794" name="Picture 2" descr="https://arhivurokov.ru/kopilka/up/html/2016/11/27/k_583ac461152be/img_user_file_583ac46115488_3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10000" contrast="20000"/>
          </a:blip>
          <a:srcRect l="2344" t="23438" r="60156" b="20312"/>
          <a:stretch>
            <a:fillRect/>
          </a:stretch>
        </p:blipFill>
        <p:spPr bwMode="auto">
          <a:xfrm>
            <a:off x="4000496" y="2500306"/>
            <a:ext cx="3500462" cy="39380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6215074" cy="612616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b="1" dirty="0" smtClean="0">
                <a:latin typeface="Calibri"/>
                <a:cs typeface="Calibri"/>
              </a:rPr>
              <a:t>На что похожа буква В в («вэ»)?</a:t>
            </a: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b="1" dirty="0" smtClean="0">
                <a:latin typeface="Calibri"/>
                <a:cs typeface="Calibri"/>
              </a:rPr>
              <a:t>Вот ведь горе у старушки: 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b="1" dirty="0" smtClean="0">
                <a:latin typeface="Calibri"/>
                <a:cs typeface="Calibri"/>
              </a:rPr>
              <a:t>На очках сломались дужки!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b="1" dirty="0" smtClean="0">
                <a:latin typeface="Calibri"/>
                <a:cs typeface="Calibri"/>
              </a:rPr>
              <a:t>(Григорий Виеру)</a:t>
            </a: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</p:txBody>
      </p:sp>
      <p:pic>
        <p:nvPicPr>
          <p:cNvPr id="5" name="Picture 1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6243396" y="428604"/>
            <a:ext cx="2900604" cy="2743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2772" name="Picture 4" descr="http://1.bp.blogspot.com/-1AGZkJnxlNc/VmgRPsVcpaI/AAAAAAAAEHw/Ohp01AiLs-o/s1600/%25D0%2592%25D0%25B5%25D1%2581%25D1%2591%25D0%25BB%25D0%25B0%25D1%258F%2B%25D0%25B0%25D0%25B7%25D0%25B1%25D1%2583%25D0%25BA%25D0%25B0_10.jpg"/>
          <p:cNvPicPr>
            <a:picLocks noChangeAspect="1" noChangeArrowheads="1"/>
          </p:cNvPicPr>
          <p:nvPr/>
        </p:nvPicPr>
        <p:blipFill>
          <a:blip r:embed="rId3"/>
          <a:srcRect l="11957" t="20812" r="17684" b="30906"/>
          <a:stretch>
            <a:fillRect/>
          </a:stretch>
        </p:blipFill>
        <p:spPr bwMode="auto">
          <a:xfrm>
            <a:off x="3214678" y="2071678"/>
            <a:ext cx="4572032" cy="432000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b="1" dirty="0" smtClean="0">
                <a:latin typeface="Calibri"/>
                <a:cs typeface="Calibri"/>
              </a:rPr>
              <a:t>Прочитайте слоги.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6600" b="1" dirty="0" smtClean="0">
                <a:latin typeface="Calibri"/>
                <a:cs typeface="Calibri"/>
              </a:rPr>
              <a:t> во   ва   вы   ви   ву</a:t>
            </a:r>
          </a:p>
          <a:p>
            <a:pPr marL="0" indent="0">
              <a:spcBef>
                <a:spcPts val="0"/>
              </a:spcBef>
              <a:buNone/>
            </a:pPr>
            <a:r>
              <a:rPr lang="ru-RU" sz="6600" b="1" dirty="0" smtClean="0">
                <a:latin typeface="Calibri"/>
                <a:cs typeface="Calibri"/>
              </a:rPr>
              <a:t> ов   ав	 ув    ыв  ив </a:t>
            </a: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b="1" dirty="0" smtClean="0">
                <a:latin typeface="Calibri"/>
                <a:cs typeface="Calibri"/>
              </a:rPr>
              <a:t>В каком слоге согласная буква в обозначает мягкий согласный звук </a:t>
            </a:r>
            <a:r>
              <a:rPr lang="ru-RU" b="1" spc="50" dirty="0" smtClean="0">
                <a:ln w="11430"/>
                <a:solidFill>
                  <a:srgbClr val="0066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Calibri"/>
              </a:rPr>
              <a:t>[в']</a:t>
            </a:r>
            <a:r>
              <a:rPr lang="ru-RU" b="1" spc="50" dirty="0" smtClean="0">
                <a:ln w="11430"/>
                <a:cs typeface="Calibri"/>
              </a:rPr>
              <a:t>.</a:t>
            </a:r>
            <a:endParaRPr lang="ru-RU" b="1" spc="50" dirty="0" smtClean="0">
              <a:ln w="11430"/>
            </a:endParaRP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cs typeface="Calibri"/>
              </a:rPr>
              <a:t/>
            </a:r>
            <a:br>
              <a:rPr lang="ru-RU" sz="2800" b="1" dirty="0" smtClean="0">
                <a:cs typeface="Calibri"/>
              </a:rPr>
            </a:br>
            <a:endParaRPr lang="ru-RU" sz="28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cs typeface="Calibri"/>
              </a:rPr>
              <a:t/>
            </a:r>
            <a:br>
              <a:rPr lang="ru-RU" sz="2800" b="1" dirty="0" smtClean="0">
                <a:cs typeface="Calibri"/>
              </a:rPr>
            </a:br>
            <a:endParaRPr lang="ru-RU" sz="2800" b="1" dirty="0" smtClean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Откройте Азбуку, переверните страницу (с.68).</a:t>
            </a:r>
          </a:p>
          <a:p>
            <a:r>
              <a:rPr lang="ru-RU" sz="3200" b="1" dirty="0" smtClean="0"/>
              <a:t>Прочитаем первый столбик слов. </a:t>
            </a:r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r>
              <a:rPr lang="ru-RU" sz="3200" b="1" dirty="0" smtClean="0"/>
              <a:t>Сколько слогов в первом слове? Какой слог ударный? Сколько слогов во втором слове? Какой слог ударный? На какой вопрос отвечают слова? Подберите к ним местоимение. </a:t>
            </a:r>
            <a:endParaRPr lang="ru-RU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785918" y="1500174"/>
            <a:ext cx="1428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кто?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72198" y="1428736"/>
            <a:ext cx="1428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он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30721" name="Picture 1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3286116" y="1071546"/>
            <a:ext cx="2676934" cy="17002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cs typeface="Calibri"/>
              </a:rPr>
              <a:t/>
            </a:r>
            <a:br>
              <a:rPr lang="ru-RU" sz="2800" b="1" dirty="0" smtClean="0">
                <a:cs typeface="Calibri"/>
              </a:rPr>
            </a:br>
            <a:endParaRPr lang="ru-RU" sz="2800" b="1" dirty="0" smtClean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Прочитаем второй столбик слов. </a:t>
            </a:r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r>
              <a:rPr lang="ru-RU" sz="3200" b="1" dirty="0" smtClean="0"/>
              <a:t>Сколько слогов в первом слове? Какой слог ударный? Сколько слогов во втором слове? Какой слог ударный? Когда мы используем слово </a:t>
            </a:r>
            <a:r>
              <a:rPr lang="ru-RU" sz="3200" b="1" i="1" dirty="0" smtClean="0"/>
              <a:t>вот</a:t>
            </a:r>
            <a:r>
              <a:rPr lang="ru-RU" sz="3200" b="1" dirty="0" smtClean="0"/>
              <a:t>? Когда хотим на что-то указать. </a:t>
            </a:r>
            <a:endParaRPr lang="ru-RU" sz="3200" b="1" dirty="0" smtClean="0"/>
          </a:p>
          <a:p>
            <a:r>
              <a:rPr lang="ru-RU" sz="3200" b="1" dirty="0" smtClean="0"/>
              <a:t>Когда </a:t>
            </a:r>
            <a:r>
              <a:rPr lang="ru-RU" sz="3200" b="1" dirty="0" smtClean="0"/>
              <a:t>мы используем слова </a:t>
            </a:r>
            <a:r>
              <a:rPr lang="ru-RU" sz="3200" b="1" i="1" dirty="0" smtClean="0"/>
              <a:t>твой, твоя, твои</a:t>
            </a:r>
            <a:r>
              <a:rPr lang="ru-RU" sz="3200" b="1" dirty="0" smtClean="0"/>
              <a:t>? Когда хотим указать, что это принадлежит тебе.  </a:t>
            </a:r>
            <a:endParaRPr lang="ru-RU" sz="3200" b="1" dirty="0"/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3071802" y="642918"/>
            <a:ext cx="295447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0"/>
            <a:ext cx="91440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Прочитаем второй столбик слов. </a:t>
            </a:r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r>
              <a:rPr lang="ru-RU" sz="3200" b="1" dirty="0" smtClean="0"/>
              <a:t>Сколько слогов в первом слове? Какой слог ударный? Сколько слогов во втором слове? Какой слог ударный? На какой вопрос </a:t>
            </a:r>
            <a:r>
              <a:rPr lang="ru-RU" sz="3200" b="1" dirty="0" smtClean="0"/>
              <a:t>отвечает каждое слово? </a:t>
            </a:r>
            <a:r>
              <a:rPr lang="ru-RU" sz="3200" b="1" dirty="0" smtClean="0"/>
              <a:t>Подберите к ним </a:t>
            </a:r>
            <a:r>
              <a:rPr lang="ru-RU" sz="3200" b="1" dirty="0" smtClean="0"/>
              <a:t>местоимения. </a:t>
            </a:r>
            <a:endParaRPr lang="ru-RU" sz="32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0" y="714356"/>
            <a:ext cx="4357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что делает?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388" y="571480"/>
            <a:ext cx="1428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он</a:t>
            </a:r>
            <a:endParaRPr lang="ru-RU" sz="4800" b="1" dirty="0">
              <a:solidFill>
                <a:srgbClr val="FF0000"/>
              </a:solidFill>
            </a:endParaRPr>
          </a:p>
        </p:txBody>
      </p:sp>
      <p:pic>
        <p:nvPicPr>
          <p:cNvPr id="28673" name="Picture 1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3500430" y="642918"/>
            <a:ext cx="2456507" cy="15716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71406" y="1357298"/>
            <a:ext cx="43577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что делай?</a:t>
            </a:r>
            <a:endParaRPr lang="ru-RU" sz="48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00826" y="1357298"/>
            <a:ext cx="14287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800" b="1" dirty="0" smtClean="0">
                <a:solidFill>
                  <a:srgbClr val="FF0000"/>
                </a:solidFill>
              </a:rPr>
              <a:t>ты</a:t>
            </a:r>
            <a:endParaRPr lang="ru-RU" sz="4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8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0"/>
            <a:ext cx="9144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Рассмотрите иллюстрацию.</a:t>
            </a:r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r>
              <a:rPr lang="ru-RU" sz="3200" b="1" dirty="0" smtClean="0"/>
              <a:t>Что делают мальчики? О чём будем читать текст?</a:t>
            </a:r>
          </a:p>
          <a:p>
            <a:endParaRPr lang="ru-RU" sz="3200" b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450057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cs typeface="Calibri"/>
              </a:rPr>
              <a:t/>
            </a:r>
            <a:br>
              <a:rPr lang="ru-RU" sz="2800" b="1" dirty="0" smtClean="0">
                <a:cs typeface="Calibri"/>
              </a:rPr>
            </a:br>
            <a:endParaRPr lang="ru-RU" sz="2800" b="1" dirty="0" smtClean="0">
              <a:solidFill>
                <a:srgbClr val="FF0000"/>
              </a:solidFill>
            </a:endParaRPr>
          </a:p>
        </p:txBody>
      </p:sp>
      <p:pic>
        <p:nvPicPr>
          <p:cNvPr id="27649" name="Picture 1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357158" y="857232"/>
            <a:ext cx="8204200" cy="294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b="1" dirty="0" smtClean="0">
                <a:latin typeface="Calibri"/>
                <a:cs typeface="Calibri"/>
              </a:rPr>
              <a:t>Прочитайте текст. Придумайте заголовок</a:t>
            </a:r>
            <a:r>
              <a:rPr lang="ru-RU" b="1" dirty="0" smtClean="0">
                <a:latin typeface="Calibri"/>
                <a:cs typeface="Calibri"/>
              </a:rPr>
              <a:t>.</a:t>
            </a:r>
          </a:p>
          <a:p>
            <a:pPr marL="0" indent="0" algn="ctr">
              <a:spcBef>
                <a:spcPts val="0"/>
              </a:spcBef>
              <a:buNone/>
            </a:pPr>
            <a:r>
              <a:rPr lang="ru-RU" b="1" dirty="0" smtClean="0">
                <a:solidFill>
                  <a:srgbClr val="FF0000"/>
                </a:solidFill>
                <a:latin typeface="Calibri"/>
                <a:cs typeface="Calibri"/>
              </a:rPr>
              <a:t>Вратари</a:t>
            </a:r>
            <a:endParaRPr lang="ru-RU" b="1" dirty="0" smtClean="0">
              <a:solidFill>
                <a:srgbClr val="FF0000"/>
              </a:solidFill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b="1" dirty="0" smtClean="0">
                <a:latin typeface="Calibri"/>
                <a:cs typeface="Calibri"/>
              </a:rPr>
              <a:t>Чьи </a:t>
            </a:r>
            <a:r>
              <a:rPr lang="ru-RU" b="1" dirty="0" smtClean="0">
                <a:latin typeface="Calibri"/>
                <a:cs typeface="Calibri"/>
              </a:rPr>
              <a:t>ворота? Кто Слава и Вова? Что сделали вратари? Что будут ловить Вова и Слава?</a:t>
            </a: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cs typeface="Calibri"/>
              </a:rPr>
              <a:t/>
            </a:r>
            <a:br>
              <a:rPr lang="ru-RU" sz="2800" b="1" dirty="0" smtClean="0">
                <a:cs typeface="Calibri"/>
              </a:rPr>
            </a:br>
            <a:endParaRPr lang="ru-RU" sz="2800" b="1" dirty="0" smtClean="0">
              <a:solidFill>
                <a:srgbClr val="FF0000"/>
              </a:solidFill>
            </a:endParaRPr>
          </a:p>
        </p:txBody>
      </p:sp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1285852" y="1071546"/>
            <a:ext cx="6834234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1"/>
          <p:cNvPicPr>
            <a:picLocks noChangeAspect="1" noChangeArrowheads="1"/>
          </p:cNvPicPr>
          <p:nvPr/>
        </p:nvPicPr>
        <p:blipFill>
          <a:blip r:embed="rId3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5000628" y="5286388"/>
            <a:ext cx="3787603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cs typeface="Calibri"/>
              </a:rPr>
              <a:t/>
            </a:r>
            <a:br>
              <a:rPr lang="ru-RU" sz="2800" b="1" dirty="0" smtClean="0">
                <a:cs typeface="Calibri"/>
              </a:rPr>
            </a:br>
            <a:endParaRPr lang="ru-RU" sz="2800" b="1" dirty="0" smtClean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Рассмотрите иллюстрацию. Кто играет в футбол?</a:t>
            </a:r>
            <a:endParaRPr lang="ru-RU" sz="3200" b="1" dirty="0"/>
          </a:p>
        </p:txBody>
      </p:sp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110281" y="714356"/>
            <a:ext cx="4970333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cs typeface="Calibri"/>
              </a:rPr>
              <a:t/>
            </a:r>
            <a:br>
              <a:rPr lang="ru-RU" sz="2800" b="1" dirty="0" smtClean="0">
                <a:cs typeface="Calibri"/>
              </a:rPr>
            </a:br>
            <a:endParaRPr lang="ru-RU" sz="2800" b="1" dirty="0" smtClean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Составьте и озаглавьте рассказ. </a:t>
            </a:r>
            <a:endParaRPr lang="ru-RU" sz="3200" b="1" dirty="0"/>
          </a:p>
        </p:txBody>
      </p:sp>
      <p:pic>
        <p:nvPicPr>
          <p:cNvPr id="25601" name="Picture 1"/>
          <p:cNvPicPr>
            <a:picLocks noChangeAspect="1" noChangeArrowheads="1"/>
          </p:cNvPicPr>
          <p:nvPr/>
        </p:nvPicPr>
        <p:blipFill>
          <a:blip r:embed="rId2" cstate="print">
            <a:lum bright="-10000" contrast="20000"/>
          </a:blip>
          <a:srcRect/>
          <a:stretch>
            <a:fillRect/>
          </a:stretch>
        </p:blipFill>
        <p:spPr bwMode="auto">
          <a:xfrm>
            <a:off x="2110281" y="714356"/>
            <a:ext cx="4970333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cs typeface="Calibri"/>
              </a:rPr>
              <a:t/>
            </a:r>
            <a:br>
              <a:rPr lang="ru-RU" sz="2800" b="1" dirty="0" smtClean="0">
                <a:cs typeface="Calibri"/>
              </a:rPr>
            </a:br>
            <a:endParaRPr lang="ru-RU" sz="2800" b="1" dirty="0" smtClean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914400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/>
              <a:t>Прочитаем  и объясним пословицы.</a:t>
            </a:r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endParaRPr lang="ru-RU" sz="3200" b="1" dirty="0" smtClean="0"/>
          </a:p>
          <a:p>
            <a:r>
              <a:rPr lang="ru-RU" sz="3200" b="1" dirty="0" smtClean="0"/>
              <a:t>  </a:t>
            </a:r>
            <a:endParaRPr lang="ru-RU" sz="3200" b="1" dirty="0"/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2">
            <a:lum bright="-10000" contrast="20000"/>
          </a:blip>
          <a:srcRect/>
          <a:stretch>
            <a:fillRect/>
          </a:stretch>
        </p:blipFill>
        <p:spPr bwMode="auto">
          <a:xfrm>
            <a:off x="142844" y="857232"/>
            <a:ext cx="83058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>
            <a:lum bright="-10000" contrast="20000"/>
          </a:blip>
          <a:srcRect/>
          <a:stretch>
            <a:fillRect/>
          </a:stretch>
        </p:blipFill>
        <p:spPr bwMode="auto">
          <a:xfrm>
            <a:off x="35930" y="1766884"/>
            <a:ext cx="9108070" cy="1376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lnSpcReduction="10000"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b="1" dirty="0" smtClean="0">
                <a:latin typeface="Calibri"/>
                <a:cs typeface="Calibri"/>
              </a:rPr>
              <a:t>Прочитайте слова.</a:t>
            </a:r>
          </a:p>
          <a:p>
            <a:pPr marL="714375" indent="0">
              <a:spcBef>
                <a:spcPts val="0"/>
              </a:spcBef>
              <a:buNone/>
            </a:pPr>
            <a:r>
              <a:rPr lang="ru-RU" sz="5400" b="1" dirty="0" smtClean="0">
                <a:latin typeface="Calibri"/>
                <a:cs typeface="Calibri"/>
              </a:rPr>
              <a:t>вол		улов		ворона</a:t>
            </a:r>
          </a:p>
          <a:p>
            <a:pPr marL="714375" indent="0">
              <a:spcBef>
                <a:spcPts val="0"/>
              </a:spcBef>
              <a:buNone/>
            </a:pPr>
            <a:r>
              <a:rPr lang="ru-RU" sz="5400" b="1" dirty="0" smtClean="0">
                <a:latin typeface="Calibri"/>
                <a:cs typeface="Calibri"/>
              </a:rPr>
              <a:t>тир		лава		картины</a:t>
            </a:r>
          </a:p>
          <a:p>
            <a:pPr marL="714375" indent="0">
              <a:spcBef>
                <a:spcPts val="0"/>
              </a:spcBef>
              <a:buNone/>
            </a:pPr>
            <a:r>
              <a:rPr lang="ru-RU" sz="5400" b="1" dirty="0" smtClean="0">
                <a:latin typeface="Calibri"/>
                <a:cs typeface="Calibri"/>
              </a:rPr>
              <a:t>лук		луна		рисунок</a:t>
            </a:r>
          </a:p>
          <a:p>
            <a:pPr marL="714375" indent="0">
              <a:spcBef>
                <a:spcPts val="0"/>
              </a:spcBef>
              <a:buNone/>
            </a:pPr>
            <a:r>
              <a:rPr lang="ru-RU" sz="5400" b="1" dirty="0" smtClean="0">
                <a:latin typeface="Calibri"/>
                <a:cs typeface="Calibri"/>
              </a:rPr>
              <a:t>сорт	волк		корова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latin typeface="Calibri"/>
                <a:cs typeface="Calibri"/>
              </a:rPr>
              <a:t>Что общего в словах первого столбика? Найдите лишнее слово. Что общего в словах второго столбика? Найдите лишнее слово. Что общего в словах третьего столбика? Найдите лишнее.</a:t>
            </a: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cs typeface="Calibri"/>
              </a:rPr>
              <a:t/>
            </a:r>
            <a:br>
              <a:rPr lang="ru-RU" sz="2800" b="1" dirty="0" smtClean="0">
                <a:cs typeface="Calibri"/>
              </a:rPr>
            </a:br>
            <a:endParaRPr lang="ru-RU" sz="2800" b="1" dirty="0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0"/>
            <a:ext cx="8229600" cy="61261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4800" b="1" dirty="0" smtClean="0"/>
              <a:t>Анаграммы</a:t>
            </a:r>
          </a:p>
          <a:p>
            <a:pPr>
              <a:buNone/>
            </a:pPr>
            <a:r>
              <a:rPr lang="ru-RU" sz="6000" b="1" dirty="0" smtClean="0"/>
              <a:t>тир – три </a:t>
            </a:r>
          </a:p>
          <a:p>
            <a:pPr>
              <a:buNone/>
            </a:pPr>
            <a:r>
              <a:rPr lang="ru-RU" sz="6000" b="1" dirty="0" smtClean="0"/>
              <a:t>сорт – трос, рост</a:t>
            </a:r>
          </a:p>
          <a:p>
            <a:pPr>
              <a:buNone/>
            </a:pPr>
            <a:r>
              <a:rPr lang="ru-RU" sz="6000" b="1" dirty="0" smtClean="0"/>
              <a:t>куст - стук </a:t>
            </a:r>
            <a:endParaRPr lang="ru-RU" sz="60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357422" y="1071546"/>
            <a:ext cx="1357322" cy="8572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643174" y="2071678"/>
            <a:ext cx="1714512" cy="8572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429124" y="2071678"/>
            <a:ext cx="1714512" cy="8572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357422" y="3286124"/>
            <a:ext cx="1714512" cy="8572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latin typeface="Calibri"/>
                <a:cs typeface="Calibri"/>
              </a:rPr>
              <a:t>Выполните звуко-буквенный анализ.</a:t>
            </a:r>
          </a:p>
          <a:p>
            <a:pPr marL="0" indent="0">
              <a:spcBef>
                <a:spcPts val="0"/>
              </a:spcBef>
              <a:buNone/>
            </a:pPr>
            <a:endParaRPr lang="ru-RU" sz="2800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800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800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800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800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800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800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800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800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endParaRPr lang="ru-RU" sz="2800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latin typeface="Calibri"/>
                <a:cs typeface="Calibri"/>
              </a:rPr>
              <a:t>Выкладываем на парте и на доске. Проверка.</a:t>
            </a: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cs typeface="Calibri"/>
              </a:rPr>
              <a:t/>
            </a:r>
            <a:br>
              <a:rPr lang="ru-RU" sz="2800" b="1" dirty="0" smtClean="0">
                <a:cs typeface="Calibri"/>
              </a:rPr>
            </a:br>
            <a:endParaRPr lang="ru-RU" sz="2800" b="1" dirty="0" smtClean="0">
              <a:solidFill>
                <a:srgbClr val="FF0000"/>
              </a:solidFill>
            </a:endParaRPr>
          </a:p>
        </p:txBody>
      </p:sp>
      <p:pic>
        <p:nvPicPr>
          <p:cNvPr id="20481" name="Picture 1" descr="C:\Users\к\Desktop\КАРТИНКИ\hello_html_39ead6ba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14678" y="571480"/>
            <a:ext cx="3138502" cy="3586859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latin typeface="Calibri"/>
                <a:cs typeface="Calibri"/>
              </a:rPr>
              <a:t>Выполните звуко-буквенный анализ.</a:t>
            </a: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cs typeface="Calibri"/>
              </a:rPr>
              <a:t/>
            </a:r>
            <a:br>
              <a:rPr lang="ru-RU" sz="2800" b="1" dirty="0" smtClean="0">
                <a:cs typeface="Calibri"/>
              </a:rPr>
            </a:br>
            <a:endParaRPr lang="ru-RU" sz="2800" b="1" dirty="0" smtClean="0">
              <a:solidFill>
                <a:srgbClr val="FF0000"/>
              </a:solidFill>
            </a:endParaRPr>
          </a:p>
        </p:txBody>
      </p:sp>
      <p:pic>
        <p:nvPicPr>
          <p:cNvPr id="19457" name="Picture 1" descr="C:\Users\к\Desktop\КАРТИНКИ\hand_saw_PNG9560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00166" y="863600"/>
            <a:ext cx="7516834" cy="433617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latin typeface="Calibri"/>
                <a:cs typeface="Calibri"/>
              </a:rPr>
              <a:t>Выполните звуко-буквенный анализ.</a:t>
            </a: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cs typeface="Calibri"/>
              </a:rPr>
              <a:t/>
            </a:r>
            <a:br>
              <a:rPr lang="ru-RU" sz="2800" b="1" dirty="0" smtClean="0">
                <a:cs typeface="Calibri"/>
              </a:rPr>
            </a:br>
            <a:endParaRPr lang="ru-RU" sz="2800" b="1" dirty="0" smtClean="0">
              <a:solidFill>
                <a:srgbClr val="FF0000"/>
              </a:solidFill>
            </a:endParaRPr>
          </a:p>
        </p:txBody>
      </p:sp>
      <p:pic>
        <p:nvPicPr>
          <p:cNvPr id="54274" name="Picture 2" descr="C:\Users\к\Desktop\КАРТИНКИ\IM-4408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571480"/>
            <a:ext cx="5405225" cy="4714908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126163"/>
          </a:xfrm>
        </p:spPr>
        <p:txBody>
          <a:bodyPr>
            <a:normAutofit/>
          </a:bodyPr>
          <a:lstStyle/>
          <a:p>
            <a:pPr marL="0" indent="0">
              <a:spcBef>
                <a:spcPts val="0"/>
              </a:spcBef>
              <a:buNone/>
            </a:pPr>
            <a:endParaRPr lang="ru-RU" sz="2800" b="1" dirty="0" smtClean="0">
              <a:solidFill>
                <a:srgbClr val="FF0000"/>
              </a:solidFill>
              <a:latin typeface="Calibri"/>
              <a:cs typeface="Calibri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ru-RU" sz="2800" b="1" dirty="0" smtClean="0">
                <a:latin typeface="Calibri"/>
                <a:cs typeface="Calibri"/>
              </a:rPr>
              <a:t> </a:t>
            </a:r>
          </a:p>
          <a:p>
            <a:pPr marL="0" indent="0">
              <a:spcBef>
                <a:spcPts val="0"/>
              </a:spcBef>
              <a:buNone/>
            </a:pPr>
            <a:endParaRPr lang="ru-RU" b="1" dirty="0" smtClean="0">
              <a:solidFill>
                <a:srgbClr val="FF0000"/>
              </a:solidFill>
            </a:endParaRPr>
          </a:p>
        </p:txBody>
      </p:sp>
      <p:sp>
        <p:nvSpPr>
          <p:cNvPr id="8" name="Содержимое 2"/>
          <p:cNvSpPr txBox="1">
            <a:spLocks/>
          </p:cNvSpPr>
          <p:nvPr/>
        </p:nvSpPr>
        <p:spPr>
          <a:xfrm>
            <a:off x="152400" y="152400"/>
            <a:ext cx="9144000" cy="61261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28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/>
                <a:ea typeface="+mn-ea"/>
                <a:cs typeface="Calibri"/>
              </a:rPr>
              <a:t>Лента букв</a:t>
            </a: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2" name="Таблица 11"/>
          <p:cNvGraphicFramePr>
            <a:graphicFrameLocks noGrp="1"/>
          </p:cNvGraphicFramePr>
          <p:nvPr/>
        </p:nvGraphicFramePr>
        <p:xfrm>
          <a:off x="-32" y="642918"/>
          <a:ext cx="9072589" cy="2071702"/>
        </p:xfrm>
        <a:graphic>
          <a:graphicData uri="http://schemas.openxmlformats.org/drawingml/2006/table">
            <a:tbl>
              <a:tblPr/>
              <a:tblGrid>
                <a:gridCol w="432688"/>
                <a:gridCol w="432688"/>
                <a:gridCol w="432688"/>
                <a:gridCol w="443241"/>
                <a:gridCol w="408276"/>
                <a:gridCol w="216344"/>
                <a:gridCol w="216344"/>
                <a:gridCol w="432688"/>
                <a:gridCol w="216344"/>
                <a:gridCol w="216344"/>
                <a:gridCol w="216344"/>
                <a:gridCol w="216344"/>
                <a:gridCol w="432688"/>
                <a:gridCol w="432688"/>
                <a:gridCol w="216344"/>
                <a:gridCol w="216344"/>
                <a:gridCol w="216344"/>
                <a:gridCol w="216344"/>
                <a:gridCol w="216344"/>
                <a:gridCol w="216344"/>
                <a:gridCol w="432688"/>
                <a:gridCol w="216344"/>
                <a:gridCol w="216344"/>
                <a:gridCol w="432688"/>
                <a:gridCol w="432688"/>
                <a:gridCol w="432688"/>
                <a:gridCol w="432688"/>
                <a:gridCol w="432688"/>
              </a:tblGrid>
              <a:tr h="642957">
                <a:tc rowSpan="2"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</a:rPr>
                        <a:t>А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</a:rPr>
                        <a:t>О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</a:rPr>
                        <a:t>У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</a:rPr>
                        <a:t>Ы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Н</a:t>
                      </a:r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Л</a:t>
                      </a:r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Р</a:t>
                      </a:r>
                      <a:endParaRPr lang="ru-RU" sz="3200" b="1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3200" b="1" dirty="0" smtClean="0"/>
                        <a:t>В</a:t>
                      </a:r>
                      <a:endParaRPr lang="ru-RU" sz="3200" b="1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mpd="sng">
                      <a:solidFill>
                        <a:schemeClr val="tx1"/>
                      </a:solidFill>
                      <a:prstDash val="soli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3571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</a:tr>
              <a:tr h="642942">
                <a:tc rowSpan="2">
                  <a:txBody>
                    <a:bodyPr/>
                    <a:lstStyle/>
                    <a:p>
                      <a:pPr algn="ctr"/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mpd="sng">
                      <a:solidFill>
                        <a:schemeClr val="tx1"/>
                      </a:solidFill>
                      <a:prstDash val="soli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</a:rPr>
                        <a:t>И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</a:rPr>
                        <a:t>К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3200" b="1" dirty="0" smtClean="0">
                          <a:solidFill>
                            <a:schemeClr val="bg1"/>
                          </a:solidFill>
                        </a:rPr>
                        <a:t>Т</a:t>
                      </a:r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3200" b="1" dirty="0" smtClean="0">
                          <a:solidFill>
                            <a:schemeClr val="bg1"/>
                          </a:solidFill>
                        </a:rPr>
                        <a:t>С</a:t>
                      </a:r>
                      <a:endParaRPr lang="ru-RU" sz="32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32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mpd="sng">
                      <a:solidFill>
                        <a:schemeClr val="tx1"/>
                      </a:solidFill>
                      <a:prstDash val="soli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</a:tr>
              <a:tr h="42862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rgbClr val="00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66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ru-RU" sz="900" b="1" dirty="0"/>
                    </a:p>
                  </a:txBody>
                  <a:tcPr>
                    <a:lnL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solidFill>
                        <a:schemeClr val="tx1"/>
                      </a:solidFill>
                      <a:prstDash val="solid"/>
                    </a:lnB>
                    <a:solidFill>
                      <a:schemeClr val="tx1">
                        <a:lumMod val="85000"/>
                        <a:lumOff val="15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857356" y="2714620"/>
            <a:ext cx="6410216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8800" dirty="0" smtClean="0"/>
              <a:t>банан  маска</a:t>
            </a:r>
            <a:endParaRPr lang="ru-RU" sz="88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-24"/>
            <a:ext cx="9001156" cy="785818"/>
          </a:xfrm>
        </p:spPr>
        <p:txBody>
          <a:bodyPr>
            <a:normAutofit/>
          </a:bodyPr>
          <a:lstStyle/>
          <a:p>
            <a:r>
              <a:rPr lang="ru-RU" b="1" dirty="0" smtClean="0"/>
              <a:t>Ребус</a:t>
            </a:r>
            <a:endParaRPr lang="ru-RU" b="1" dirty="0"/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 rot="5400000">
            <a:off x="1535885" y="3321843"/>
            <a:ext cx="1143008" cy="5000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 rot="5400000">
            <a:off x="5179223" y="3321843"/>
            <a:ext cx="1143008" cy="5000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4514" name="Picture 2" descr="http://kartik.ru/wp-content/uploads/2017/04/banan-kartinki-dlya-detey-57559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7639" b="20624"/>
          <a:stretch>
            <a:fillRect/>
          </a:stretch>
        </p:blipFill>
        <p:spPr bwMode="auto">
          <a:xfrm rot="20258418">
            <a:off x="232938" y="1028433"/>
            <a:ext cx="3924418" cy="2000264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642910" y="214290"/>
            <a:ext cx="50206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b="1" dirty="0" smtClean="0"/>
              <a:t>,</a:t>
            </a:r>
            <a:endParaRPr lang="ru-RU" sz="9600" b="1" dirty="0"/>
          </a:p>
        </p:txBody>
      </p:sp>
      <p:pic>
        <p:nvPicPr>
          <p:cNvPr id="64516" name="Picture 4" descr="http://xn--80aaeibdqjsfzunj7s.xn--p1ai/image/cache/data/catalog/karnavalka/maski/56ab9499282cda63273fdcdacec4fed314-800x800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9124" y="0"/>
            <a:ext cx="3548034" cy="3548034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4000496" y="214290"/>
            <a:ext cx="50206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b="1" dirty="0" smtClean="0"/>
              <a:t>,</a:t>
            </a:r>
            <a:endParaRPr lang="ru-RU" sz="9600" b="1" dirty="0"/>
          </a:p>
        </p:txBody>
      </p:sp>
      <p:sp>
        <p:nvSpPr>
          <p:cNvPr id="11" name="TextBox 10"/>
          <p:cNvSpPr txBox="1"/>
          <p:nvPr/>
        </p:nvSpPr>
        <p:spPr>
          <a:xfrm>
            <a:off x="8072462" y="285728"/>
            <a:ext cx="50206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b="1" dirty="0" smtClean="0"/>
              <a:t>,</a:t>
            </a:r>
            <a:endParaRPr lang="ru-RU" sz="96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8499095" y="285728"/>
            <a:ext cx="50206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9600" b="1" dirty="0" smtClean="0"/>
              <a:t>,</a:t>
            </a:r>
            <a:endParaRPr lang="ru-RU" sz="9600" b="1" dirty="0"/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rot="5400000">
            <a:off x="6750859" y="3321843"/>
            <a:ext cx="1143008" cy="5000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rot="5400000">
            <a:off x="7250925" y="3321843"/>
            <a:ext cx="1143008" cy="500066"/>
          </a:xfrm>
          <a:prstGeom prst="line">
            <a:avLst/>
          </a:prstGeom>
          <a:ln w="571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6350</TotalTime>
  <Words>505</Words>
  <Application>Microsoft Office PowerPoint</Application>
  <PresentationFormat>Экран (4:3)</PresentationFormat>
  <Paragraphs>192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Тема Office</vt:lpstr>
      <vt:lpstr>Урок обучения грамоте по УМК «Школа России»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Ребус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к</dc:creator>
  <cp:lastModifiedBy>к</cp:lastModifiedBy>
  <cp:revision>637</cp:revision>
  <dcterms:created xsi:type="dcterms:W3CDTF">2018-09-15T15:04:53Z</dcterms:created>
  <dcterms:modified xsi:type="dcterms:W3CDTF">2018-11-25T11:23:43Z</dcterms:modified>
</cp:coreProperties>
</file>