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5"/>
  </p:notesMasterIdLst>
  <p:sldIdLst>
    <p:sldId id="292" r:id="rId2"/>
    <p:sldId id="435" r:id="rId3"/>
    <p:sldId id="616" r:id="rId4"/>
    <p:sldId id="593" r:id="rId5"/>
    <p:sldId id="594" r:id="rId6"/>
    <p:sldId id="595" r:id="rId7"/>
    <p:sldId id="596" r:id="rId8"/>
    <p:sldId id="597" r:id="rId9"/>
    <p:sldId id="617" r:id="rId10"/>
    <p:sldId id="610" r:id="rId11"/>
    <p:sldId id="599" r:id="rId12"/>
    <p:sldId id="618" r:id="rId13"/>
    <p:sldId id="619" r:id="rId14"/>
    <p:sldId id="553" r:id="rId15"/>
    <p:sldId id="546" r:id="rId16"/>
    <p:sldId id="620" r:id="rId17"/>
    <p:sldId id="625" r:id="rId18"/>
    <p:sldId id="623" r:id="rId19"/>
    <p:sldId id="624" r:id="rId20"/>
    <p:sldId id="550" r:id="rId21"/>
    <p:sldId id="633" r:id="rId22"/>
    <p:sldId id="634" r:id="rId23"/>
    <p:sldId id="626" r:id="rId2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  <a:srgbClr val="006600"/>
    <a:srgbClr val="FF3300"/>
    <a:srgbClr val="FF4F25"/>
    <a:srgbClr val="6633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10" autoAdjust="0"/>
    <p:restoredTop sz="94686" autoAdjust="0"/>
  </p:normalViewPr>
  <p:slideViewPr>
    <p:cSldViewPr>
      <p:cViewPr varScale="1">
        <p:scale>
          <a:sx n="80" d="100"/>
          <a:sy n="80" d="100"/>
        </p:scale>
        <p:origin x="-1445" y="-77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2DF840C-2BC6-4CA2-9F22-706B4FED3D64}" type="datetimeFigureOut">
              <a:rPr lang="ru-RU" smtClean="0"/>
              <a:pPr/>
              <a:t>25.11.2018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28C71D5-DA14-4367-9D69-B736623D88FA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5F8F86-FF82-4C9E-B1CF-6BB089333AC7}" type="datetimeFigureOut">
              <a:rPr lang="ru-RU" smtClean="0"/>
              <a:pPr/>
              <a:t>25.11.2018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D04D0B-02D6-463B-8B89-24613D6184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5F8F86-FF82-4C9E-B1CF-6BB089333AC7}" type="datetimeFigureOut">
              <a:rPr lang="ru-RU" smtClean="0"/>
              <a:pPr/>
              <a:t>25.11.2018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D04D0B-02D6-463B-8B89-24613D6184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5F8F86-FF82-4C9E-B1CF-6BB089333AC7}" type="datetimeFigureOut">
              <a:rPr lang="ru-RU" smtClean="0"/>
              <a:pPr/>
              <a:t>25.11.2018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D04D0B-02D6-463B-8B89-24613D6184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5F8F86-FF82-4C9E-B1CF-6BB089333AC7}" type="datetimeFigureOut">
              <a:rPr lang="ru-RU" smtClean="0"/>
              <a:pPr/>
              <a:t>25.11.2018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D04D0B-02D6-463B-8B89-24613D6184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5F8F86-FF82-4C9E-B1CF-6BB089333AC7}" type="datetimeFigureOut">
              <a:rPr lang="ru-RU" smtClean="0"/>
              <a:pPr/>
              <a:t>25.11.2018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D04D0B-02D6-463B-8B89-24613D6184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5F8F86-FF82-4C9E-B1CF-6BB089333AC7}" type="datetimeFigureOut">
              <a:rPr lang="ru-RU" smtClean="0"/>
              <a:pPr/>
              <a:t>25.11.2018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D04D0B-02D6-463B-8B89-24613D6184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5F8F86-FF82-4C9E-B1CF-6BB089333AC7}" type="datetimeFigureOut">
              <a:rPr lang="ru-RU" smtClean="0"/>
              <a:pPr/>
              <a:t>25.11.2018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D04D0B-02D6-463B-8B89-24613D6184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5F8F86-FF82-4C9E-B1CF-6BB089333AC7}" type="datetimeFigureOut">
              <a:rPr lang="ru-RU" smtClean="0"/>
              <a:pPr/>
              <a:t>25.11.2018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D04D0B-02D6-463B-8B89-24613D6184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5F8F86-FF82-4C9E-B1CF-6BB089333AC7}" type="datetimeFigureOut">
              <a:rPr lang="ru-RU" smtClean="0"/>
              <a:pPr/>
              <a:t>25.11.2018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D04D0B-02D6-463B-8B89-24613D6184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5F8F86-FF82-4C9E-B1CF-6BB089333AC7}" type="datetimeFigureOut">
              <a:rPr lang="ru-RU" smtClean="0"/>
              <a:pPr/>
              <a:t>25.11.2018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D04D0B-02D6-463B-8B89-24613D6184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5F8F86-FF82-4C9E-B1CF-6BB089333AC7}" type="datetimeFigureOut">
              <a:rPr lang="ru-RU" smtClean="0"/>
              <a:pPr/>
              <a:t>25.11.2018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D04D0B-02D6-463B-8B89-24613D6184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B5F8F86-FF82-4C9E-B1CF-6BB089333AC7}" type="datetimeFigureOut">
              <a:rPr lang="ru-RU" smtClean="0"/>
              <a:pPr/>
              <a:t>25.11.2018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D04D0B-02D6-463B-8B89-24613D6184F0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Урок обучения грамоте по УМК «Школа России»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600200"/>
            <a:ext cx="8543956" cy="4525963"/>
          </a:xfrm>
        </p:spPr>
        <p:txBody>
          <a:bodyPr/>
          <a:lstStyle/>
          <a:p>
            <a:pPr>
              <a:buNone/>
            </a:pPr>
            <a:r>
              <a:rPr lang="ru-RU" dirty="0" smtClean="0"/>
              <a:t>ТЕМА: «Согласные звуки </a:t>
            </a:r>
            <a:r>
              <a:rPr lang="ru-RU" dirty="0" smtClean="0">
                <a:latin typeface="Calibri"/>
                <a:cs typeface="Calibri"/>
              </a:rPr>
              <a:t>[</a:t>
            </a:r>
            <a:r>
              <a:rPr lang="ru-RU" dirty="0" smtClean="0">
                <a:latin typeface="Calibri"/>
                <a:cs typeface="Calibri"/>
              </a:rPr>
              <a:t>р]</a:t>
            </a:r>
            <a:r>
              <a:rPr lang="ru-RU" dirty="0" smtClean="0">
                <a:cs typeface="Calibri"/>
              </a:rPr>
              <a:t> </a:t>
            </a:r>
            <a:r>
              <a:rPr lang="ru-RU" dirty="0" smtClean="0">
                <a:cs typeface="Calibri"/>
              </a:rPr>
              <a:t>[р</a:t>
            </a:r>
            <a:r>
              <a:rPr lang="ru-RU" dirty="0" smtClean="0">
                <a:latin typeface="Calibri"/>
                <a:cs typeface="Calibri"/>
              </a:rPr>
              <a:t>'</a:t>
            </a:r>
            <a:r>
              <a:rPr lang="ru-RU" dirty="0" smtClean="0">
                <a:cs typeface="Calibri"/>
              </a:rPr>
              <a:t>]. </a:t>
            </a:r>
            <a:r>
              <a:rPr lang="ru-RU" dirty="0" smtClean="0">
                <a:latin typeface="Calibri"/>
                <a:cs typeface="Calibri"/>
              </a:rPr>
              <a:t>Буква Р р</a:t>
            </a:r>
            <a:r>
              <a:rPr lang="ru-RU" dirty="0" smtClean="0"/>
              <a:t>»</a:t>
            </a:r>
          </a:p>
          <a:p>
            <a:pPr>
              <a:buNone/>
            </a:pPr>
            <a:endParaRPr lang="ru-RU" dirty="0"/>
          </a:p>
          <a:p>
            <a:pPr algn="r">
              <a:buNone/>
            </a:pPr>
            <a:r>
              <a:rPr lang="ru-RU" sz="2400" b="1" dirty="0" smtClean="0"/>
              <a:t>Автор разработки:</a:t>
            </a:r>
          </a:p>
          <a:p>
            <a:pPr algn="r">
              <a:buNone/>
            </a:pPr>
            <a:r>
              <a:rPr lang="ru-RU" sz="2400" b="1" dirty="0" smtClean="0"/>
              <a:t>Митрофанова Марина Владимировна</a:t>
            </a:r>
          </a:p>
          <a:p>
            <a:pPr algn="r">
              <a:buNone/>
            </a:pPr>
            <a:r>
              <a:rPr lang="ru-RU" sz="2400" b="1" dirty="0" smtClean="0"/>
              <a:t>учитель начальных классов</a:t>
            </a:r>
          </a:p>
          <a:p>
            <a:pPr algn="r">
              <a:buNone/>
            </a:pPr>
            <a:r>
              <a:rPr lang="ru-RU" sz="2400" b="1" dirty="0" smtClean="0"/>
              <a:t>МБОУ «Лицей №1» р.п. Чамзинка</a:t>
            </a:r>
          </a:p>
          <a:p>
            <a:pPr algn="r">
              <a:buNone/>
            </a:pPr>
            <a:endParaRPr lang="ru-RU" dirty="0" smtClean="0"/>
          </a:p>
          <a:p>
            <a:pPr>
              <a:buNone/>
            </a:pPr>
            <a:endParaRPr lang="ru-RU" dirty="0"/>
          </a:p>
        </p:txBody>
      </p:sp>
      <p:pic>
        <p:nvPicPr>
          <p:cNvPr id="6451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28596" y="2714620"/>
            <a:ext cx="2639311" cy="34784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0"/>
            <a:ext cx="9144000" cy="6126163"/>
          </a:xfrm>
        </p:spPr>
        <p:txBody>
          <a:bodyPr/>
          <a:lstStyle/>
          <a:p>
            <a:pPr>
              <a:buNone/>
            </a:pPr>
            <a:r>
              <a:rPr lang="ru-RU" b="1" dirty="0" smtClean="0"/>
              <a:t>Дайте характеристику, изученным гласным звукам и буквам.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7572396" y="1142984"/>
            <a:ext cx="1037465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5400" b="1" spc="50" dirty="0" smtClean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alibri"/>
                <a:cs typeface="Calibri"/>
              </a:rPr>
              <a:t>[и]</a:t>
            </a:r>
            <a:endParaRPr lang="ru-RU" sz="5400" b="1" spc="50" dirty="0">
              <a:ln w="11430"/>
              <a:solidFill>
                <a:srgbClr val="FF00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pic>
        <p:nvPicPr>
          <p:cNvPr id="4" name="Picture 6"/>
          <p:cNvPicPr>
            <a:picLocks noChangeAspect="1" noChangeArrowheads="1"/>
          </p:cNvPicPr>
          <p:nvPr/>
        </p:nvPicPr>
        <p:blipFill>
          <a:blip r:embed="rId2" cstate="print">
            <a:lum bright="-10000" contrast="30000"/>
          </a:blip>
          <a:srcRect/>
          <a:stretch>
            <a:fillRect/>
          </a:stretch>
        </p:blipFill>
        <p:spPr bwMode="auto">
          <a:xfrm>
            <a:off x="2397918" y="2071678"/>
            <a:ext cx="1135758" cy="11477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 cstate="print">
            <a:lum bright="-10000" contrast="20000"/>
          </a:blip>
          <a:srcRect/>
          <a:stretch>
            <a:fillRect/>
          </a:stretch>
        </p:blipFill>
        <p:spPr bwMode="auto">
          <a:xfrm>
            <a:off x="642910" y="2071679"/>
            <a:ext cx="1189974" cy="12144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" name="Прямоугольник 6"/>
          <p:cNvSpPr/>
          <p:nvPr/>
        </p:nvSpPr>
        <p:spPr>
          <a:xfrm>
            <a:off x="2397918" y="1142984"/>
            <a:ext cx="1024639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5400" b="1" spc="50" dirty="0" smtClean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alibri"/>
                <a:cs typeface="Calibri"/>
              </a:rPr>
              <a:t>[о]</a:t>
            </a:r>
            <a:endParaRPr lang="ru-RU" sz="5400" b="1" spc="50" dirty="0">
              <a:ln w="11430"/>
              <a:solidFill>
                <a:srgbClr val="FF00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714348" y="1142984"/>
            <a:ext cx="1024639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5400" b="1" spc="50" dirty="0" smtClean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alibri"/>
                <a:cs typeface="Calibri"/>
              </a:rPr>
              <a:t>[а]</a:t>
            </a:r>
            <a:endParaRPr lang="ru-RU" sz="5400" b="1" spc="50" dirty="0">
              <a:ln w="11430"/>
              <a:solidFill>
                <a:srgbClr val="FF00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pic>
        <p:nvPicPr>
          <p:cNvPr id="9" name="Picture 1"/>
          <p:cNvPicPr>
            <a:picLocks noChangeAspect="1" noChangeArrowheads="1"/>
          </p:cNvPicPr>
          <p:nvPr/>
        </p:nvPicPr>
        <p:blipFill>
          <a:blip r:embed="rId4" cstate="print">
            <a:lum bright="-10000" contrast="20000"/>
          </a:blip>
          <a:srcRect/>
          <a:stretch>
            <a:fillRect/>
          </a:stretch>
        </p:blipFill>
        <p:spPr bwMode="auto">
          <a:xfrm>
            <a:off x="7500958" y="2000240"/>
            <a:ext cx="1162820" cy="1231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0" name="Прямоугольник 9"/>
          <p:cNvSpPr/>
          <p:nvPr/>
        </p:nvSpPr>
        <p:spPr>
          <a:xfrm>
            <a:off x="7500958" y="3500438"/>
            <a:ext cx="612000" cy="612000"/>
          </a:xfrm>
          <a:prstGeom prst="rect">
            <a:avLst/>
          </a:prstGeom>
          <a:solidFill>
            <a:srgbClr val="0066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Прямоугольник 10"/>
          <p:cNvSpPr/>
          <p:nvPr/>
        </p:nvSpPr>
        <p:spPr>
          <a:xfrm>
            <a:off x="8143900" y="3500438"/>
            <a:ext cx="612000" cy="612000"/>
          </a:xfrm>
          <a:prstGeom prst="rect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Прямоугольник 12"/>
          <p:cNvSpPr/>
          <p:nvPr/>
        </p:nvSpPr>
        <p:spPr>
          <a:xfrm>
            <a:off x="2357422" y="3500438"/>
            <a:ext cx="612000" cy="612000"/>
          </a:xfrm>
          <a:prstGeom prst="rect">
            <a:avLst/>
          </a:prstGeom>
          <a:solidFill>
            <a:srgbClr val="0000F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Прямоугольник 13"/>
          <p:cNvSpPr/>
          <p:nvPr/>
        </p:nvSpPr>
        <p:spPr>
          <a:xfrm>
            <a:off x="2969422" y="3500438"/>
            <a:ext cx="612000" cy="612000"/>
          </a:xfrm>
          <a:prstGeom prst="rect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Прямоугольник 14"/>
          <p:cNvSpPr/>
          <p:nvPr/>
        </p:nvSpPr>
        <p:spPr>
          <a:xfrm>
            <a:off x="642910" y="3500438"/>
            <a:ext cx="612000" cy="612000"/>
          </a:xfrm>
          <a:prstGeom prst="rect">
            <a:avLst/>
          </a:prstGeom>
          <a:solidFill>
            <a:srgbClr val="0000F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Прямоугольник 15"/>
          <p:cNvSpPr/>
          <p:nvPr/>
        </p:nvSpPr>
        <p:spPr>
          <a:xfrm>
            <a:off x="1285852" y="3500438"/>
            <a:ext cx="612000" cy="612000"/>
          </a:xfrm>
          <a:prstGeom prst="rect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7" name="Picture 2"/>
          <p:cNvPicPr>
            <a:picLocks noChangeAspect="1" noChangeArrowheads="1"/>
          </p:cNvPicPr>
          <p:nvPr/>
        </p:nvPicPr>
        <p:blipFill>
          <a:blip r:embed="rId5" cstate="print">
            <a:lum bright="-10000" contrast="20000"/>
          </a:blip>
          <a:srcRect/>
          <a:stretch>
            <a:fillRect/>
          </a:stretch>
        </p:blipFill>
        <p:spPr bwMode="auto">
          <a:xfrm>
            <a:off x="4071934" y="2071678"/>
            <a:ext cx="1145553" cy="11396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8" name="Прямоугольник 17"/>
          <p:cNvSpPr/>
          <p:nvPr/>
        </p:nvSpPr>
        <p:spPr>
          <a:xfrm>
            <a:off x="4143372" y="1142984"/>
            <a:ext cx="1146469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5400" b="1" spc="50" dirty="0" smtClean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alibri"/>
                <a:cs typeface="Calibri"/>
              </a:rPr>
              <a:t>[ы]</a:t>
            </a:r>
            <a:endParaRPr lang="ru-RU" sz="5400" b="1" spc="50" dirty="0">
              <a:ln w="11430"/>
              <a:solidFill>
                <a:srgbClr val="FF00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4102876" y="3500438"/>
            <a:ext cx="612000" cy="612000"/>
          </a:xfrm>
          <a:prstGeom prst="rect">
            <a:avLst/>
          </a:prstGeom>
          <a:solidFill>
            <a:srgbClr val="0000F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Прямоугольник 19"/>
          <p:cNvSpPr/>
          <p:nvPr/>
        </p:nvSpPr>
        <p:spPr>
          <a:xfrm>
            <a:off x="4745818" y="3500438"/>
            <a:ext cx="612000" cy="612000"/>
          </a:xfrm>
          <a:prstGeom prst="rect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1" name="Picture 1"/>
          <p:cNvPicPr>
            <a:picLocks noChangeAspect="1" noChangeArrowheads="1"/>
          </p:cNvPicPr>
          <p:nvPr/>
        </p:nvPicPr>
        <p:blipFill>
          <a:blip r:embed="rId6" cstate="print">
            <a:lum bright="-10000" contrast="20000"/>
          </a:blip>
          <a:srcRect/>
          <a:stretch>
            <a:fillRect/>
          </a:stretch>
        </p:blipFill>
        <p:spPr bwMode="auto">
          <a:xfrm>
            <a:off x="5715007" y="2046072"/>
            <a:ext cx="1187115" cy="11686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2" name="Прямоугольник 21"/>
          <p:cNvSpPr/>
          <p:nvPr/>
        </p:nvSpPr>
        <p:spPr>
          <a:xfrm>
            <a:off x="5782985" y="1142984"/>
            <a:ext cx="981359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5400" b="1" spc="50" dirty="0" smtClean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alibri"/>
                <a:cs typeface="Calibri"/>
              </a:rPr>
              <a:t>[у]</a:t>
            </a:r>
            <a:endParaRPr lang="ru-RU" sz="5400" b="1" spc="50" dirty="0">
              <a:ln w="11430"/>
              <a:solidFill>
                <a:srgbClr val="FF00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23" name="Прямоугольник 22"/>
          <p:cNvSpPr/>
          <p:nvPr/>
        </p:nvSpPr>
        <p:spPr>
          <a:xfrm>
            <a:off x="5817388" y="3500438"/>
            <a:ext cx="612000" cy="612000"/>
          </a:xfrm>
          <a:prstGeom prst="rect">
            <a:avLst/>
          </a:prstGeom>
          <a:solidFill>
            <a:srgbClr val="0000F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4" name="Прямоугольник 23"/>
          <p:cNvSpPr/>
          <p:nvPr/>
        </p:nvSpPr>
        <p:spPr>
          <a:xfrm>
            <a:off x="6460330" y="3500438"/>
            <a:ext cx="612000" cy="612000"/>
          </a:xfrm>
          <a:prstGeom prst="rect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0"/>
            <a:ext cx="9144000" cy="6126163"/>
          </a:xfrm>
        </p:spPr>
        <p:txBody>
          <a:bodyPr>
            <a:normAutofit/>
          </a:bodyPr>
          <a:lstStyle/>
          <a:p>
            <a:pPr marL="0" indent="0" algn="ctr">
              <a:spcBef>
                <a:spcPts val="0"/>
              </a:spcBef>
              <a:buNone/>
            </a:pPr>
            <a:r>
              <a:rPr lang="ru-RU" sz="2800" b="1" dirty="0" smtClean="0"/>
              <a:t>Дать характеристику изученным согласным звукам.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714348" y="1571612"/>
            <a:ext cx="1571636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4000" b="1" spc="50" dirty="0" smtClean="0">
                <a:ln w="11430"/>
                <a:solidFill>
                  <a:srgbClr val="0000FF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alibri"/>
                <a:cs typeface="Calibri"/>
              </a:rPr>
              <a:t>[н]</a:t>
            </a:r>
            <a:endParaRPr lang="ru-RU" sz="4000" b="1" spc="50" dirty="0">
              <a:ln w="11430"/>
              <a:solidFill>
                <a:srgbClr val="0000FF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1500166" y="1571612"/>
            <a:ext cx="1357322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4000" b="1" spc="50" dirty="0" smtClean="0">
                <a:ln w="11430"/>
                <a:solidFill>
                  <a:srgbClr val="0066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alibri"/>
                <a:cs typeface="Calibri"/>
              </a:rPr>
              <a:t>[н']</a:t>
            </a:r>
            <a:endParaRPr lang="ru-RU" sz="4000" b="1" spc="50" dirty="0">
              <a:ln w="11430"/>
              <a:solidFill>
                <a:srgbClr val="0066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pic>
        <p:nvPicPr>
          <p:cNvPr id="44034" name="Picture 2"/>
          <p:cNvPicPr>
            <a:picLocks noChangeAspect="1" noChangeArrowheads="1"/>
          </p:cNvPicPr>
          <p:nvPr/>
        </p:nvPicPr>
        <p:blipFill>
          <a:blip r:embed="rId2" cstate="print">
            <a:lum bright="-10000" contrast="20000"/>
          </a:blip>
          <a:srcRect/>
          <a:stretch>
            <a:fillRect/>
          </a:stretch>
        </p:blipFill>
        <p:spPr bwMode="auto">
          <a:xfrm>
            <a:off x="1357290" y="571480"/>
            <a:ext cx="1071570" cy="10859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4" name="Прямоугольник 13"/>
          <p:cNvSpPr/>
          <p:nvPr/>
        </p:nvSpPr>
        <p:spPr>
          <a:xfrm>
            <a:off x="1531670" y="2214554"/>
            <a:ext cx="540000" cy="540000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Прямоугольник 8"/>
          <p:cNvSpPr/>
          <p:nvPr/>
        </p:nvSpPr>
        <p:spPr>
          <a:xfrm>
            <a:off x="2428860" y="1571612"/>
            <a:ext cx="1071570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4000" b="1" spc="50" dirty="0" smtClean="0">
                <a:ln w="11430"/>
                <a:solidFill>
                  <a:srgbClr val="0000FF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alibri"/>
                <a:cs typeface="Calibri"/>
              </a:rPr>
              <a:t>[с]</a:t>
            </a:r>
            <a:endParaRPr lang="ru-RU" sz="4000" b="1" spc="50" dirty="0">
              <a:ln w="11430"/>
              <a:solidFill>
                <a:srgbClr val="0000FF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2857488" y="1571612"/>
            <a:ext cx="1357322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4000" b="1" spc="50" dirty="0" smtClean="0">
                <a:ln w="11430"/>
                <a:solidFill>
                  <a:srgbClr val="0066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alibri"/>
                <a:cs typeface="Calibri"/>
              </a:rPr>
              <a:t>[с']</a:t>
            </a:r>
            <a:endParaRPr lang="ru-RU" sz="4000" b="1" spc="50" dirty="0">
              <a:ln w="11430"/>
              <a:solidFill>
                <a:srgbClr val="0066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pic>
        <p:nvPicPr>
          <p:cNvPr id="19" name="Picture 2"/>
          <p:cNvPicPr>
            <a:picLocks noChangeAspect="1" noChangeArrowheads="1"/>
          </p:cNvPicPr>
          <p:nvPr/>
        </p:nvPicPr>
        <p:blipFill>
          <a:blip r:embed="rId3" cstate="print">
            <a:lum bright="-10000" contrast="20000"/>
          </a:blip>
          <a:srcRect/>
          <a:stretch>
            <a:fillRect/>
          </a:stretch>
        </p:blipFill>
        <p:spPr bwMode="auto">
          <a:xfrm>
            <a:off x="2714612" y="571480"/>
            <a:ext cx="1074685" cy="10717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8" name="Прямоугольник 17"/>
          <p:cNvSpPr/>
          <p:nvPr/>
        </p:nvSpPr>
        <p:spPr>
          <a:xfrm>
            <a:off x="2928926" y="2214554"/>
            <a:ext cx="540000" cy="540000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Прямоугольник 19"/>
          <p:cNvSpPr/>
          <p:nvPr/>
        </p:nvSpPr>
        <p:spPr>
          <a:xfrm>
            <a:off x="3714744" y="1571612"/>
            <a:ext cx="1071570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4000" b="1" spc="50" dirty="0" smtClean="0">
                <a:ln w="11430"/>
                <a:solidFill>
                  <a:srgbClr val="0000FF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alibri"/>
                <a:cs typeface="Calibri"/>
              </a:rPr>
              <a:t>[к]</a:t>
            </a:r>
            <a:endParaRPr lang="ru-RU" sz="4000" b="1" spc="50" dirty="0">
              <a:ln w="11430"/>
              <a:solidFill>
                <a:srgbClr val="0000FF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22" name="Прямоугольник 21"/>
          <p:cNvSpPr/>
          <p:nvPr/>
        </p:nvSpPr>
        <p:spPr>
          <a:xfrm>
            <a:off x="4214810" y="1571612"/>
            <a:ext cx="1357322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4000" b="1" spc="50" dirty="0" smtClean="0">
                <a:ln w="11430"/>
                <a:solidFill>
                  <a:srgbClr val="0066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alibri"/>
                <a:cs typeface="Calibri"/>
              </a:rPr>
              <a:t>[к']</a:t>
            </a:r>
            <a:endParaRPr lang="ru-RU" sz="4000" b="1" spc="50" dirty="0">
              <a:ln w="11430"/>
              <a:solidFill>
                <a:srgbClr val="0066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pic>
        <p:nvPicPr>
          <p:cNvPr id="25" name="Picture 1"/>
          <p:cNvPicPr>
            <a:picLocks noChangeAspect="1" noChangeArrowheads="1"/>
          </p:cNvPicPr>
          <p:nvPr/>
        </p:nvPicPr>
        <p:blipFill>
          <a:blip r:embed="rId4" cstate="print">
            <a:lum bright="-10000" contrast="20000"/>
          </a:blip>
          <a:srcRect l="3246" t="3242" b="3242"/>
          <a:stretch>
            <a:fillRect/>
          </a:stretch>
        </p:blipFill>
        <p:spPr bwMode="auto">
          <a:xfrm>
            <a:off x="4071934" y="571480"/>
            <a:ext cx="1095159" cy="1102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6" name="Прямоугольник 25"/>
          <p:cNvSpPr/>
          <p:nvPr/>
        </p:nvSpPr>
        <p:spPr>
          <a:xfrm>
            <a:off x="5214942" y="1571612"/>
            <a:ext cx="785818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4000" b="1" spc="50" dirty="0" smtClean="0">
                <a:ln w="11430"/>
                <a:solidFill>
                  <a:srgbClr val="0000FF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alibri"/>
                <a:cs typeface="Calibri"/>
              </a:rPr>
              <a:t>[т]</a:t>
            </a:r>
            <a:endParaRPr lang="ru-RU" sz="4000" b="1" spc="50" dirty="0">
              <a:ln w="11430"/>
              <a:solidFill>
                <a:srgbClr val="0000FF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28" name="Прямоугольник 27"/>
          <p:cNvSpPr/>
          <p:nvPr/>
        </p:nvSpPr>
        <p:spPr>
          <a:xfrm>
            <a:off x="5500694" y="1571612"/>
            <a:ext cx="1357322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4000" b="1" spc="50" dirty="0" smtClean="0">
                <a:ln w="11430"/>
                <a:solidFill>
                  <a:srgbClr val="0066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alibri"/>
                <a:cs typeface="Calibri"/>
              </a:rPr>
              <a:t>[т']</a:t>
            </a:r>
            <a:endParaRPr lang="ru-RU" sz="4000" b="1" spc="50" dirty="0">
              <a:ln w="11430"/>
              <a:solidFill>
                <a:srgbClr val="0066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pic>
        <p:nvPicPr>
          <p:cNvPr id="31" name="Picture 1"/>
          <p:cNvPicPr>
            <a:picLocks noChangeAspect="1" noChangeArrowheads="1"/>
          </p:cNvPicPr>
          <p:nvPr/>
        </p:nvPicPr>
        <p:blipFill>
          <a:blip r:embed="rId5" cstate="print">
            <a:lum bright="-10000" contrast="20000"/>
          </a:blip>
          <a:srcRect l="2506" t="1923" r="2506" b="3846"/>
          <a:stretch>
            <a:fillRect/>
          </a:stretch>
        </p:blipFill>
        <p:spPr bwMode="auto">
          <a:xfrm>
            <a:off x="5429256" y="571480"/>
            <a:ext cx="1017627" cy="10388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3" name="Прямоугольник 32"/>
          <p:cNvSpPr/>
          <p:nvPr/>
        </p:nvSpPr>
        <p:spPr>
          <a:xfrm>
            <a:off x="6286512" y="1571612"/>
            <a:ext cx="1143008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4000" b="1" spc="50" dirty="0" smtClean="0">
                <a:ln w="11430"/>
                <a:solidFill>
                  <a:srgbClr val="0000FF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alibri"/>
                <a:cs typeface="Calibri"/>
              </a:rPr>
              <a:t>[л]</a:t>
            </a:r>
            <a:endParaRPr lang="ru-RU" sz="4000" b="1" spc="50" dirty="0">
              <a:ln w="11430"/>
              <a:solidFill>
                <a:srgbClr val="0000FF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35" name="Прямоугольник 34"/>
          <p:cNvSpPr/>
          <p:nvPr/>
        </p:nvSpPr>
        <p:spPr>
          <a:xfrm>
            <a:off x="6858016" y="1571612"/>
            <a:ext cx="1357322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4000" b="1" spc="50" dirty="0" smtClean="0">
                <a:ln w="11430"/>
                <a:solidFill>
                  <a:srgbClr val="0066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alibri"/>
                <a:cs typeface="Calibri"/>
              </a:rPr>
              <a:t>[л']</a:t>
            </a:r>
            <a:endParaRPr lang="ru-RU" sz="4000" b="1" spc="50" dirty="0">
              <a:ln w="11430"/>
              <a:solidFill>
                <a:srgbClr val="0066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pic>
        <p:nvPicPr>
          <p:cNvPr id="38" name="Picture 1"/>
          <p:cNvPicPr>
            <a:picLocks noChangeAspect="1" noChangeArrowheads="1"/>
          </p:cNvPicPr>
          <p:nvPr/>
        </p:nvPicPr>
        <p:blipFill>
          <a:blip r:embed="rId6" cstate="print">
            <a:lum bright="-10000" contrast="20000"/>
          </a:blip>
          <a:srcRect/>
          <a:stretch>
            <a:fillRect/>
          </a:stretch>
        </p:blipFill>
        <p:spPr bwMode="auto">
          <a:xfrm>
            <a:off x="6643702" y="500042"/>
            <a:ext cx="1071570" cy="11024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5" name="Прямоугольник 14"/>
          <p:cNvSpPr/>
          <p:nvPr/>
        </p:nvSpPr>
        <p:spPr>
          <a:xfrm>
            <a:off x="1425918" y="1357298"/>
            <a:ext cx="360000" cy="360000"/>
          </a:xfrm>
          <a:prstGeom prst="rect">
            <a:avLst/>
          </a:prstGeom>
          <a:solidFill>
            <a:srgbClr val="0000F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Прямоугольник 15"/>
          <p:cNvSpPr/>
          <p:nvPr/>
        </p:nvSpPr>
        <p:spPr>
          <a:xfrm>
            <a:off x="2000232" y="1357298"/>
            <a:ext cx="360000" cy="360000"/>
          </a:xfrm>
          <a:prstGeom prst="rect">
            <a:avLst/>
          </a:prstGeom>
          <a:solidFill>
            <a:srgbClr val="0066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9" name="Прямоугольник 38"/>
          <p:cNvSpPr/>
          <p:nvPr/>
        </p:nvSpPr>
        <p:spPr>
          <a:xfrm>
            <a:off x="2780430" y="1357298"/>
            <a:ext cx="360000" cy="360000"/>
          </a:xfrm>
          <a:prstGeom prst="rect">
            <a:avLst/>
          </a:prstGeom>
          <a:solidFill>
            <a:srgbClr val="0000F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0" name="Прямоугольник 39"/>
          <p:cNvSpPr/>
          <p:nvPr/>
        </p:nvSpPr>
        <p:spPr>
          <a:xfrm>
            <a:off x="3354744" y="1357298"/>
            <a:ext cx="360000" cy="360000"/>
          </a:xfrm>
          <a:prstGeom prst="rect">
            <a:avLst/>
          </a:prstGeom>
          <a:solidFill>
            <a:srgbClr val="0066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1" name="Прямоугольник 40"/>
          <p:cNvSpPr/>
          <p:nvPr/>
        </p:nvSpPr>
        <p:spPr>
          <a:xfrm>
            <a:off x="4140562" y="1357298"/>
            <a:ext cx="360000" cy="360000"/>
          </a:xfrm>
          <a:prstGeom prst="rect">
            <a:avLst/>
          </a:prstGeom>
          <a:solidFill>
            <a:srgbClr val="0000F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2" name="Прямоугольник 41"/>
          <p:cNvSpPr/>
          <p:nvPr/>
        </p:nvSpPr>
        <p:spPr>
          <a:xfrm>
            <a:off x="4714876" y="1357298"/>
            <a:ext cx="360000" cy="360000"/>
          </a:xfrm>
          <a:prstGeom prst="rect">
            <a:avLst/>
          </a:prstGeom>
          <a:solidFill>
            <a:srgbClr val="0066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3" name="Прямоугольник 42"/>
          <p:cNvSpPr/>
          <p:nvPr/>
        </p:nvSpPr>
        <p:spPr>
          <a:xfrm>
            <a:off x="5497884" y="1357298"/>
            <a:ext cx="360000" cy="360000"/>
          </a:xfrm>
          <a:prstGeom prst="rect">
            <a:avLst/>
          </a:prstGeom>
          <a:solidFill>
            <a:srgbClr val="0000F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4" name="Прямоугольник 43"/>
          <p:cNvSpPr/>
          <p:nvPr/>
        </p:nvSpPr>
        <p:spPr>
          <a:xfrm>
            <a:off x="6000760" y="1357298"/>
            <a:ext cx="360000" cy="360000"/>
          </a:xfrm>
          <a:prstGeom prst="rect">
            <a:avLst/>
          </a:prstGeom>
          <a:solidFill>
            <a:srgbClr val="0066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5" name="Прямоугольник 44"/>
          <p:cNvSpPr/>
          <p:nvPr/>
        </p:nvSpPr>
        <p:spPr>
          <a:xfrm>
            <a:off x="6709520" y="1357298"/>
            <a:ext cx="360000" cy="360000"/>
          </a:xfrm>
          <a:prstGeom prst="rect">
            <a:avLst/>
          </a:prstGeom>
          <a:solidFill>
            <a:srgbClr val="0000F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6" name="Прямоугольник 45"/>
          <p:cNvSpPr/>
          <p:nvPr/>
        </p:nvSpPr>
        <p:spPr>
          <a:xfrm>
            <a:off x="7283834" y="1357298"/>
            <a:ext cx="360000" cy="360000"/>
          </a:xfrm>
          <a:prstGeom prst="rect">
            <a:avLst/>
          </a:prstGeom>
          <a:solidFill>
            <a:srgbClr val="0066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7" name="Прямоугольник 46"/>
          <p:cNvSpPr/>
          <p:nvPr/>
        </p:nvSpPr>
        <p:spPr>
          <a:xfrm>
            <a:off x="4246314" y="2214554"/>
            <a:ext cx="540000" cy="540000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8" name="Прямоугольник 47"/>
          <p:cNvSpPr/>
          <p:nvPr/>
        </p:nvSpPr>
        <p:spPr>
          <a:xfrm>
            <a:off x="5603636" y="2214554"/>
            <a:ext cx="540000" cy="540000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9" name="Прямоугольник 48"/>
          <p:cNvSpPr/>
          <p:nvPr/>
        </p:nvSpPr>
        <p:spPr>
          <a:xfrm>
            <a:off x="6889520" y="2214554"/>
            <a:ext cx="540000" cy="540000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986" name="Picture 2" descr="http://cdn01.ru/files/users/images/b4/f1/b4f19de034e148bea0f981d365314185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048000" y="214290"/>
            <a:ext cx="6096000" cy="3295651"/>
          </a:xfrm>
          <a:prstGeom prst="rect">
            <a:avLst/>
          </a:prstGeom>
          <a:noFill/>
        </p:spPr>
      </p:pic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0"/>
            <a:ext cx="9144000" cy="6126163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b="1" dirty="0" smtClean="0"/>
              <a:t>Отгадайте загадку</a:t>
            </a:r>
          </a:p>
          <a:p>
            <a:pPr>
              <a:buNone/>
            </a:pPr>
            <a:endParaRPr lang="ru-RU" b="1" dirty="0" smtClean="0"/>
          </a:p>
          <a:p>
            <a:pPr marL="0" indent="0">
              <a:buNone/>
            </a:pPr>
            <a:r>
              <a:rPr lang="ru-RU" b="1" dirty="0" smtClean="0"/>
              <a:t>Ползет наоборот, </a:t>
            </a:r>
          </a:p>
          <a:p>
            <a:pPr marL="0" indent="0">
              <a:buNone/>
            </a:pPr>
            <a:r>
              <a:rPr lang="ru-RU" b="1" dirty="0" smtClean="0"/>
              <a:t>Задом наперед, </a:t>
            </a:r>
          </a:p>
          <a:p>
            <a:pPr marL="0" indent="0">
              <a:buNone/>
            </a:pPr>
            <a:r>
              <a:rPr lang="ru-RU" b="1" dirty="0" smtClean="0"/>
              <a:t>Все под водой </a:t>
            </a:r>
          </a:p>
          <a:p>
            <a:pPr marL="0" indent="0">
              <a:buNone/>
            </a:pPr>
            <a:r>
              <a:rPr lang="ru-RU" b="1" dirty="0" smtClean="0"/>
              <a:t>Хватает клешней. </a:t>
            </a:r>
            <a:br>
              <a:rPr lang="ru-RU" b="1" dirty="0" smtClean="0"/>
            </a:br>
            <a:endParaRPr lang="ru-RU" b="1" dirty="0" smtClean="0"/>
          </a:p>
          <a:p>
            <a:pPr>
              <a:buNone/>
            </a:pPr>
            <a:endParaRPr lang="ru-RU" b="1" dirty="0" smtClean="0"/>
          </a:p>
          <a:p>
            <a:pPr>
              <a:buNone/>
            </a:pPr>
            <a:r>
              <a:rPr lang="ru-RU" b="1" dirty="0" smtClean="0"/>
              <a:t>Выделим первый звук. </a:t>
            </a:r>
          </a:p>
          <a:p>
            <a:pPr>
              <a:buNone/>
            </a:pPr>
            <a:r>
              <a:rPr lang="ru-RU" b="1" dirty="0" smtClean="0"/>
              <a:t>Охарактеризуем его. </a:t>
            </a:r>
          </a:p>
          <a:p>
            <a:pPr>
              <a:buNone/>
            </a:pPr>
            <a:endParaRPr lang="ru-RU" b="1" dirty="0" smtClean="0"/>
          </a:p>
        </p:txBody>
      </p:sp>
      <p:sp>
        <p:nvSpPr>
          <p:cNvPr id="10" name="Прямоугольник 9"/>
          <p:cNvSpPr/>
          <p:nvPr/>
        </p:nvSpPr>
        <p:spPr>
          <a:xfrm>
            <a:off x="6143636" y="3566512"/>
            <a:ext cx="1071570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5400" b="1" spc="50" dirty="0" smtClean="0">
                <a:ln w="11430"/>
                <a:solidFill>
                  <a:srgbClr val="0000FF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alibri"/>
                <a:cs typeface="Calibri"/>
              </a:rPr>
              <a:t>[р]</a:t>
            </a:r>
            <a:endParaRPr lang="ru-RU" sz="5400" b="1" spc="50" dirty="0">
              <a:ln w="11430"/>
              <a:solidFill>
                <a:srgbClr val="0000FF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6357950" y="3000372"/>
            <a:ext cx="1857388" cy="61200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Прямоугольник 11"/>
          <p:cNvSpPr/>
          <p:nvPr/>
        </p:nvSpPr>
        <p:spPr>
          <a:xfrm>
            <a:off x="6357950" y="2995008"/>
            <a:ext cx="612000" cy="612000"/>
          </a:xfrm>
          <a:prstGeom prst="rect">
            <a:avLst/>
          </a:prstGeom>
          <a:solidFill>
            <a:srgbClr val="0000F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15" name="Прямая соединительная линия 14"/>
          <p:cNvCxnSpPr/>
          <p:nvPr/>
        </p:nvCxnSpPr>
        <p:spPr>
          <a:xfrm rot="5400000">
            <a:off x="6680215" y="3321049"/>
            <a:ext cx="642942" cy="1588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единительная линия 16"/>
          <p:cNvCxnSpPr/>
          <p:nvPr/>
        </p:nvCxnSpPr>
        <p:spPr>
          <a:xfrm rot="5400000">
            <a:off x="7321569" y="3315685"/>
            <a:ext cx="642942" cy="1588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034" name="AutoShape 2" descr="https://regnum.ru/uploads/pictures/news/2016/01/13/regnum_picture_1452716625215525_normal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3" name="Прямоугольник 12"/>
          <p:cNvSpPr/>
          <p:nvPr/>
        </p:nvSpPr>
        <p:spPr>
          <a:xfrm>
            <a:off x="6429388" y="4495206"/>
            <a:ext cx="612000" cy="612000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19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2" grpId="0" animBg="1"/>
      <p:bldP spid="13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0"/>
            <a:ext cx="9144000" cy="6126163"/>
          </a:xfrm>
        </p:spPr>
        <p:txBody>
          <a:bodyPr>
            <a:normAutofit lnSpcReduction="10000"/>
          </a:bodyPr>
          <a:lstStyle/>
          <a:p>
            <a:pPr>
              <a:buNone/>
            </a:pPr>
            <a:r>
              <a:rPr lang="ru-RU" b="1" dirty="0" smtClean="0"/>
              <a:t>Отгадайте загадку</a:t>
            </a:r>
          </a:p>
          <a:p>
            <a:pPr>
              <a:buNone/>
            </a:pPr>
            <a:endParaRPr lang="ru-RU" b="1" dirty="0" smtClean="0"/>
          </a:p>
          <a:p>
            <a:pPr marL="0" indent="0">
              <a:buNone/>
            </a:pPr>
            <a:r>
              <a:rPr lang="ru-RU" b="1" dirty="0" smtClean="0"/>
              <a:t>В воде растет,</a:t>
            </a:r>
          </a:p>
          <a:p>
            <a:pPr marL="0" indent="0">
              <a:buNone/>
            </a:pPr>
            <a:r>
              <a:rPr lang="ru-RU" b="1" dirty="0" smtClean="0"/>
              <a:t>Уборки ждет.</a:t>
            </a:r>
          </a:p>
          <a:p>
            <a:pPr marL="0" indent="0">
              <a:buNone/>
            </a:pPr>
            <a:r>
              <a:rPr lang="ru-RU" b="1" dirty="0" smtClean="0"/>
              <a:t>Годен для каши,</a:t>
            </a:r>
          </a:p>
          <a:p>
            <a:pPr marL="0" indent="0">
              <a:buNone/>
            </a:pPr>
            <a:r>
              <a:rPr lang="ru-RU" b="1" dirty="0" smtClean="0"/>
              <a:t>Ест его Маша.</a:t>
            </a:r>
          </a:p>
          <a:p>
            <a:pPr marL="0" indent="0">
              <a:buNone/>
            </a:pPr>
            <a:r>
              <a:rPr lang="ru-RU" b="1" dirty="0" smtClean="0"/>
              <a:t>Годен для плова.</a:t>
            </a:r>
          </a:p>
          <a:p>
            <a:pPr marL="0" indent="0">
              <a:buNone/>
            </a:pPr>
            <a:r>
              <a:rPr lang="ru-RU" b="1" dirty="0" smtClean="0"/>
              <a:t>Ест его Вова.</a:t>
            </a:r>
          </a:p>
          <a:p>
            <a:pPr marL="0" indent="0">
              <a:buNone/>
            </a:pPr>
            <a:endParaRPr lang="ru-RU" b="1" dirty="0" smtClean="0"/>
          </a:p>
          <a:p>
            <a:pPr marL="0" indent="0">
              <a:buNone/>
            </a:pPr>
            <a:r>
              <a:rPr lang="ru-RU" b="1" dirty="0" smtClean="0"/>
              <a:t>Выделим первый звук. </a:t>
            </a:r>
          </a:p>
          <a:p>
            <a:pPr>
              <a:buNone/>
            </a:pPr>
            <a:r>
              <a:rPr lang="ru-RU" b="1" dirty="0" smtClean="0"/>
              <a:t>Охарактеризуем его. </a:t>
            </a:r>
          </a:p>
          <a:p>
            <a:pPr>
              <a:buNone/>
            </a:pPr>
            <a:endParaRPr lang="ru-RU" b="1" dirty="0" smtClean="0"/>
          </a:p>
        </p:txBody>
      </p:sp>
      <p:sp>
        <p:nvSpPr>
          <p:cNvPr id="10" name="Прямоугольник 9"/>
          <p:cNvSpPr/>
          <p:nvPr/>
        </p:nvSpPr>
        <p:spPr>
          <a:xfrm>
            <a:off x="6000760" y="928670"/>
            <a:ext cx="1500166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5400" b="1" spc="50" dirty="0" smtClean="0">
                <a:ln w="11430"/>
                <a:solidFill>
                  <a:srgbClr val="0066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alibri"/>
                <a:cs typeface="Calibri"/>
              </a:rPr>
              <a:t>[р']</a:t>
            </a:r>
            <a:endParaRPr lang="ru-RU" sz="5400" b="1" spc="50" dirty="0">
              <a:ln w="11430"/>
              <a:solidFill>
                <a:srgbClr val="0066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6429388" y="362530"/>
            <a:ext cx="1928826" cy="61200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Прямоугольник 11"/>
          <p:cNvSpPr/>
          <p:nvPr/>
        </p:nvSpPr>
        <p:spPr>
          <a:xfrm>
            <a:off x="6429388" y="357166"/>
            <a:ext cx="612000" cy="612000"/>
          </a:xfrm>
          <a:prstGeom prst="rect">
            <a:avLst/>
          </a:prstGeom>
          <a:solidFill>
            <a:srgbClr val="0066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15" name="Прямая соединительная линия 14"/>
          <p:cNvCxnSpPr/>
          <p:nvPr/>
        </p:nvCxnSpPr>
        <p:spPr>
          <a:xfrm rot="5400000">
            <a:off x="6751653" y="683207"/>
            <a:ext cx="642942" cy="1588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единительная линия 16"/>
          <p:cNvCxnSpPr/>
          <p:nvPr/>
        </p:nvCxnSpPr>
        <p:spPr>
          <a:xfrm rot="5400000">
            <a:off x="7393007" y="677843"/>
            <a:ext cx="642942" cy="1588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034" name="AutoShape 2" descr="https://regnum.ru/uploads/pictures/news/2016/01/13/regnum_picture_1452716625215525_normal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3" name="Прямоугольник 12"/>
          <p:cNvSpPr/>
          <p:nvPr/>
        </p:nvSpPr>
        <p:spPr>
          <a:xfrm>
            <a:off x="6500826" y="1857364"/>
            <a:ext cx="612000" cy="612000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40962" name="Picture 2" descr="http://www.tdktula.ru/assets/galleries/83/116.jpg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928926" y="214290"/>
            <a:ext cx="3190864" cy="3190864"/>
          </a:xfrm>
          <a:prstGeom prst="rect">
            <a:avLst/>
          </a:prstGeom>
          <a:noFill/>
        </p:spPr>
      </p:pic>
      <p:pic>
        <p:nvPicPr>
          <p:cNvPr id="40964" name="Picture 4" descr="http://vestnik.icdc.ru/images/life/2015/7-4-15-3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286248" y="3000372"/>
            <a:ext cx="4848733" cy="321471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09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409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2" grpId="0" animBg="1"/>
      <p:bldP spid="13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0"/>
            <a:ext cx="9144000" cy="6126163"/>
          </a:xfrm>
        </p:spPr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ru-RU" b="1" dirty="0" smtClean="0"/>
              <a:t>Вспомните с какого звука начиналось первое слово? А с какого второе? Послушайте эти звуки.</a:t>
            </a:r>
          </a:p>
          <a:p>
            <a:pPr marL="0" indent="0">
              <a:spcBef>
                <a:spcPts val="0"/>
              </a:spcBef>
              <a:buNone/>
            </a:pPr>
            <a:r>
              <a:rPr lang="ru-RU" b="1" dirty="0" smtClean="0"/>
              <a:t>Эти звуки обозначаются в русском языке буквой</a:t>
            </a:r>
          </a:p>
        </p:txBody>
      </p:sp>
      <p:sp>
        <p:nvSpPr>
          <p:cNvPr id="20" name="Прямоугольник 19"/>
          <p:cNvSpPr/>
          <p:nvPr/>
        </p:nvSpPr>
        <p:spPr>
          <a:xfrm>
            <a:off x="3286116" y="2285992"/>
            <a:ext cx="1500166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5400" b="1" spc="50" dirty="0" smtClean="0">
                <a:ln w="11430"/>
                <a:solidFill>
                  <a:srgbClr val="0066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alibri"/>
                <a:cs typeface="Calibri"/>
              </a:rPr>
              <a:t>[р']</a:t>
            </a:r>
            <a:endParaRPr lang="ru-RU" sz="5400" b="1" spc="50" dirty="0">
              <a:ln w="11430"/>
              <a:solidFill>
                <a:srgbClr val="0066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21" name="Прямоугольник 20"/>
          <p:cNvSpPr/>
          <p:nvPr/>
        </p:nvSpPr>
        <p:spPr>
          <a:xfrm>
            <a:off x="3643306" y="1791290"/>
            <a:ext cx="1928826" cy="61200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" name="Прямоугольник 22"/>
          <p:cNvSpPr/>
          <p:nvPr/>
        </p:nvSpPr>
        <p:spPr>
          <a:xfrm>
            <a:off x="3643306" y="1785926"/>
            <a:ext cx="612000" cy="612000"/>
          </a:xfrm>
          <a:prstGeom prst="rect">
            <a:avLst/>
          </a:prstGeom>
          <a:solidFill>
            <a:srgbClr val="0066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25" name="Прямая соединительная линия 24"/>
          <p:cNvCxnSpPr/>
          <p:nvPr/>
        </p:nvCxnSpPr>
        <p:spPr>
          <a:xfrm rot="5400000">
            <a:off x="3965571" y="2111967"/>
            <a:ext cx="642942" cy="1588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Прямая соединительная линия 25"/>
          <p:cNvCxnSpPr/>
          <p:nvPr/>
        </p:nvCxnSpPr>
        <p:spPr>
          <a:xfrm rot="5400000">
            <a:off x="4606925" y="2106603"/>
            <a:ext cx="642942" cy="1588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Прямоугольник 28"/>
          <p:cNvSpPr/>
          <p:nvPr/>
        </p:nvSpPr>
        <p:spPr>
          <a:xfrm>
            <a:off x="357158" y="2357430"/>
            <a:ext cx="1071570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5400" b="1" spc="50" dirty="0" smtClean="0">
                <a:ln w="11430"/>
                <a:solidFill>
                  <a:srgbClr val="0000FF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alibri"/>
                <a:cs typeface="Calibri"/>
              </a:rPr>
              <a:t>[р]</a:t>
            </a:r>
            <a:endParaRPr lang="ru-RU" sz="5400" b="1" spc="50" dirty="0">
              <a:ln w="11430"/>
              <a:solidFill>
                <a:srgbClr val="0000FF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30" name="Прямоугольник 29"/>
          <p:cNvSpPr/>
          <p:nvPr/>
        </p:nvSpPr>
        <p:spPr>
          <a:xfrm>
            <a:off x="571472" y="1791290"/>
            <a:ext cx="1928826" cy="61200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1" name="Прямоугольник 30"/>
          <p:cNvSpPr/>
          <p:nvPr/>
        </p:nvSpPr>
        <p:spPr>
          <a:xfrm>
            <a:off x="571472" y="1785926"/>
            <a:ext cx="612000" cy="612000"/>
          </a:xfrm>
          <a:prstGeom prst="rect">
            <a:avLst/>
          </a:prstGeom>
          <a:solidFill>
            <a:srgbClr val="0000F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32" name="Прямая соединительная линия 31"/>
          <p:cNvCxnSpPr/>
          <p:nvPr/>
        </p:nvCxnSpPr>
        <p:spPr>
          <a:xfrm rot="5400000">
            <a:off x="893737" y="2111967"/>
            <a:ext cx="642942" cy="1588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Прямая соединительная линия 32"/>
          <p:cNvCxnSpPr/>
          <p:nvPr/>
        </p:nvCxnSpPr>
        <p:spPr>
          <a:xfrm rot="5400000">
            <a:off x="1535091" y="2106603"/>
            <a:ext cx="642942" cy="1588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6" name="Picture 2" descr="http://cdn01.ru/files/users/images/b4/f1/b4f19de034e148bea0f981d365314185.jpg"/>
          <p:cNvPicPr>
            <a:picLocks noChangeAspect="1" noChangeArrowheads="1"/>
          </p:cNvPicPr>
          <p:nvPr/>
        </p:nvPicPr>
        <p:blipFill>
          <a:blip r:embed="rId2"/>
          <a:srcRect l="15197" r="15728"/>
          <a:stretch>
            <a:fillRect/>
          </a:stretch>
        </p:blipFill>
        <p:spPr bwMode="auto">
          <a:xfrm>
            <a:off x="357158" y="3571876"/>
            <a:ext cx="3298072" cy="2581271"/>
          </a:xfrm>
          <a:prstGeom prst="rect">
            <a:avLst/>
          </a:prstGeom>
          <a:noFill/>
        </p:spPr>
      </p:pic>
      <p:pic>
        <p:nvPicPr>
          <p:cNvPr id="17" name="Picture 2" descr="http://www.tdktula.ru/assets/galleries/83/116.jpg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214678" y="3286124"/>
            <a:ext cx="3190864" cy="3190864"/>
          </a:xfrm>
          <a:prstGeom prst="rect">
            <a:avLst/>
          </a:prstGeom>
          <a:noFill/>
        </p:spPr>
      </p:pic>
      <p:pic>
        <p:nvPicPr>
          <p:cNvPr id="39937" name="Picture 1"/>
          <p:cNvPicPr>
            <a:picLocks noChangeAspect="1" noChangeArrowheads="1"/>
          </p:cNvPicPr>
          <p:nvPr/>
        </p:nvPicPr>
        <p:blipFill>
          <a:blip r:embed="rId4">
            <a:lum bright="-10000" contrast="20000"/>
          </a:blip>
          <a:srcRect/>
          <a:stretch>
            <a:fillRect/>
          </a:stretch>
        </p:blipFill>
        <p:spPr bwMode="auto">
          <a:xfrm>
            <a:off x="6072198" y="1571612"/>
            <a:ext cx="2754382" cy="28622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0"/>
            <a:ext cx="9144000" cy="6126163"/>
          </a:xfrm>
        </p:spPr>
        <p:txBody>
          <a:bodyPr>
            <a:normAutofit/>
          </a:bodyPr>
          <a:lstStyle/>
          <a:p>
            <a:pPr marL="0" indent="0">
              <a:spcBef>
                <a:spcPts val="0"/>
              </a:spcBef>
              <a:buNone/>
            </a:pPr>
            <a:r>
              <a:rPr lang="ru-RU" b="1" dirty="0" smtClean="0"/>
              <a:t>Какие звуки обозначаем буквой Р р («эр</a:t>
            </a:r>
            <a:r>
              <a:rPr lang="ru-RU" b="1" i="1" dirty="0" smtClean="0"/>
              <a:t>»)</a:t>
            </a:r>
            <a:r>
              <a:rPr lang="ru-RU" b="1" dirty="0" smtClean="0"/>
              <a:t>?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5143504" y="1285860"/>
            <a:ext cx="1571636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5400" b="1" spc="50" dirty="0" smtClean="0">
                <a:ln w="11430"/>
                <a:solidFill>
                  <a:srgbClr val="0000FF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alibri"/>
                <a:cs typeface="Calibri"/>
              </a:rPr>
              <a:t>[р]</a:t>
            </a:r>
            <a:endParaRPr lang="ru-RU" sz="5400" b="1" spc="50" dirty="0">
              <a:ln w="11430"/>
              <a:solidFill>
                <a:srgbClr val="0000FF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4572000" y="2285992"/>
            <a:ext cx="612000" cy="612000"/>
          </a:xfrm>
          <a:prstGeom prst="rect">
            <a:avLst/>
          </a:prstGeom>
          <a:solidFill>
            <a:srgbClr val="0066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Прямоугольник 11"/>
          <p:cNvSpPr/>
          <p:nvPr/>
        </p:nvSpPr>
        <p:spPr>
          <a:xfrm>
            <a:off x="5357818" y="2071678"/>
            <a:ext cx="1357322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5400" b="1" spc="50" dirty="0" smtClean="0">
                <a:ln w="11430"/>
                <a:solidFill>
                  <a:srgbClr val="0066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alibri"/>
                <a:cs typeface="Calibri"/>
              </a:rPr>
              <a:t>[р']</a:t>
            </a:r>
            <a:endParaRPr lang="ru-RU" sz="5400" b="1" spc="50" dirty="0">
              <a:ln w="11430"/>
              <a:solidFill>
                <a:srgbClr val="0066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4572000" y="1428736"/>
            <a:ext cx="612000" cy="612000"/>
          </a:xfrm>
          <a:prstGeom prst="rect">
            <a:avLst/>
          </a:prstGeom>
          <a:solidFill>
            <a:srgbClr val="0000F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Прямоугольник 13"/>
          <p:cNvSpPr/>
          <p:nvPr/>
        </p:nvSpPr>
        <p:spPr>
          <a:xfrm>
            <a:off x="6858016" y="1785926"/>
            <a:ext cx="612000" cy="612000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9" name="Picture 1"/>
          <p:cNvPicPr>
            <a:picLocks noChangeAspect="1" noChangeArrowheads="1"/>
          </p:cNvPicPr>
          <p:nvPr/>
        </p:nvPicPr>
        <p:blipFill>
          <a:blip r:embed="rId2">
            <a:lum bright="-10000" contrast="20000"/>
          </a:blip>
          <a:srcRect/>
          <a:stretch>
            <a:fillRect/>
          </a:stretch>
        </p:blipFill>
        <p:spPr bwMode="auto">
          <a:xfrm>
            <a:off x="1571604" y="857232"/>
            <a:ext cx="2754382" cy="28622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0"/>
            <a:ext cx="6215074" cy="6126163"/>
          </a:xfrm>
        </p:spPr>
        <p:txBody>
          <a:bodyPr>
            <a:normAutofit/>
          </a:bodyPr>
          <a:lstStyle/>
          <a:p>
            <a:pPr marL="0" indent="0">
              <a:spcBef>
                <a:spcPts val="0"/>
              </a:spcBef>
              <a:buNone/>
            </a:pPr>
            <a:r>
              <a:rPr lang="ru-RU" b="1" dirty="0" smtClean="0">
                <a:latin typeface="Calibri"/>
                <a:cs typeface="Calibri"/>
              </a:rPr>
              <a:t>На что похожа буква Р р («эр»)?</a:t>
            </a:r>
          </a:p>
          <a:p>
            <a:pPr marL="0" indent="0">
              <a:spcBef>
                <a:spcPts val="0"/>
              </a:spcBef>
              <a:buNone/>
            </a:pPr>
            <a:endParaRPr lang="ru-RU" b="1" dirty="0" smtClean="0">
              <a:latin typeface="Calibri"/>
              <a:cs typeface="Calibri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ru-RU" b="1" dirty="0" smtClean="0">
                <a:latin typeface="Calibri"/>
                <a:cs typeface="Calibri"/>
              </a:rPr>
              <a:t>Буква Р – на мачте парус,</a:t>
            </a:r>
          </a:p>
          <a:p>
            <a:pPr marL="0" indent="0">
              <a:spcBef>
                <a:spcPts val="0"/>
              </a:spcBef>
              <a:buNone/>
            </a:pPr>
            <a:r>
              <a:rPr lang="ru-RU" b="1" dirty="0" smtClean="0">
                <a:latin typeface="Calibri"/>
                <a:cs typeface="Calibri"/>
              </a:rPr>
              <a:t>Вдаль плывёт, небес касаясь.</a:t>
            </a:r>
          </a:p>
          <a:p>
            <a:pPr marL="0" indent="0">
              <a:spcBef>
                <a:spcPts val="0"/>
              </a:spcBef>
              <a:buNone/>
            </a:pPr>
            <a:r>
              <a:rPr lang="ru-RU" b="1" dirty="0" smtClean="0">
                <a:latin typeface="Calibri"/>
                <a:cs typeface="Calibri"/>
              </a:rPr>
              <a:t>(Владимир Степанов)</a:t>
            </a:r>
          </a:p>
          <a:p>
            <a:pPr marL="0" indent="0">
              <a:spcBef>
                <a:spcPts val="0"/>
              </a:spcBef>
              <a:buNone/>
            </a:pPr>
            <a:endParaRPr lang="ru-RU" b="1" dirty="0" smtClean="0">
              <a:latin typeface="Calibri"/>
              <a:cs typeface="Calibri"/>
            </a:endParaRPr>
          </a:p>
        </p:txBody>
      </p:sp>
      <p:pic>
        <p:nvPicPr>
          <p:cNvPr id="6" name="Picture 1"/>
          <p:cNvPicPr>
            <a:picLocks noChangeAspect="1" noChangeArrowheads="1"/>
          </p:cNvPicPr>
          <p:nvPr/>
        </p:nvPicPr>
        <p:blipFill>
          <a:blip r:embed="rId2">
            <a:lum bright="-10000" contrast="20000"/>
          </a:blip>
          <a:srcRect/>
          <a:stretch>
            <a:fillRect/>
          </a:stretch>
        </p:blipFill>
        <p:spPr bwMode="auto">
          <a:xfrm>
            <a:off x="6215074" y="142852"/>
            <a:ext cx="2754382" cy="28622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7890" name="Picture 2" descr="https://www.metod-kopilka.ru/images/doc/31/25275/img22.jpg"/>
          <p:cNvPicPr>
            <a:picLocks noChangeAspect="1" noChangeArrowheads="1"/>
          </p:cNvPicPr>
          <p:nvPr/>
        </p:nvPicPr>
        <p:blipFill>
          <a:blip r:embed="rId3">
            <a:lum bright="-10000" contrast="20000"/>
          </a:blip>
          <a:srcRect l="3125" t="30209" r="50781" b="22916"/>
          <a:stretch>
            <a:fillRect/>
          </a:stretch>
        </p:blipFill>
        <p:spPr bwMode="auto">
          <a:xfrm>
            <a:off x="3357554" y="2428868"/>
            <a:ext cx="5057810" cy="3857652"/>
          </a:xfrm>
          <a:prstGeom prst="rect">
            <a:avLst/>
          </a:prstGeom>
          <a:noFill/>
        </p:spPr>
      </p:pic>
      <p:pic>
        <p:nvPicPr>
          <p:cNvPr id="37892" name="Picture 4" descr="https://fs00.infourok.ru/images/doc/174/200238/hello_html_70085ee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57158" y="2643182"/>
            <a:ext cx="2952750" cy="377190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378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378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0"/>
            <a:ext cx="6215074" cy="6126163"/>
          </a:xfrm>
        </p:spPr>
        <p:txBody>
          <a:bodyPr>
            <a:normAutofit/>
          </a:bodyPr>
          <a:lstStyle/>
          <a:p>
            <a:pPr marL="0" indent="0">
              <a:spcBef>
                <a:spcPts val="0"/>
              </a:spcBef>
              <a:buNone/>
            </a:pPr>
            <a:r>
              <a:rPr lang="ru-RU" b="1" dirty="0" smtClean="0">
                <a:latin typeface="Calibri"/>
                <a:cs typeface="Calibri"/>
              </a:rPr>
              <a:t>На что похожа буква Р р («эр»)?</a:t>
            </a:r>
          </a:p>
          <a:p>
            <a:pPr marL="0" indent="0">
              <a:spcBef>
                <a:spcPts val="0"/>
              </a:spcBef>
              <a:buNone/>
            </a:pPr>
            <a:endParaRPr lang="ru-RU" b="1" dirty="0" smtClean="0">
              <a:latin typeface="Calibri"/>
              <a:cs typeface="Calibri"/>
            </a:endParaRPr>
          </a:p>
          <a:p>
            <a:pPr marL="0" indent="0">
              <a:spcBef>
                <a:spcPts val="0"/>
              </a:spcBef>
              <a:buFontTx/>
              <a:buChar char="-"/>
            </a:pPr>
            <a:r>
              <a:rPr lang="ru-RU" b="1" dirty="0" smtClean="0">
                <a:latin typeface="Calibri"/>
                <a:cs typeface="Calibri"/>
              </a:rPr>
              <a:t>Дрожу от страх до сих пор! – </a:t>
            </a:r>
          </a:p>
          <a:p>
            <a:pPr marL="0" indent="0">
              <a:spcBef>
                <a:spcPts val="0"/>
              </a:spcBef>
              <a:buNone/>
            </a:pPr>
            <a:r>
              <a:rPr lang="ru-RU" b="1" dirty="0" smtClean="0">
                <a:latin typeface="Calibri"/>
                <a:cs typeface="Calibri"/>
              </a:rPr>
              <a:t>Воскликнуло полено: - </a:t>
            </a:r>
          </a:p>
          <a:p>
            <a:pPr marL="0" indent="0">
              <a:spcBef>
                <a:spcPts val="0"/>
              </a:spcBef>
              <a:buNone/>
            </a:pPr>
            <a:r>
              <a:rPr lang="ru-RU" b="1" dirty="0" smtClean="0">
                <a:latin typeface="Calibri"/>
                <a:cs typeface="Calibri"/>
              </a:rPr>
              <a:t>Похожа буква на топр!</a:t>
            </a:r>
          </a:p>
          <a:p>
            <a:pPr marL="0" indent="0">
              <a:spcBef>
                <a:spcPts val="0"/>
              </a:spcBef>
              <a:buNone/>
            </a:pPr>
            <a:r>
              <a:rPr lang="ru-RU" b="1" dirty="0" smtClean="0">
                <a:latin typeface="Calibri"/>
                <a:cs typeface="Calibri"/>
              </a:rPr>
              <a:t>Расколет непременно.</a:t>
            </a:r>
          </a:p>
          <a:p>
            <a:pPr marL="0" indent="0">
              <a:spcBef>
                <a:spcPts val="0"/>
              </a:spcBef>
              <a:buNone/>
            </a:pPr>
            <a:r>
              <a:rPr lang="ru-RU" b="1" dirty="0" smtClean="0">
                <a:latin typeface="Calibri"/>
                <a:cs typeface="Calibri"/>
              </a:rPr>
              <a:t>(Ефим Тарлапан)</a:t>
            </a:r>
          </a:p>
          <a:p>
            <a:pPr marL="0" indent="0">
              <a:spcBef>
                <a:spcPts val="0"/>
              </a:spcBef>
              <a:buNone/>
            </a:pPr>
            <a:endParaRPr lang="ru-RU" b="1" dirty="0" smtClean="0">
              <a:latin typeface="Calibri"/>
              <a:cs typeface="Calibri"/>
            </a:endParaRPr>
          </a:p>
        </p:txBody>
      </p:sp>
      <p:pic>
        <p:nvPicPr>
          <p:cNvPr id="6" name="Picture 1"/>
          <p:cNvPicPr>
            <a:picLocks noChangeAspect="1" noChangeArrowheads="1"/>
          </p:cNvPicPr>
          <p:nvPr/>
        </p:nvPicPr>
        <p:blipFill>
          <a:blip r:embed="rId2">
            <a:lum bright="-10000" contrast="20000"/>
          </a:blip>
          <a:srcRect/>
          <a:stretch>
            <a:fillRect/>
          </a:stretch>
        </p:blipFill>
        <p:spPr bwMode="auto">
          <a:xfrm>
            <a:off x="6215074" y="142852"/>
            <a:ext cx="2754382" cy="28622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0418" name="Picture 2" descr="http://900igr.net/datai/doshkolnoe-obrazovanie/Avtomatizatsija-zvuka-R/0010-038-Avtomatizatsija-zvuka-r-na-urovne-stikhotvorenij.png"/>
          <p:cNvPicPr>
            <a:picLocks noChangeAspect="1" noChangeArrowheads="1"/>
          </p:cNvPicPr>
          <p:nvPr/>
        </p:nvPicPr>
        <p:blipFill>
          <a:blip r:embed="rId3">
            <a:lum bright="-10000" contrast="20000"/>
          </a:blip>
          <a:srcRect/>
          <a:stretch>
            <a:fillRect/>
          </a:stretch>
        </p:blipFill>
        <p:spPr bwMode="auto">
          <a:xfrm>
            <a:off x="4143372" y="2643182"/>
            <a:ext cx="3439520" cy="383989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txBody>
          <a:bodyPr>
            <a:normAutofit/>
          </a:bodyPr>
          <a:lstStyle/>
          <a:p>
            <a:pPr marL="0" indent="0">
              <a:spcBef>
                <a:spcPts val="0"/>
              </a:spcBef>
              <a:buNone/>
            </a:pPr>
            <a:r>
              <a:rPr lang="ru-RU" b="1" dirty="0" smtClean="0">
                <a:latin typeface="Calibri"/>
                <a:cs typeface="Calibri"/>
              </a:rPr>
              <a:t>Прочитайте слоги.</a:t>
            </a:r>
          </a:p>
          <a:p>
            <a:pPr marL="0" indent="0">
              <a:spcBef>
                <a:spcPts val="0"/>
              </a:spcBef>
              <a:buNone/>
            </a:pPr>
            <a:r>
              <a:rPr lang="ru-RU" sz="6600" b="1" dirty="0" smtClean="0">
                <a:latin typeface="Calibri"/>
                <a:cs typeface="Calibri"/>
              </a:rPr>
              <a:t>ро   ра   ры   ри   ру</a:t>
            </a:r>
          </a:p>
          <a:p>
            <a:pPr marL="0" indent="0">
              <a:spcBef>
                <a:spcPts val="0"/>
              </a:spcBef>
              <a:buNone/>
            </a:pPr>
            <a:r>
              <a:rPr lang="ru-RU" sz="6600" b="1" dirty="0" smtClean="0">
                <a:latin typeface="Calibri"/>
                <a:cs typeface="Calibri"/>
              </a:rPr>
              <a:t>ор   ар	 ур    ыр  ир </a:t>
            </a:r>
          </a:p>
          <a:p>
            <a:pPr marL="0" indent="0">
              <a:spcBef>
                <a:spcPts val="0"/>
              </a:spcBef>
              <a:buNone/>
            </a:pPr>
            <a:endParaRPr lang="ru-RU" b="1" dirty="0" smtClean="0">
              <a:latin typeface="Calibri"/>
              <a:cs typeface="Calibri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ru-RU" b="1" dirty="0" smtClean="0">
                <a:latin typeface="Calibri"/>
                <a:cs typeface="Calibri"/>
              </a:rPr>
              <a:t>В каком слоге согласная буква р обозначает мягкий согласный звук </a:t>
            </a:r>
            <a:r>
              <a:rPr lang="ru-RU" b="1" spc="50" dirty="0" smtClean="0">
                <a:ln w="11430"/>
                <a:solidFill>
                  <a:srgbClr val="0066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cs typeface="Calibri"/>
              </a:rPr>
              <a:t>[р']</a:t>
            </a:r>
            <a:r>
              <a:rPr lang="ru-RU" b="1" spc="50" dirty="0" smtClean="0">
                <a:ln w="11430"/>
                <a:cs typeface="Calibri"/>
              </a:rPr>
              <a:t>.</a:t>
            </a:r>
            <a:endParaRPr lang="ru-RU" b="1" spc="50" dirty="0" smtClean="0">
              <a:ln w="11430"/>
            </a:endParaRPr>
          </a:p>
          <a:p>
            <a:pPr marL="0" indent="0">
              <a:spcBef>
                <a:spcPts val="0"/>
              </a:spcBef>
              <a:buNone/>
            </a:pPr>
            <a:endParaRPr lang="ru-RU" b="1" dirty="0" smtClean="0">
              <a:latin typeface="Calibri"/>
              <a:cs typeface="Calibri"/>
            </a:endParaRPr>
          </a:p>
          <a:p>
            <a:pPr marL="0" indent="0">
              <a:spcBef>
                <a:spcPts val="0"/>
              </a:spcBef>
              <a:buNone/>
            </a:pPr>
            <a:endParaRPr lang="ru-RU" b="1" dirty="0" smtClean="0">
              <a:latin typeface="Calibri"/>
              <a:cs typeface="Calibri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ru-RU" sz="2800" b="1" dirty="0" smtClean="0">
                <a:cs typeface="Calibri"/>
              </a:rPr>
              <a:t/>
            </a:r>
            <a:br>
              <a:rPr lang="ru-RU" sz="2800" b="1" dirty="0" smtClean="0">
                <a:cs typeface="Calibri"/>
              </a:rPr>
            </a:br>
            <a:endParaRPr lang="ru-RU" sz="2800" b="1" dirty="0" smtClean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txBody>
          <a:bodyPr>
            <a:normAutofit/>
          </a:bodyPr>
          <a:lstStyle/>
          <a:p>
            <a:pPr marL="0" indent="0">
              <a:spcBef>
                <a:spcPts val="0"/>
              </a:spcBef>
              <a:buNone/>
            </a:pPr>
            <a:endParaRPr lang="ru-RU" b="1" dirty="0" smtClean="0">
              <a:latin typeface="Calibri"/>
              <a:cs typeface="Calibri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ru-RU" sz="2800" b="1" dirty="0" smtClean="0">
                <a:cs typeface="Calibri"/>
              </a:rPr>
              <a:t/>
            </a:r>
            <a:br>
              <a:rPr lang="ru-RU" sz="2800" b="1" dirty="0" smtClean="0">
                <a:cs typeface="Calibri"/>
              </a:rPr>
            </a:br>
            <a:endParaRPr lang="ru-RU" sz="2800" b="1" dirty="0" smtClean="0">
              <a:solidFill>
                <a:srgbClr val="FF000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0" y="285728"/>
            <a:ext cx="9144000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 smtClean="0"/>
              <a:t>Откройте Азбуку, переверните страницу (с.65).</a:t>
            </a:r>
          </a:p>
          <a:p>
            <a:r>
              <a:rPr lang="ru-RU" sz="3200" b="1" dirty="0" smtClean="0"/>
              <a:t>Прочитаем первый столбик слов. </a:t>
            </a:r>
          </a:p>
          <a:p>
            <a:endParaRPr lang="ru-RU" sz="3200" b="1" dirty="0" smtClean="0"/>
          </a:p>
          <a:p>
            <a:endParaRPr lang="ru-RU" sz="3200" b="1" dirty="0" smtClean="0"/>
          </a:p>
          <a:p>
            <a:endParaRPr lang="ru-RU" sz="3200" b="1" dirty="0" smtClean="0"/>
          </a:p>
          <a:p>
            <a:endParaRPr lang="ru-RU" sz="3200" b="1" dirty="0" smtClean="0"/>
          </a:p>
          <a:p>
            <a:r>
              <a:rPr lang="ru-RU" sz="3200" b="1" dirty="0" smtClean="0"/>
              <a:t>Сколько слогов в первом слове? Какой слог ударный? Сколько слогов во втором слове? Какой слог ударный? На какой вопрос отвечают слова? Подберите к ним местоимение. </a:t>
            </a:r>
            <a:endParaRPr lang="ru-RU" sz="3200" b="1" dirty="0"/>
          </a:p>
        </p:txBody>
      </p:sp>
      <p:pic>
        <p:nvPicPr>
          <p:cNvPr id="34817" name="Picture 1"/>
          <p:cNvPicPr>
            <a:picLocks noChangeAspect="1" noChangeArrowheads="1"/>
          </p:cNvPicPr>
          <p:nvPr/>
        </p:nvPicPr>
        <p:blipFill>
          <a:blip r:embed="rId2">
            <a:lum bright="-10000" contrast="20000"/>
          </a:blip>
          <a:srcRect/>
          <a:stretch>
            <a:fillRect/>
          </a:stretch>
        </p:blipFill>
        <p:spPr bwMode="auto">
          <a:xfrm>
            <a:off x="2643174" y="1285860"/>
            <a:ext cx="3384307" cy="20717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9" name="TextBox 8"/>
          <p:cNvSpPr txBox="1"/>
          <p:nvPr/>
        </p:nvSpPr>
        <p:spPr>
          <a:xfrm>
            <a:off x="1142976" y="1857364"/>
            <a:ext cx="142876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dirty="0" smtClean="0">
                <a:solidFill>
                  <a:srgbClr val="FF0000"/>
                </a:solidFill>
              </a:rPr>
              <a:t>что?</a:t>
            </a:r>
            <a:endParaRPr lang="ru-RU" sz="4800" b="1" dirty="0">
              <a:solidFill>
                <a:srgbClr val="FF000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6072198" y="1785926"/>
            <a:ext cx="142876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dirty="0" smtClean="0">
                <a:solidFill>
                  <a:srgbClr val="FF0000"/>
                </a:solidFill>
              </a:rPr>
              <a:t>она</a:t>
            </a:r>
            <a:endParaRPr lang="ru-RU" sz="48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txBody>
          <a:bodyPr>
            <a:normAutofit/>
          </a:bodyPr>
          <a:lstStyle/>
          <a:p>
            <a:pPr marL="0" indent="0">
              <a:spcBef>
                <a:spcPts val="0"/>
              </a:spcBef>
              <a:buNone/>
            </a:pPr>
            <a:endParaRPr lang="ru-RU" b="1" dirty="0" smtClean="0">
              <a:latin typeface="Calibri"/>
              <a:cs typeface="Calibri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ru-RU" sz="2800" b="1" dirty="0" smtClean="0">
                <a:cs typeface="Calibri"/>
              </a:rPr>
              <a:t/>
            </a:r>
            <a:br>
              <a:rPr lang="ru-RU" sz="2800" b="1" dirty="0" smtClean="0">
                <a:cs typeface="Calibri"/>
              </a:rPr>
            </a:br>
            <a:endParaRPr lang="ru-RU" sz="2800" b="1" dirty="0" smtClean="0">
              <a:solidFill>
                <a:srgbClr val="FF000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0" y="142852"/>
            <a:ext cx="9144000" cy="64940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 smtClean="0"/>
              <a:t>Прочитаем первый столбик слов. </a:t>
            </a:r>
          </a:p>
          <a:p>
            <a:endParaRPr lang="ru-RU" sz="3200" b="1" dirty="0" smtClean="0"/>
          </a:p>
          <a:p>
            <a:endParaRPr lang="ru-RU" sz="3200" b="1" dirty="0" smtClean="0"/>
          </a:p>
          <a:p>
            <a:endParaRPr lang="ru-RU" sz="3200" b="1" dirty="0" smtClean="0"/>
          </a:p>
          <a:p>
            <a:endParaRPr lang="ru-RU" sz="3200" b="1" dirty="0" smtClean="0"/>
          </a:p>
          <a:p>
            <a:r>
              <a:rPr lang="ru-RU" sz="3200" b="1" dirty="0" smtClean="0"/>
              <a:t>Выделите общую часть ран- это </a:t>
            </a:r>
            <a:r>
              <a:rPr lang="ru-RU" sz="3200" b="1" dirty="0" smtClean="0">
                <a:solidFill>
                  <a:srgbClr val="FF0000"/>
                </a:solidFill>
              </a:rPr>
              <a:t>корень. </a:t>
            </a:r>
            <a:r>
              <a:rPr lang="ru-RU" sz="3200" b="1" dirty="0" smtClean="0"/>
              <a:t>Слова имеют общий корень и близки по смыслу – они </a:t>
            </a:r>
            <a:r>
              <a:rPr lang="ru-RU" sz="3200" b="1" dirty="0" smtClean="0">
                <a:solidFill>
                  <a:srgbClr val="FF0000"/>
                </a:solidFill>
              </a:rPr>
              <a:t>однокоренные.</a:t>
            </a:r>
            <a:r>
              <a:rPr lang="ru-RU" sz="3200" b="1" dirty="0" smtClean="0"/>
              <a:t> Ранка – это маленькая рана. Посмотрите на часть слова, которая находится после корня – к. Это суффикс. Какое значение придает слову суффикс –к. Уменьшительное. Выделим окончание. </a:t>
            </a:r>
          </a:p>
          <a:p>
            <a:endParaRPr lang="ru-RU" sz="3200" b="1" dirty="0"/>
          </a:p>
        </p:txBody>
      </p:sp>
      <p:pic>
        <p:nvPicPr>
          <p:cNvPr id="34817" name="Picture 1"/>
          <p:cNvPicPr>
            <a:picLocks noChangeAspect="1" noChangeArrowheads="1"/>
          </p:cNvPicPr>
          <p:nvPr/>
        </p:nvPicPr>
        <p:blipFill>
          <a:blip r:embed="rId2">
            <a:lum bright="-10000" contrast="20000"/>
          </a:blip>
          <a:srcRect/>
          <a:stretch>
            <a:fillRect/>
          </a:stretch>
        </p:blipFill>
        <p:spPr bwMode="auto">
          <a:xfrm>
            <a:off x="2714612" y="714356"/>
            <a:ext cx="3384307" cy="20717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9" name="Дуга 8"/>
          <p:cNvSpPr/>
          <p:nvPr/>
        </p:nvSpPr>
        <p:spPr>
          <a:xfrm>
            <a:off x="3071802" y="857232"/>
            <a:ext cx="1643074" cy="571504"/>
          </a:xfrm>
          <a:prstGeom prst="arc">
            <a:avLst>
              <a:gd name="adj1" fmla="val 10854851"/>
              <a:gd name="adj2" fmla="val 0"/>
            </a:avLst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Дуга 9"/>
          <p:cNvSpPr/>
          <p:nvPr/>
        </p:nvSpPr>
        <p:spPr>
          <a:xfrm>
            <a:off x="3143240" y="1785926"/>
            <a:ext cx="1643074" cy="571504"/>
          </a:xfrm>
          <a:prstGeom prst="arc">
            <a:avLst>
              <a:gd name="adj1" fmla="val 10854851"/>
              <a:gd name="adj2" fmla="val 0"/>
            </a:avLst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Полилиния 10"/>
          <p:cNvSpPr/>
          <p:nvPr/>
        </p:nvSpPr>
        <p:spPr>
          <a:xfrm>
            <a:off x="4786314" y="1643050"/>
            <a:ext cx="500066" cy="379394"/>
          </a:xfrm>
          <a:custGeom>
            <a:avLst/>
            <a:gdLst>
              <a:gd name="connsiteX0" fmla="*/ 0 w 542925"/>
              <a:gd name="connsiteY0" fmla="*/ 750887 h 769937"/>
              <a:gd name="connsiteX1" fmla="*/ 276225 w 542925"/>
              <a:gd name="connsiteY1" fmla="*/ 112712 h 769937"/>
              <a:gd name="connsiteX2" fmla="*/ 314325 w 542925"/>
              <a:gd name="connsiteY2" fmla="*/ 74612 h 769937"/>
              <a:gd name="connsiteX3" fmla="*/ 314325 w 542925"/>
              <a:gd name="connsiteY3" fmla="*/ 74612 h 769937"/>
              <a:gd name="connsiteX4" fmla="*/ 542925 w 542925"/>
              <a:gd name="connsiteY4" fmla="*/ 769937 h 769937"/>
              <a:gd name="connsiteX5" fmla="*/ 542925 w 542925"/>
              <a:gd name="connsiteY5" fmla="*/ 769937 h 7699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42925" h="769937">
                <a:moveTo>
                  <a:pt x="0" y="750887"/>
                </a:moveTo>
                <a:cubicBezTo>
                  <a:pt x="111919" y="488155"/>
                  <a:pt x="223838" y="225424"/>
                  <a:pt x="276225" y="112712"/>
                </a:cubicBezTo>
                <a:cubicBezTo>
                  <a:pt x="328612" y="0"/>
                  <a:pt x="314325" y="74612"/>
                  <a:pt x="314325" y="74612"/>
                </a:cubicBezTo>
                <a:lnTo>
                  <a:pt x="314325" y="74612"/>
                </a:lnTo>
                <a:lnTo>
                  <a:pt x="542925" y="769937"/>
                </a:lnTo>
                <a:lnTo>
                  <a:pt x="542925" y="769937"/>
                </a:lnTo>
              </a:path>
            </a:pathLst>
          </a:custGeom>
          <a:noFill/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Прямоугольник 11"/>
          <p:cNvSpPr/>
          <p:nvPr/>
        </p:nvSpPr>
        <p:spPr>
          <a:xfrm>
            <a:off x="4714876" y="928670"/>
            <a:ext cx="500066" cy="714380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Прямоугольник 12"/>
          <p:cNvSpPr/>
          <p:nvPr/>
        </p:nvSpPr>
        <p:spPr>
          <a:xfrm>
            <a:off x="5286380" y="1857364"/>
            <a:ext cx="500066" cy="714380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11" grpId="0" animBg="1"/>
      <p:bldP spid="12" grpId="0" animBg="1"/>
      <p:bldP spid="13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42" name="Picture 2"/>
          <p:cNvPicPr>
            <a:picLocks noChangeAspect="1" noChangeArrowheads="1"/>
          </p:cNvPicPr>
          <p:nvPr/>
        </p:nvPicPr>
        <p:blipFill>
          <a:blip r:embed="rId2">
            <a:lum bright="-10000" contrast="20000"/>
          </a:blip>
          <a:srcRect/>
          <a:stretch>
            <a:fillRect/>
          </a:stretch>
        </p:blipFill>
        <p:spPr bwMode="auto">
          <a:xfrm>
            <a:off x="3143240" y="642918"/>
            <a:ext cx="3432945" cy="17097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txBody>
          <a:bodyPr>
            <a:normAutofit/>
          </a:bodyPr>
          <a:lstStyle/>
          <a:p>
            <a:pPr marL="0" indent="0">
              <a:spcBef>
                <a:spcPts val="0"/>
              </a:spcBef>
              <a:buNone/>
            </a:pPr>
            <a:r>
              <a:rPr lang="ru-RU" sz="2800" b="1" dirty="0" smtClean="0">
                <a:cs typeface="Calibri"/>
              </a:rPr>
              <a:t/>
            </a:r>
            <a:br>
              <a:rPr lang="ru-RU" sz="2800" b="1" dirty="0" smtClean="0">
                <a:cs typeface="Calibri"/>
              </a:rPr>
            </a:br>
            <a:endParaRPr lang="ru-RU" sz="2800" b="1" dirty="0" smtClean="0">
              <a:solidFill>
                <a:srgbClr val="FF000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0" y="0"/>
            <a:ext cx="9144000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 smtClean="0"/>
              <a:t>Прочитаем второй столбик слов. </a:t>
            </a:r>
          </a:p>
          <a:p>
            <a:endParaRPr lang="ru-RU" sz="3200" b="1" dirty="0" smtClean="0"/>
          </a:p>
          <a:p>
            <a:endParaRPr lang="ru-RU" sz="3200" b="1" dirty="0" smtClean="0"/>
          </a:p>
          <a:p>
            <a:endParaRPr lang="ru-RU" sz="3200" b="1" dirty="0" smtClean="0"/>
          </a:p>
          <a:p>
            <a:endParaRPr lang="ru-RU" sz="3200" b="1" dirty="0" smtClean="0"/>
          </a:p>
          <a:p>
            <a:r>
              <a:rPr lang="ru-RU" sz="3200" b="1" dirty="0" smtClean="0"/>
              <a:t>Сколько слогов в первом слове? Какой слог ударный? Сколько слогов во втором слове? Какой слог ударный? На какой вопрос отвечают слова? Подберите к ним местоимение. </a:t>
            </a:r>
            <a:endParaRPr lang="ru-RU" sz="3200" b="1" dirty="0"/>
          </a:p>
        </p:txBody>
      </p:sp>
      <p:sp>
        <p:nvSpPr>
          <p:cNvPr id="9" name="TextBox 8"/>
          <p:cNvSpPr txBox="1"/>
          <p:nvPr/>
        </p:nvSpPr>
        <p:spPr>
          <a:xfrm>
            <a:off x="0" y="928670"/>
            <a:ext cx="435771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dirty="0" smtClean="0">
                <a:solidFill>
                  <a:srgbClr val="FF0000"/>
                </a:solidFill>
              </a:rPr>
              <a:t>что сделал?</a:t>
            </a:r>
            <a:endParaRPr lang="ru-RU" sz="4800" b="1" dirty="0">
              <a:solidFill>
                <a:srgbClr val="FF000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6858016" y="928670"/>
            <a:ext cx="142876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dirty="0" smtClean="0">
                <a:solidFill>
                  <a:srgbClr val="FF0000"/>
                </a:solidFill>
              </a:rPr>
              <a:t>он</a:t>
            </a:r>
            <a:endParaRPr lang="ru-RU" sz="48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3" name="Picture 1"/>
          <p:cNvPicPr>
            <a:picLocks noChangeAspect="1" noChangeArrowheads="1"/>
          </p:cNvPicPr>
          <p:nvPr/>
        </p:nvPicPr>
        <p:blipFill>
          <a:blip r:embed="rId2">
            <a:lum bright="-10000" contrast="20000"/>
          </a:blip>
          <a:srcRect/>
          <a:stretch>
            <a:fillRect/>
          </a:stretch>
        </p:blipFill>
        <p:spPr bwMode="auto">
          <a:xfrm>
            <a:off x="1071538" y="285728"/>
            <a:ext cx="6657992" cy="42058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" name="TextBox 6"/>
          <p:cNvSpPr txBox="1"/>
          <p:nvPr/>
        </p:nvSpPr>
        <p:spPr>
          <a:xfrm>
            <a:off x="0" y="0"/>
            <a:ext cx="9144000" cy="60016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 smtClean="0"/>
              <a:t>Рассмотрите иллюстрацию.</a:t>
            </a:r>
          </a:p>
          <a:p>
            <a:endParaRPr lang="ru-RU" sz="3200" b="1" dirty="0" smtClean="0"/>
          </a:p>
          <a:p>
            <a:endParaRPr lang="ru-RU" sz="3200" b="1" dirty="0" smtClean="0"/>
          </a:p>
          <a:p>
            <a:endParaRPr lang="ru-RU" sz="3200" b="1" dirty="0" smtClean="0"/>
          </a:p>
          <a:p>
            <a:endParaRPr lang="ru-RU" sz="3200" b="1" dirty="0" smtClean="0"/>
          </a:p>
          <a:p>
            <a:endParaRPr lang="ru-RU" sz="3200" b="1" dirty="0" smtClean="0"/>
          </a:p>
          <a:p>
            <a:endParaRPr lang="ru-RU" sz="3200" b="1" dirty="0" smtClean="0"/>
          </a:p>
          <a:p>
            <a:endParaRPr lang="ru-RU" sz="3200" b="1" dirty="0" smtClean="0"/>
          </a:p>
          <a:p>
            <a:endParaRPr lang="ru-RU" sz="3200" b="1" dirty="0" smtClean="0"/>
          </a:p>
          <a:p>
            <a:r>
              <a:rPr lang="ru-RU" sz="3200" b="1" dirty="0" smtClean="0"/>
              <a:t>Что делали дети? Какие цветы они поливали? Что случилось с девочкой? О чём будем читать текст?</a:t>
            </a:r>
          </a:p>
          <a:p>
            <a:endParaRPr lang="ru-RU" sz="3200" b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txBody>
          <a:bodyPr>
            <a:normAutofit/>
          </a:bodyPr>
          <a:lstStyle/>
          <a:p>
            <a:pPr marL="0" indent="0">
              <a:spcBef>
                <a:spcPts val="0"/>
              </a:spcBef>
              <a:buNone/>
            </a:pPr>
            <a:endParaRPr lang="ru-RU" b="1" dirty="0" smtClean="0">
              <a:latin typeface="Calibri"/>
              <a:cs typeface="Calibri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ru-RU" sz="2800" b="1" dirty="0" smtClean="0">
                <a:cs typeface="Calibri"/>
              </a:rPr>
              <a:t/>
            </a:r>
            <a:br>
              <a:rPr lang="ru-RU" sz="2800" b="1" dirty="0" smtClean="0">
                <a:cs typeface="Calibri"/>
              </a:rPr>
            </a:br>
            <a:endParaRPr lang="ru-RU" sz="2800" b="1" dirty="0" smtClean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3" name="Picture 1"/>
          <p:cNvPicPr>
            <a:picLocks noChangeAspect="1" noChangeArrowheads="1"/>
          </p:cNvPicPr>
          <p:nvPr/>
        </p:nvPicPr>
        <p:blipFill>
          <a:blip r:embed="rId2">
            <a:lum bright="-10000" contrast="20000"/>
          </a:blip>
          <a:srcRect/>
          <a:stretch>
            <a:fillRect/>
          </a:stretch>
        </p:blipFill>
        <p:spPr bwMode="auto">
          <a:xfrm>
            <a:off x="1285852" y="357166"/>
            <a:ext cx="6067425" cy="3400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txBody>
          <a:bodyPr>
            <a:normAutofit/>
          </a:bodyPr>
          <a:lstStyle/>
          <a:p>
            <a:pPr marL="0" indent="0">
              <a:spcBef>
                <a:spcPts val="0"/>
              </a:spcBef>
              <a:buNone/>
            </a:pPr>
            <a:r>
              <a:rPr lang="ru-RU" b="1" dirty="0" smtClean="0">
                <a:latin typeface="Calibri"/>
                <a:cs typeface="Calibri"/>
              </a:rPr>
              <a:t>Прочитайте заголовок. Прочитайте текст.</a:t>
            </a:r>
          </a:p>
          <a:p>
            <a:pPr marL="0" indent="0">
              <a:spcBef>
                <a:spcPts val="0"/>
              </a:spcBef>
              <a:buNone/>
            </a:pPr>
            <a:endParaRPr lang="ru-RU" b="1" dirty="0" smtClean="0">
              <a:latin typeface="Calibri"/>
              <a:cs typeface="Calibri"/>
            </a:endParaRPr>
          </a:p>
          <a:p>
            <a:pPr marL="0" indent="0">
              <a:spcBef>
                <a:spcPts val="0"/>
              </a:spcBef>
              <a:buNone/>
            </a:pPr>
            <a:endParaRPr lang="ru-RU" b="1" dirty="0" smtClean="0">
              <a:latin typeface="Calibri"/>
              <a:cs typeface="Calibri"/>
            </a:endParaRPr>
          </a:p>
          <a:p>
            <a:pPr marL="0" indent="0">
              <a:spcBef>
                <a:spcPts val="0"/>
              </a:spcBef>
              <a:buNone/>
            </a:pPr>
            <a:endParaRPr lang="ru-RU" b="1" dirty="0" smtClean="0">
              <a:latin typeface="Calibri"/>
              <a:cs typeface="Calibri"/>
            </a:endParaRPr>
          </a:p>
          <a:p>
            <a:pPr marL="0" indent="0">
              <a:spcBef>
                <a:spcPts val="0"/>
              </a:spcBef>
              <a:buNone/>
            </a:pPr>
            <a:endParaRPr lang="ru-RU" b="1" dirty="0" smtClean="0">
              <a:latin typeface="Calibri"/>
              <a:cs typeface="Calibri"/>
            </a:endParaRPr>
          </a:p>
          <a:p>
            <a:pPr marL="0" indent="0">
              <a:spcBef>
                <a:spcPts val="0"/>
              </a:spcBef>
              <a:buNone/>
            </a:pPr>
            <a:endParaRPr lang="ru-RU" b="1" dirty="0" smtClean="0">
              <a:latin typeface="Calibri"/>
              <a:cs typeface="Calibri"/>
            </a:endParaRPr>
          </a:p>
          <a:p>
            <a:pPr marL="0" indent="0">
              <a:spcBef>
                <a:spcPts val="0"/>
              </a:spcBef>
              <a:buNone/>
            </a:pPr>
            <a:endParaRPr lang="ru-RU" b="1" dirty="0" smtClean="0">
              <a:latin typeface="Calibri"/>
              <a:cs typeface="Calibri"/>
            </a:endParaRPr>
          </a:p>
          <a:p>
            <a:pPr marL="0" indent="0">
              <a:spcBef>
                <a:spcPts val="0"/>
              </a:spcBef>
              <a:buNone/>
            </a:pPr>
            <a:endParaRPr lang="ru-RU" b="1" dirty="0" smtClean="0">
              <a:latin typeface="Calibri"/>
              <a:cs typeface="Calibri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ru-RU" b="1" dirty="0" smtClean="0">
                <a:latin typeface="Calibri"/>
                <a:cs typeface="Calibri"/>
              </a:rPr>
              <a:t>У кого растут кактусы? Что сделала Ира? Что с ней случилось? Что у Иры на руке?</a:t>
            </a:r>
          </a:p>
          <a:p>
            <a:pPr marL="0" indent="0">
              <a:spcBef>
                <a:spcPts val="0"/>
              </a:spcBef>
              <a:buNone/>
            </a:pPr>
            <a:endParaRPr lang="ru-RU" b="1" dirty="0" smtClean="0">
              <a:latin typeface="Calibri"/>
              <a:cs typeface="Calibri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ru-RU" sz="2800" b="1" dirty="0" smtClean="0">
                <a:cs typeface="Calibri"/>
              </a:rPr>
              <a:t/>
            </a:r>
            <a:br>
              <a:rPr lang="ru-RU" sz="2800" b="1" dirty="0" smtClean="0">
                <a:cs typeface="Calibri"/>
              </a:rPr>
            </a:br>
            <a:endParaRPr lang="ru-RU" sz="2800" b="1" dirty="0" smtClean="0">
              <a:solidFill>
                <a:srgbClr val="FF0000"/>
              </a:solidFill>
            </a:endParaRPr>
          </a:p>
        </p:txBody>
      </p:sp>
      <p:pic>
        <p:nvPicPr>
          <p:cNvPr id="6" name="Picture 1"/>
          <p:cNvPicPr>
            <a:picLocks noChangeAspect="1" noChangeArrowheads="1"/>
          </p:cNvPicPr>
          <p:nvPr/>
        </p:nvPicPr>
        <p:blipFill>
          <a:blip r:embed="rId3">
            <a:lum bright="-10000" contrast="20000"/>
          </a:blip>
          <a:srcRect/>
          <a:stretch>
            <a:fillRect/>
          </a:stretch>
        </p:blipFill>
        <p:spPr bwMode="auto">
          <a:xfrm>
            <a:off x="5929322" y="4786322"/>
            <a:ext cx="3014654" cy="19043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txBody>
          <a:bodyPr>
            <a:normAutofit/>
          </a:bodyPr>
          <a:lstStyle/>
          <a:p>
            <a:pPr marL="0" indent="0">
              <a:spcBef>
                <a:spcPts val="0"/>
              </a:spcBef>
              <a:buNone/>
            </a:pPr>
            <a:endParaRPr lang="ru-RU" b="1" dirty="0" smtClean="0">
              <a:latin typeface="Calibri"/>
              <a:cs typeface="Calibri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ru-RU" sz="2800" b="1" dirty="0" smtClean="0">
                <a:cs typeface="Calibri"/>
              </a:rPr>
              <a:t/>
            </a:r>
            <a:br>
              <a:rPr lang="ru-RU" sz="2800" b="1" dirty="0" smtClean="0">
                <a:cs typeface="Calibri"/>
              </a:rPr>
            </a:br>
            <a:endParaRPr lang="ru-RU" sz="2800" b="1" dirty="0" smtClean="0">
              <a:solidFill>
                <a:srgbClr val="FF000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0" y="0"/>
            <a:ext cx="91440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 smtClean="0"/>
              <a:t>Какое произведение Александра Сергеевича Пушкина проиллюстрировал художник?</a:t>
            </a:r>
            <a:endParaRPr lang="ru-RU" sz="3200" b="1" dirty="0"/>
          </a:p>
        </p:txBody>
      </p:sp>
      <p:pic>
        <p:nvPicPr>
          <p:cNvPr id="62466" name="Picture 2"/>
          <p:cNvPicPr>
            <a:picLocks noChangeAspect="1" noChangeArrowheads="1"/>
          </p:cNvPicPr>
          <p:nvPr/>
        </p:nvPicPr>
        <p:blipFill>
          <a:blip r:embed="rId2">
            <a:lum bright="-10000" contrast="20000"/>
          </a:blip>
          <a:srcRect/>
          <a:stretch>
            <a:fillRect/>
          </a:stretch>
        </p:blipFill>
        <p:spPr bwMode="auto">
          <a:xfrm>
            <a:off x="1428727" y="1071546"/>
            <a:ext cx="6518643" cy="47863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txBody>
          <a:bodyPr>
            <a:normAutofit/>
          </a:bodyPr>
          <a:lstStyle/>
          <a:p>
            <a:pPr marL="0" indent="0">
              <a:spcBef>
                <a:spcPts val="0"/>
              </a:spcBef>
              <a:buNone/>
            </a:pPr>
            <a:endParaRPr lang="ru-RU" b="1" dirty="0" smtClean="0">
              <a:latin typeface="Calibri"/>
              <a:cs typeface="Calibri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ru-RU" sz="2800" b="1" dirty="0" smtClean="0">
                <a:cs typeface="Calibri"/>
              </a:rPr>
              <a:t/>
            </a:r>
            <a:br>
              <a:rPr lang="ru-RU" sz="2800" b="1" dirty="0" smtClean="0">
                <a:cs typeface="Calibri"/>
              </a:rPr>
            </a:br>
            <a:endParaRPr lang="ru-RU" sz="2800" b="1" dirty="0" smtClean="0">
              <a:solidFill>
                <a:srgbClr val="FF000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42910" y="0"/>
            <a:ext cx="850109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 smtClean="0"/>
              <a:t>Александр Сергеевич Пушкин</a:t>
            </a:r>
          </a:p>
          <a:p>
            <a:pPr algn="ctr"/>
            <a:r>
              <a:rPr lang="ru-RU" sz="3200" b="1" dirty="0" smtClean="0"/>
              <a:t>Сказка о рыбаке и рыбке</a:t>
            </a:r>
            <a:endParaRPr lang="ru-RU" sz="3200" b="1" dirty="0"/>
          </a:p>
        </p:txBody>
      </p:sp>
      <p:pic>
        <p:nvPicPr>
          <p:cNvPr id="62466" name="Picture 2"/>
          <p:cNvPicPr>
            <a:picLocks noChangeAspect="1" noChangeArrowheads="1"/>
          </p:cNvPicPr>
          <p:nvPr/>
        </p:nvPicPr>
        <p:blipFill>
          <a:blip r:embed="rId2">
            <a:lum bright="-10000" contrast="20000"/>
          </a:blip>
          <a:srcRect/>
          <a:stretch>
            <a:fillRect/>
          </a:stretch>
        </p:blipFill>
        <p:spPr bwMode="auto">
          <a:xfrm>
            <a:off x="2553951" y="1000108"/>
            <a:ext cx="6518643" cy="47863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3490" name="Picture 2" descr="C:\Users\к\Desktop\КАРТИНКИ\ceb20d19f844bf4e97f6e5bdb7kr--kartiny-panno-portret-pushkin-a-s-ruchnaya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42844" y="500042"/>
            <a:ext cx="2428892" cy="348877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txBody>
          <a:bodyPr>
            <a:normAutofit/>
          </a:bodyPr>
          <a:lstStyle/>
          <a:p>
            <a:pPr marL="0" indent="0">
              <a:spcBef>
                <a:spcPts val="0"/>
              </a:spcBef>
              <a:buNone/>
            </a:pPr>
            <a:endParaRPr lang="ru-RU" b="1" dirty="0" smtClean="0">
              <a:latin typeface="Calibri"/>
              <a:cs typeface="Calibri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ru-RU" sz="2800" b="1" dirty="0" smtClean="0">
                <a:cs typeface="Calibri"/>
              </a:rPr>
              <a:t/>
            </a:r>
            <a:br>
              <a:rPr lang="ru-RU" sz="2800" b="1" dirty="0" smtClean="0">
                <a:cs typeface="Calibri"/>
              </a:rPr>
            </a:br>
            <a:endParaRPr lang="ru-RU" sz="2800" b="1" dirty="0" smtClean="0">
              <a:solidFill>
                <a:srgbClr val="FF000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0" y="0"/>
            <a:ext cx="9144000" cy="64940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 smtClean="0"/>
              <a:t>Прочитаем отрывок в Азбуке.</a:t>
            </a:r>
          </a:p>
          <a:p>
            <a:endParaRPr lang="ru-RU" sz="3200" b="1" dirty="0" smtClean="0"/>
          </a:p>
          <a:p>
            <a:endParaRPr lang="ru-RU" sz="3200" b="1" dirty="0" smtClean="0"/>
          </a:p>
          <a:p>
            <a:endParaRPr lang="ru-RU" sz="3200" b="1" dirty="0" smtClean="0"/>
          </a:p>
          <a:p>
            <a:endParaRPr lang="ru-RU" sz="3200" b="1" dirty="0" smtClean="0"/>
          </a:p>
          <a:p>
            <a:endParaRPr lang="ru-RU" sz="3200" b="1" dirty="0" smtClean="0"/>
          </a:p>
          <a:p>
            <a:endParaRPr lang="ru-RU" sz="3200" b="1" dirty="0" smtClean="0"/>
          </a:p>
          <a:p>
            <a:endParaRPr lang="ru-RU" sz="3200" b="1" dirty="0" smtClean="0"/>
          </a:p>
          <a:p>
            <a:endParaRPr lang="ru-RU" sz="3200" b="1" dirty="0" smtClean="0"/>
          </a:p>
          <a:p>
            <a:r>
              <a:rPr lang="ru-RU" sz="3200" b="1" dirty="0" smtClean="0"/>
              <a:t>Где жили старик со старухой? Как они жили? Докажи. Сколько лет они жили в землянке? Что делал старик? Что делала старуха?</a:t>
            </a:r>
          </a:p>
          <a:p>
            <a:r>
              <a:rPr lang="ru-RU" sz="3200" b="1" dirty="0" smtClean="0"/>
              <a:t>  </a:t>
            </a:r>
            <a:endParaRPr lang="ru-RU" sz="3200" b="1" dirty="0"/>
          </a:p>
        </p:txBody>
      </p:sp>
      <p:pic>
        <p:nvPicPr>
          <p:cNvPr id="64514" name="Picture 2"/>
          <p:cNvPicPr>
            <a:picLocks noChangeAspect="1" noChangeArrowheads="1"/>
          </p:cNvPicPr>
          <p:nvPr/>
        </p:nvPicPr>
        <p:blipFill>
          <a:blip r:embed="rId2">
            <a:lum bright="-10000" contrast="20000"/>
          </a:blip>
          <a:srcRect/>
          <a:stretch>
            <a:fillRect/>
          </a:stretch>
        </p:blipFill>
        <p:spPr bwMode="auto">
          <a:xfrm>
            <a:off x="357158" y="642918"/>
            <a:ext cx="8220074" cy="34640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2" cstate="print">
            <a:lum bright="-10000" contrast="20000"/>
          </a:blip>
          <a:srcRect/>
          <a:stretch>
            <a:fillRect/>
          </a:stretch>
        </p:blipFill>
        <p:spPr bwMode="auto">
          <a:xfrm>
            <a:off x="142844" y="857232"/>
            <a:ext cx="3500462" cy="25702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txBody>
          <a:bodyPr>
            <a:normAutofit/>
          </a:bodyPr>
          <a:lstStyle/>
          <a:p>
            <a:pPr marL="0" indent="0">
              <a:spcBef>
                <a:spcPts val="0"/>
              </a:spcBef>
              <a:buNone/>
            </a:pPr>
            <a:endParaRPr lang="ru-RU" b="1" dirty="0" smtClean="0">
              <a:latin typeface="Calibri"/>
              <a:cs typeface="Calibri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ru-RU" sz="2800" b="1" dirty="0" smtClean="0">
                <a:cs typeface="Calibri"/>
              </a:rPr>
              <a:t/>
            </a:r>
            <a:br>
              <a:rPr lang="ru-RU" sz="2800" b="1" dirty="0" smtClean="0">
                <a:cs typeface="Calibri"/>
              </a:rPr>
            </a:br>
            <a:endParaRPr lang="ru-RU" sz="2800" b="1" dirty="0" smtClean="0">
              <a:solidFill>
                <a:srgbClr val="FF000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0" y="0"/>
            <a:ext cx="9144000" cy="55092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 smtClean="0"/>
              <a:t>Александр Сергеевич Пушкин</a:t>
            </a:r>
          </a:p>
          <a:p>
            <a:pPr algn="ctr"/>
            <a:r>
              <a:rPr lang="ru-RU" sz="3200" b="1" dirty="0" smtClean="0"/>
              <a:t>Сказка о рыбаке и рыбке</a:t>
            </a:r>
          </a:p>
          <a:p>
            <a:endParaRPr lang="ru-RU" sz="3200" b="1" dirty="0" smtClean="0"/>
          </a:p>
          <a:p>
            <a:endParaRPr lang="ru-RU" sz="3200" b="1" dirty="0" smtClean="0"/>
          </a:p>
          <a:p>
            <a:endParaRPr lang="ru-RU" sz="3200" b="1" dirty="0" smtClean="0"/>
          </a:p>
          <a:p>
            <a:endParaRPr lang="ru-RU" sz="3200" b="1" dirty="0" smtClean="0"/>
          </a:p>
          <a:p>
            <a:endParaRPr lang="ru-RU" sz="3200" b="1" dirty="0" smtClean="0"/>
          </a:p>
          <a:p>
            <a:endParaRPr lang="ru-RU" sz="3200" b="1" dirty="0" smtClean="0"/>
          </a:p>
          <a:p>
            <a:r>
              <a:rPr lang="ru-RU" sz="3200" b="1" dirty="0" smtClean="0"/>
              <a:t>Расскажите, что произошло в сказке дальше.</a:t>
            </a:r>
          </a:p>
          <a:p>
            <a:r>
              <a:rPr lang="ru-RU" sz="3200" b="1" dirty="0" smtClean="0"/>
              <a:t>Что пожелала старуха сначала? А потом? Чем закончилась сказка?</a:t>
            </a:r>
            <a:endParaRPr lang="ru-RU" sz="3200" b="1" dirty="0"/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>
            <a:lum bright="-10000" contrast="20000"/>
          </a:blip>
          <a:srcRect/>
          <a:stretch>
            <a:fillRect/>
          </a:stretch>
        </p:blipFill>
        <p:spPr bwMode="auto">
          <a:xfrm>
            <a:off x="3786182" y="1142984"/>
            <a:ext cx="5148240" cy="21695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txBody>
          <a:bodyPr>
            <a:normAutofit/>
          </a:bodyPr>
          <a:lstStyle/>
          <a:p>
            <a:pPr marL="0" indent="0">
              <a:spcBef>
                <a:spcPts val="0"/>
              </a:spcBef>
              <a:buNone/>
            </a:pPr>
            <a:r>
              <a:rPr lang="ru-RU" b="1" dirty="0" smtClean="0">
                <a:latin typeface="Calibri"/>
                <a:cs typeface="Calibri"/>
              </a:rPr>
              <a:t>Прочитайте слова.</a:t>
            </a:r>
          </a:p>
          <a:p>
            <a:pPr marL="714375" indent="0">
              <a:spcBef>
                <a:spcPts val="0"/>
              </a:spcBef>
              <a:buNone/>
            </a:pPr>
            <a:r>
              <a:rPr lang="ru-RU" sz="5400" b="1" dirty="0" smtClean="0">
                <a:latin typeface="Calibri"/>
                <a:cs typeface="Calibri"/>
              </a:rPr>
              <a:t>рак			роза		крот</a:t>
            </a:r>
          </a:p>
          <a:p>
            <a:pPr marL="714375" indent="0">
              <a:spcBef>
                <a:spcPts val="0"/>
              </a:spcBef>
              <a:buNone/>
            </a:pPr>
            <a:r>
              <a:rPr lang="ru-RU" sz="5400" b="1" dirty="0" smtClean="0">
                <a:latin typeface="Calibri"/>
                <a:cs typeface="Calibri"/>
              </a:rPr>
              <a:t>рот			рана		кран</a:t>
            </a:r>
          </a:p>
          <a:p>
            <a:pPr marL="714375" indent="0">
              <a:spcBef>
                <a:spcPts val="0"/>
              </a:spcBef>
              <a:buNone/>
            </a:pPr>
            <a:r>
              <a:rPr lang="ru-RU" sz="5400" b="1" dirty="0" smtClean="0">
                <a:latin typeface="Calibri"/>
                <a:cs typeface="Calibri"/>
              </a:rPr>
              <a:t>рис			рука		кора</a:t>
            </a:r>
          </a:p>
          <a:p>
            <a:pPr marL="714375" indent="0">
              <a:spcBef>
                <a:spcPts val="0"/>
              </a:spcBef>
              <a:buNone/>
            </a:pPr>
            <a:r>
              <a:rPr lang="ru-RU" sz="5400" b="1" dirty="0" smtClean="0">
                <a:latin typeface="Calibri"/>
                <a:cs typeface="Calibri"/>
              </a:rPr>
              <a:t>сон			ирис		рост</a:t>
            </a:r>
          </a:p>
          <a:p>
            <a:pPr marL="0" indent="0">
              <a:spcBef>
                <a:spcPts val="0"/>
              </a:spcBef>
              <a:buNone/>
            </a:pPr>
            <a:r>
              <a:rPr lang="ru-RU" sz="2800" b="1" dirty="0" smtClean="0">
                <a:latin typeface="Calibri"/>
                <a:cs typeface="Calibri"/>
              </a:rPr>
              <a:t>Что общего в словах первого столбика? Второго столбика? Найдите лишнее слово во третьем столбике.</a:t>
            </a:r>
          </a:p>
          <a:p>
            <a:pPr marL="0" indent="0">
              <a:spcBef>
                <a:spcPts val="0"/>
              </a:spcBef>
              <a:buNone/>
            </a:pPr>
            <a:endParaRPr lang="ru-RU" b="1" dirty="0" smtClean="0">
              <a:latin typeface="Calibri"/>
              <a:cs typeface="Calibri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ru-RU" sz="2800" b="1" dirty="0" smtClean="0">
                <a:cs typeface="Calibri"/>
              </a:rPr>
              <a:t/>
            </a:r>
            <a:br>
              <a:rPr lang="ru-RU" sz="2800" b="1" dirty="0" smtClean="0">
                <a:cs typeface="Calibri"/>
              </a:rPr>
            </a:br>
            <a:endParaRPr lang="ru-RU" sz="2800" b="1" dirty="0" smtClean="0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txBody>
          <a:bodyPr>
            <a:normAutofit/>
          </a:bodyPr>
          <a:lstStyle/>
          <a:p>
            <a:pPr marL="0" indent="0">
              <a:spcBef>
                <a:spcPts val="0"/>
              </a:spcBef>
              <a:buNone/>
            </a:pPr>
            <a:r>
              <a:rPr lang="ru-RU" sz="2800" b="1" dirty="0" smtClean="0">
                <a:latin typeface="Calibri"/>
                <a:cs typeface="Calibri"/>
              </a:rPr>
              <a:t>Выполните звуко-буквенный анализ.</a:t>
            </a:r>
          </a:p>
          <a:p>
            <a:pPr marL="0" indent="0">
              <a:spcBef>
                <a:spcPts val="0"/>
              </a:spcBef>
              <a:buNone/>
            </a:pPr>
            <a:endParaRPr lang="ru-RU" b="1" dirty="0" smtClean="0">
              <a:latin typeface="Calibri"/>
              <a:cs typeface="Calibri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ru-RU" sz="2800" b="1" dirty="0" smtClean="0">
                <a:cs typeface="Calibri"/>
              </a:rPr>
              <a:t/>
            </a:r>
            <a:br>
              <a:rPr lang="ru-RU" sz="2800" b="1" dirty="0" smtClean="0">
                <a:cs typeface="Calibri"/>
              </a:rPr>
            </a:br>
            <a:endParaRPr lang="ru-RU" sz="2800" b="1" dirty="0" smtClean="0">
              <a:solidFill>
                <a:srgbClr val="FF0000"/>
              </a:solidFill>
            </a:endParaRPr>
          </a:p>
        </p:txBody>
      </p:sp>
      <p:pic>
        <p:nvPicPr>
          <p:cNvPr id="67586" name="Picture 2" descr="https://www.wikihow.com/images/8/85/Draw-an-Acoustic-Guitar-Step-15.jpg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EAE5DF"/>
              </a:clrFrom>
              <a:clrTo>
                <a:srgbClr val="EAE5D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85786" y="285728"/>
            <a:ext cx="5760000" cy="4320000"/>
          </a:xfrm>
          <a:prstGeom prst="rect">
            <a:avLst/>
          </a:prstGeom>
          <a:noFill/>
        </p:spPr>
      </p:pic>
      <p:sp>
        <p:nvSpPr>
          <p:cNvPr id="4" name="Прямоугольник 3"/>
          <p:cNvSpPr/>
          <p:nvPr/>
        </p:nvSpPr>
        <p:spPr>
          <a:xfrm>
            <a:off x="6143636" y="1857364"/>
            <a:ext cx="540000" cy="540000"/>
          </a:xfrm>
          <a:prstGeom prst="rect">
            <a:avLst/>
          </a:prstGeom>
          <a:solidFill>
            <a:srgbClr val="0000F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5572132" y="1857364"/>
            <a:ext cx="540000" cy="540000"/>
          </a:xfrm>
          <a:prstGeom prst="rect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рямоугольник 5"/>
          <p:cNvSpPr/>
          <p:nvPr/>
        </p:nvSpPr>
        <p:spPr>
          <a:xfrm>
            <a:off x="5072066" y="1857364"/>
            <a:ext cx="540000" cy="540000"/>
          </a:xfrm>
          <a:prstGeom prst="rect">
            <a:avLst/>
          </a:prstGeom>
          <a:solidFill>
            <a:srgbClr val="0066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6675206" y="1857364"/>
            <a:ext cx="540000" cy="540000"/>
          </a:xfrm>
          <a:prstGeom prst="rect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7215206" y="1857364"/>
            <a:ext cx="540000" cy="540000"/>
          </a:xfrm>
          <a:prstGeom prst="rect">
            <a:avLst/>
          </a:prstGeom>
          <a:solidFill>
            <a:srgbClr val="0000F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Прямоугольник 8"/>
          <p:cNvSpPr/>
          <p:nvPr/>
        </p:nvSpPr>
        <p:spPr>
          <a:xfrm>
            <a:off x="7746776" y="1857364"/>
            <a:ext cx="540000" cy="540000"/>
          </a:xfrm>
          <a:prstGeom prst="rect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10" name="Прямая соединительная линия 9"/>
          <p:cNvCxnSpPr/>
          <p:nvPr/>
        </p:nvCxnSpPr>
        <p:spPr>
          <a:xfrm rot="5400000">
            <a:off x="5393537" y="2107397"/>
            <a:ext cx="1500198" cy="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Прямая соединительная линия 10"/>
          <p:cNvCxnSpPr/>
          <p:nvPr/>
        </p:nvCxnSpPr>
        <p:spPr>
          <a:xfrm rot="5400000">
            <a:off x="6465107" y="2107397"/>
            <a:ext cx="1500198" cy="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Прямая соединительная линия 11"/>
          <p:cNvCxnSpPr/>
          <p:nvPr/>
        </p:nvCxnSpPr>
        <p:spPr>
          <a:xfrm rot="5400000">
            <a:off x="6965173" y="1535893"/>
            <a:ext cx="214314" cy="142876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txBody>
          <a:bodyPr>
            <a:normAutofit/>
          </a:bodyPr>
          <a:lstStyle/>
          <a:p>
            <a:pPr marL="0" indent="0">
              <a:spcBef>
                <a:spcPts val="0"/>
              </a:spcBef>
              <a:buNone/>
            </a:pPr>
            <a:r>
              <a:rPr lang="ru-RU" sz="2800" b="1" dirty="0" smtClean="0">
                <a:latin typeface="Calibri"/>
                <a:cs typeface="Calibri"/>
              </a:rPr>
              <a:t>Выполните звуко-буквенный анализ.</a:t>
            </a:r>
          </a:p>
          <a:p>
            <a:pPr marL="0" indent="0">
              <a:spcBef>
                <a:spcPts val="0"/>
              </a:spcBef>
              <a:buNone/>
            </a:pPr>
            <a:endParaRPr lang="ru-RU" b="1" dirty="0" smtClean="0">
              <a:latin typeface="Calibri"/>
              <a:cs typeface="Calibri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ru-RU" sz="2800" b="1" dirty="0" smtClean="0">
                <a:cs typeface="Calibri"/>
              </a:rPr>
              <a:t/>
            </a:r>
            <a:br>
              <a:rPr lang="ru-RU" sz="2800" b="1" dirty="0" smtClean="0">
                <a:cs typeface="Calibri"/>
              </a:rPr>
            </a:br>
            <a:endParaRPr lang="ru-RU" sz="2800" b="1" dirty="0" smtClean="0">
              <a:solidFill>
                <a:srgbClr val="FF0000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5572132" y="2000240"/>
            <a:ext cx="540000" cy="540000"/>
          </a:xfrm>
          <a:prstGeom prst="rect">
            <a:avLst/>
          </a:prstGeom>
          <a:solidFill>
            <a:srgbClr val="0000F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рямоугольник 5"/>
          <p:cNvSpPr/>
          <p:nvPr/>
        </p:nvSpPr>
        <p:spPr>
          <a:xfrm>
            <a:off x="6643702" y="2000240"/>
            <a:ext cx="540000" cy="540000"/>
          </a:xfrm>
          <a:prstGeom prst="rect">
            <a:avLst/>
          </a:prstGeom>
          <a:solidFill>
            <a:srgbClr val="0066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6103702" y="2000240"/>
            <a:ext cx="540000" cy="540000"/>
          </a:xfrm>
          <a:prstGeom prst="rect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75778" name="Picture 2" descr="https://static.turbosquid.com/Preview/2015/03/28__09_41_34/Eurasian_Lynx_3d_Model02.jpga93f8e32-16ea-4815-8efb-6df094eec96eOriginal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5720" y="785794"/>
            <a:ext cx="5143512" cy="5143512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 animBg="1"/>
      <p:bldP spid="7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0"/>
            <a:ext cx="9144000" cy="6126163"/>
          </a:xfrm>
        </p:spPr>
        <p:txBody>
          <a:bodyPr>
            <a:normAutofit/>
          </a:bodyPr>
          <a:lstStyle/>
          <a:p>
            <a:pPr marL="0" indent="0">
              <a:spcBef>
                <a:spcPts val="0"/>
              </a:spcBef>
              <a:buNone/>
            </a:pPr>
            <a:endParaRPr lang="ru-RU" sz="2800" b="1" dirty="0" smtClean="0">
              <a:solidFill>
                <a:srgbClr val="FF0000"/>
              </a:solidFill>
              <a:latin typeface="Calibri"/>
              <a:cs typeface="Calibri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ru-RU" sz="2800" b="1" dirty="0" smtClean="0">
                <a:latin typeface="Calibri"/>
                <a:cs typeface="Calibri"/>
              </a:rPr>
              <a:t> </a:t>
            </a:r>
          </a:p>
          <a:p>
            <a:pPr marL="0" indent="0">
              <a:spcBef>
                <a:spcPts val="0"/>
              </a:spcBef>
              <a:buNone/>
            </a:pPr>
            <a:endParaRPr lang="ru-RU" b="1" dirty="0" smtClean="0">
              <a:solidFill>
                <a:srgbClr val="FF0000"/>
              </a:solidFill>
            </a:endParaRPr>
          </a:p>
        </p:txBody>
      </p:sp>
      <p:sp>
        <p:nvSpPr>
          <p:cNvPr id="8" name="Содержимое 2"/>
          <p:cNvSpPr txBox="1">
            <a:spLocks/>
          </p:cNvSpPr>
          <p:nvPr/>
        </p:nvSpPr>
        <p:spPr>
          <a:xfrm>
            <a:off x="152400" y="152400"/>
            <a:ext cx="9144000" cy="61261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ru-RU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Лента букв</a:t>
            </a:r>
            <a:endParaRPr kumimoji="0" lang="ru-RU" sz="3200" b="1" i="0" u="none" strike="noStrike" kern="1200" cap="none" spc="0" normalizeH="0" baseline="0" noProof="0" dirty="0" smtClean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graphicFrame>
        <p:nvGraphicFramePr>
          <p:cNvPr id="12" name="Таблица 11"/>
          <p:cNvGraphicFramePr>
            <a:graphicFrameLocks noGrp="1"/>
          </p:cNvGraphicFramePr>
          <p:nvPr/>
        </p:nvGraphicFramePr>
        <p:xfrm>
          <a:off x="-32" y="642918"/>
          <a:ext cx="9072589" cy="2071702"/>
        </p:xfrm>
        <a:graphic>
          <a:graphicData uri="http://schemas.openxmlformats.org/drawingml/2006/table">
            <a:tbl>
              <a:tblPr/>
              <a:tblGrid>
                <a:gridCol w="432688"/>
                <a:gridCol w="432688"/>
                <a:gridCol w="432688"/>
                <a:gridCol w="443241"/>
                <a:gridCol w="408276"/>
                <a:gridCol w="216344"/>
                <a:gridCol w="216344"/>
                <a:gridCol w="432688"/>
                <a:gridCol w="216344"/>
                <a:gridCol w="216344"/>
                <a:gridCol w="216344"/>
                <a:gridCol w="216344"/>
                <a:gridCol w="432688"/>
                <a:gridCol w="432688"/>
                <a:gridCol w="432688"/>
                <a:gridCol w="216344"/>
                <a:gridCol w="216344"/>
                <a:gridCol w="216344"/>
                <a:gridCol w="216344"/>
                <a:gridCol w="432688"/>
                <a:gridCol w="216344"/>
                <a:gridCol w="216344"/>
                <a:gridCol w="432688"/>
                <a:gridCol w="432688"/>
                <a:gridCol w="432688"/>
                <a:gridCol w="432688"/>
                <a:gridCol w="432688"/>
              </a:tblGrid>
              <a:tr h="642957">
                <a:tc rowSpan="2">
                  <a:txBody>
                    <a:bodyPr/>
                    <a:lstStyle/>
                    <a:p>
                      <a:pPr algn="ctr"/>
                      <a:r>
                        <a:rPr lang="ru-RU" sz="3200" b="1" dirty="0" smtClean="0">
                          <a:solidFill>
                            <a:schemeClr val="bg1"/>
                          </a:solidFill>
                        </a:rPr>
                        <a:t>А</a:t>
                      </a:r>
                      <a:endParaRPr lang="ru-RU" sz="3200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38100" cmpd="sng">
                      <a:solidFill>
                        <a:schemeClr val="tx1"/>
                      </a:solidFill>
                      <a:prstDash val="soli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solidFill>
                        <a:schemeClr val="tx1"/>
                      </a:solidFill>
                      <a:prstDash val="soli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ru-RU" sz="3200" b="1" dirty="0" smtClean="0">
                          <a:solidFill>
                            <a:schemeClr val="bg1"/>
                          </a:solidFill>
                        </a:rPr>
                        <a:t>О</a:t>
                      </a:r>
                      <a:endParaRPr lang="ru-RU" sz="3200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solidFill>
                        <a:schemeClr val="tx1"/>
                      </a:solidFill>
                      <a:prstDash val="soli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ru-RU" sz="3200" b="1" dirty="0" smtClean="0">
                          <a:solidFill>
                            <a:schemeClr val="bg1"/>
                          </a:solidFill>
                        </a:rPr>
                        <a:t>У</a:t>
                      </a:r>
                      <a:endParaRPr lang="ru-RU" sz="3200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solidFill>
                        <a:schemeClr val="tx1"/>
                      </a:solidFill>
                      <a:prstDash val="soli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ru-RU" sz="3200" b="1" dirty="0" smtClean="0">
                          <a:solidFill>
                            <a:schemeClr val="bg1"/>
                          </a:solidFill>
                        </a:rPr>
                        <a:t>Ы</a:t>
                      </a:r>
                      <a:endParaRPr lang="ru-RU" sz="3200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solidFill>
                        <a:schemeClr val="tx1"/>
                      </a:solidFill>
                      <a:prstDash val="soli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endParaRPr lang="ru-RU" sz="3200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solidFill>
                        <a:schemeClr val="tx1"/>
                      </a:solidFill>
                      <a:prstDash val="soli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sz="3200" b="1" dirty="0" smtClean="0"/>
                        <a:t>Н</a:t>
                      </a:r>
                      <a:endParaRPr lang="ru-RU" sz="3200" b="1" dirty="0"/>
                    </a:p>
                  </a:txBody>
                  <a:tcPr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solidFill>
                        <a:schemeClr val="tx1"/>
                      </a:solidFill>
                      <a:prstDash val="soli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3200" b="1" dirty="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solidFill>
                        <a:schemeClr val="tx1"/>
                      </a:solidFill>
                      <a:prstDash val="soli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sz="3200" b="1" dirty="0" smtClean="0"/>
                        <a:t>Л</a:t>
                      </a:r>
                      <a:endParaRPr lang="ru-RU" sz="3200" b="1" dirty="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solidFill>
                        <a:schemeClr val="tx1"/>
                      </a:solidFill>
                      <a:prstDash val="soli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sz="3200" b="1" dirty="0" smtClean="0"/>
                        <a:t>Р</a:t>
                      </a:r>
                      <a:endParaRPr lang="ru-RU" sz="3200" b="1" dirty="0"/>
                    </a:p>
                  </a:txBody>
                  <a:tcPr>
                    <a:lnL w="38100" cmpd="sng">
                      <a:solidFill>
                        <a:schemeClr val="tx1"/>
                      </a:solidFill>
                      <a:prstDash val="soli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solidFill>
                        <a:schemeClr val="tx1"/>
                      </a:solidFill>
                      <a:prstDash val="soli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3200" b="1" dirty="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solidFill>
                        <a:schemeClr val="tx1"/>
                      </a:solidFill>
                      <a:prstDash val="soli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3200" b="1" dirty="0"/>
                    </a:p>
                  </a:txBody>
                  <a:tcPr>
                    <a:lnL w="38100" cmpd="sng">
                      <a:solidFill>
                        <a:schemeClr val="tx1"/>
                      </a:solidFill>
                      <a:prstDash val="soli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solidFill>
                        <a:schemeClr val="tx1"/>
                      </a:solidFill>
                      <a:prstDash val="soli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3200" b="1" dirty="0"/>
                    </a:p>
                  </a:txBody>
                  <a:tcPr>
                    <a:lnL w="38100" cmpd="sng">
                      <a:solidFill>
                        <a:schemeClr val="tx1"/>
                      </a:solidFill>
                      <a:prstDash val="soli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solidFill>
                        <a:schemeClr val="tx1"/>
                      </a:solidFill>
                      <a:prstDash val="soli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endParaRPr lang="ru-RU" sz="3200" b="1" dirty="0"/>
                    </a:p>
                  </a:txBody>
                  <a:tcPr>
                    <a:lnL w="38100" cmpd="sng">
                      <a:solidFill>
                        <a:schemeClr val="tx1"/>
                      </a:solidFill>
                      <a:prstDash val="soli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solidFill>
                        <a:schemeClr val="tx1"/>
                      </a:solidFill>
                      <a:prstDash val="soli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endParaRPr lang="ru-RU" sz="3200" b="1" dirty="0"/>
                    </a:p>
                  </a:txBody>
                  <a:tcPr>
                    <a:lnL w="38100" cmpd="sng">
                      <a:solidFill>
                        <a:schemeClr val="tx1"/>
                      </a:solidFill>
                      <a:prstDash val="soli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solidFill>
                        <a:schemeClr val="tx1"/>
                      </a:solidFill>
                      <a:prstDash val="soli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3200" b="1" dirty="0"/>
                    </a:p>
                  </a:txBody>
                  <a:tcPr>
                    <a:lnL w="38100" cmpd="sng">
                      <a:solidFill>
                        <a:schemeClr val="tx1"/>
                      </a:solidFill>
                      <a:prstDash val="soli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solidFill>
                        <a:schemeClr val="tx1"/>
                      </a:solidFill>
                      <a:prstDash val="soli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endParaRPr lang="ru-RU" sz="3200" b="1" dirty="0"/>
                    </a:p>
                  </a:txBody>
                  <a:tcPr>
                    <a:lnL w="38100" cmpd="sng">
                      <a:solidFill>
                        <a:schemeClr val="tx1"/>
                      </a:solidFill>
                      <a:prstDash val="soli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solidFill>
                        <a:schemeClr val="tx1"/>
                      </a:solidFill>
                      <a:prstDash val="soli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3200" b="1" dirty="0"/>
                    </a:p>
                  </a:txBody>
                  <a:tcPr>
                    <a:lnL w="38100" cmpd="sng">
                      <a:solidFill>
                        <a:schemeClr val="tx1"/>
                      </a:solidFill>
                      <a:prstDash val="soli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solidFill>
                        <a:schemeClr val="tx1"/>
                      </a:solidFill>
                      <a:prstDash val="soli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3200" b="1" dirty="0"/>
                    </a:p>
                  </a:txBody>
                  <a:tcPr>
                    <a:lnL w="38100" cmpd="sng">
                      <a:solidFill>
                        <a:schemeClr val="tx1"/>
                      </a:solidFill>
                      <a:prstDash val="soli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solidFill>
                        <a:schemeClr val="tx1"/>
                      </a:solidFill>
                      <a:prstDash val="soli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3200" b="1" dirty="0"/>
                    </a:p>
                  </a:txBody>
                  <a:tcPr>
                    <a:lnL w="38100" cmpd="sng">
                      <a:solidFill>
                        <a:schemeClr val="tx1"/>
                      </a:solidFill>
                      <a:prstDash val="soli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solidFill>
                        <a:schemeClr val="tx1"/>
                      </a:solidFill>
                      <a:prstDash val="soli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3200" b="1" dirty="0"/>
                    </a:p>
                  </a:txBody>
                  <a:tcPr>
                    <a:lnL w="38100" cmpd="sng">
                      <a:solidFill>
                        <a:schemeClr val="tx1"/>
                      </a:solidFill>
                      <a:prstDash val="soli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solidFill>
                        <a:schemeClr val="tx1"/>
                      </a:solidFill>
                      <a:prstDash val="soli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3200" b="1" dirty="0"/>
                    </a:p>
                  </a:txBody>
                  <a:tcPr>
                    <a:lnL w="38100" cmpd="sng">
                      <a:solidFill>
                        <a:schemeClr val="tx1"/>
                      </a:solidFill>
                      <a:prstDash val="solid"/>
                    </a:lnL>
                    <a:lnR w="38100" cmpd="sng">
                      <a:solidFill>
                        <a:schemeClr val="tx1"/>
                      </a:solidFill>
                      <a:prstDash val="solid"/>
                    </a:lnR>
                    <a:lnT w="38100" cmpd="sng">
                      <a:solidFill>
                        <a:schemeClr val="tx1"/>
                      </a:solidFill>
                      <a:prstDash val="soli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35717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900" b="1" dirty="0"/>
                    </a:p>
                  </a:txBody>
                  <a:tcPr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900" b="1" dirty="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66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900" b="1" dirty="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900" b="1" dirty="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900" b="1" dirty="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66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900" b="1" dirty="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900" b="1" dirty="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66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900" b="1" dirty="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900" b="1" dirty="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900" b="1" dirty="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endParaRPr lang="ru-RU" sz="900" b="1" dirty="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endParaRPr lang="ru-RU" sz="900" b="1" dirty="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900" b="1" dirty="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endParaRPr lang="ru-RU" sz="900" b="1" dirty="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900" b="1" dirty="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900" b="1" dirty="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900" b="1" dirty="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900" b="1" dirty="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900" b="1" dirty="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642942">
                <a:tc rowSpan="2">
                  <a:txBody>
                    <a:bodyPr/>
                    <a:lstStyle/>
                    <a:p>
                      <a:pPr algn="ctr"/>
                      <a:endParaRPr lang="ru-RU" sz="3200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38100" cmpd="sng">
                      <a:solidFill>
                        <a:schemeClr val="tx1"/>
                      </a:solidFill>
                      <a:prstDash val="soli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solidFill>
                        <a:schemeClr val="tx1"/>
                      </a:solidFill>
                      <a:prstDash val="solid"/>
                    </a:lnB>
                    <a:solidFill>
                      <a:srgbClr val="FF0000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endParaRPr lang="ru-RU" sz="3200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solidFill>
                        <a:schemeClr val="tx1"/>
                      </a:solidFill>
                      <a:prstDash val="solid"/>
                    </a:lnB>
                    <a:solidFill>
                      <a:srgbClr val="FF0000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endParaRPr lang="ru-RU" sz="3200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solidFill>
                        <a:schemeClr val="tx1"/>
                      </a:solidFill>
                      <a:prstDash val="solid"/>
                    </a:lnB>
                    <a:solidFill>
                      <a:srgbClr val="FF0000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ru-RU" sz="3200" b="1" dirty="0" smtClean="0">
                          <a:solidFill>
                            <a:schemeClr val="bg1"/>
                          </a:solidFill>
                        </a:rPr>
                        <a:t>И</a:t>
                      </a:r>
                      <a:endParaRPr lang="ru-RU" sz="3200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solidFill>
                        <a:schemeClr val="tx1"/>
                      </a:solidFill>
                      <a:prstDash val="solid"/>
                    </a:lnB>
                    <a:solidFill>
                      <a:srgbClr val="FF0000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endParaRPr lang="ru-RU" sz="3200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solidFill>
                        <a:schemeClr val="tx1"/>
                      </a:solidFill>
                      <a:prstDash val="solid"/>
                    </a:lnB>
                    <a:solidFill>
                      <a:srgbClr val="FF000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endParaRPr lang="ru-RU" sz="3200" b="1" dirty="0"/>
                    </a:p>
                  </a:txBody>
                  <a:tcPr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85000"/>
                        <a:lumOff val="1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3200" b="1" dirty="0"/>
                    </a:p>
                  </a:txBody>
                  <a:tcPr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85000"/>
                        <a:lumOff val="1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endParaRPr lang="ru-RU" sz="3200" b="1" dirty="0"/>
                    </a:p>
                  </a:txBody>
                  <a:tcPr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85000"/>
                        <a:lumOff val="1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endParaRPr lang="ru-RU" sz="3200" b="1" dirty="0"/>
                    </a:p>
                  </a:txBody>
                  <a:tcPr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85000"/>
                        <a:lumOff val="1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3200" b="1" dirty="0"/>
                    </a:p>
                  </a:txBody>
                  <a:tcPr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85000"/>
                        <a:lumOff val="1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3200" b="1" dirty="0"/>
                    </a:p>
                  </a:txBody>
                  <a:tcPr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85000"/>
                        <a:lumOff val="1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3200" b="1" dirty="0"/>
                    </a:p>
                  </a:txBody>
                  <a:tcPr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85000"/>
                        <a:lumOff val="1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sz="3200" b="1" dirty="0" smtClean="0">
                          <a:solidFill>
                            <a:schemeClr val="bg1"/>
                          </a:solidFill>
                        </a:rPr>
                        <a:t>К</a:t>
                      </a:r>
                      <a:endParaRPr lang="ru-RU" sz="3200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85000"/>
                        <a:lumOff val="1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3200" b="1" dirty="0" smtClean="0">
                          <a:solidFill>
                            <a:schemeClr val="bg1"/>
                          </a:solidFill>
                        </a:rPr>
                        <a:t>Т</a:t>
                      </a:r>
                      <a:endParaRPr lang="ru-RU" sz="3200" b="1" dirty="0"/>
                    </a:p>
                  </a:txBody>
                  <a:tcPr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85000"/>
                        <a:lumOff val="1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3200" b="1" dirty="0"/>
                    </a:p>
                  </a:txBody>
                  <a:tcPr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85000"/>
                        <a:lumOff val="1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sz="3200" b="1" dirty="0" smtClean="0">
                          <a:solidFill>
                            <a:schemeClr val="bg1"/>
                          </a:solidFill>
                        </a:rPr>
                        <a:t>С</a:t>
                      </a:r>
                      <a:endParaRPr lang="ru-RU" sz="3200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85000"/>
                        <a:lumOff val="1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3200" b="1" dirty="0"/>
                    </a:p>
                  </a:txBody>
                  <a:tcPr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85000"/>
                        <a:lumOff val="1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3200" b="1" dirty="0"/>
                    </a:p>
                  </a:txBody>
                  <a:tcPr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85000"/>
                        <a:lumOff val="1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3200" b="1" dirty="0"/>
                    </a:p>
                  </a:txBody>
                  <a:tcPr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85000"/>
                        <a:lumOff val="1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3200" b="1" dirty="0"/>
                    </a:p>
                  </a:txBody>
                  <a:tcPr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85000"/>
                        <a:lumOff val="1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3200" b="1" dirty="0"/>
                    </a:p>
                  </a:txBody>
                  <a:tcPr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mpd="sng">
                      <a:solidFill>
                        <a:schemeClr val="tx1"/>
                      </a:solidFill>
                      <a:prstDash val="soli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85000"/>
                        <a:lumOff val="15000"/>
                      </a:schemeClr>
                    </a:solidFill>
                  </a:tcPr>
                </a:tc>
              </a:tr>
              <a:tr h="428628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endParaRPr lang="ru-RU" sz="900" b="1" dirty="0"/>
                    </a:p>
                  </a:txBody>
                  <a:tcPr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tx1">
                        <a:lumMod val="85000"/>
                        <a:lumOff val="1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900" b="1" dirty="0"/>
                    </a:p>
                  </a:txBody>
                  <a:tcPr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tx1">
                        <a:lumMod val="85000"/>
                        <a:lumOff val="1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endParaRPr lang="ru-RU" sz="900" b="1" dirty="0"/>
                    </a:p>
                  </a:txBody>
                  <a:tcPr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tx1">
                        <a:lumMod val="85000"/>
                        <a:lumOff val="1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endParaRPr lang="ru-RU" sz="900" b="1" dirty="0"/>
                    </a:p>
                  </a:txBody>
                  <a:tcPr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tx1">
                        <a:lumMod val="85000"/>
                        <a:lumOff val="1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900" b="1" dirty="0"/>
                    </a:p>
                  </a:txBody>
                  <a:tcPr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tx1">
                        <a:lumMod val="85000"/>
                        <a:lumOff val="1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900" b="1" dirty="0"/>
                    </a:p>
                  </a:txBody>
                  <a:tcPr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tx1">
                        <a:lumMod val="85000"/>
                        <a:lumOff val="1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900" b="1" dirty="0"/>
                    </a:p>
                  </a:txBody>
                  <a:tcPr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tx1">
                        <a:lumMod val="85000"/>
                        <a:lumOff val="1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900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solidFill>
                        <a:schemeClr val="tx1"/>
                      </a:solidFill>
                      <a:prstDash val="solid"/>
                    </a:lnB>
                    <a:solidFill>
                      <a:srgbClr val="0000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900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66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900" b="1" dirty="0"/>
                    </a:p>
                  </a:txBody>
                  <a:tcPr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solidFill>
                        <a:schemeClr val="tx1"/>
                      </a:solidFill>
                      <a:prstDash val="solid"/>
                    </a:lnB>
                    <a:solidFill>
                      <a:srgbClr val="0000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900" b="1" dirty="0"/>
                    </a:p>
                  </a:txBody>
                  <a:tcPr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66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900" b="1" dirty="0"/>
                    </a:p>
                  </a:txBody>
                  <a:tcPr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tx1">
                        <a:lumMod val="85000"/>
                        <a:lumOff val="1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900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solidFill>
                        <a:schemeClr val="tx1"/>
                      </a:solidFill>
                      <a:prstDash val="solid"/>
                    </a:lnB>
                    <a:solidFill>
                      <a:srgbClr val="0000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900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66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900" b="1" dirty="0"/>
                    </a:p>
                  </a:txBody>
                  <a:tcPr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tx1">
                        <a:lumMod val="85000"/>
                        <a:lumOff val="1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900" b="1" dirty="0"/>
                    </a:p>
                  </a:txBody>
                  <a:tcPr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tx1">
                        <a:lumMod val="85000"/>
                        <a:lumOff val="1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900" b="1" dirty="0"/>
                    </a:p>
                  </a:txBody>
                  <a:tcPr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tx1">
                        <a:lumMod val="85000"/>
                        <a:lumOff val="1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900" b="1" dirty="0"/>
                    </a:p>
                  </a:txBody>
                  <a:tcPr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tx1">
                        <a:lumMod val="85000"/>
                        <a:lumOff val="1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900" b="1" dirty="0"/>
                    </a:p>
                  </a:txBody>
                  <a:tcPr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tx1">
                        <a:lumMod val="85000"/>
                        <a:lumOff val="15000"/>
                      </a:scheme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6042</TotalTime>
  <Words>565</Words>
  <Application>Microsoft Office PowerPoint</Application>
  <PresentationFormat>Экран (4:3)</PresentationFormat>
  <Paragraphs>184</Paragraphs>
  <Slides>23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23</vt:i4>
      </vt:variant>
    </vt:vector>
  </HeadingPairs>
  <TitlesOfParts>
    <vt:vector size="24" baseType="lpstr">
      <vt:lpstr>Тема Office</vt:lpstr>
      <vt:lpstr>Урок обучения грамоте по УМК «Школа России»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  <vt:lpstr>Слайд 22</vt:lpstr>
      <vt:lpstr>Слайд 23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к</dc:creator>
  <cp:lastModifiedBy>к</cp:lastModifiedBy>
  <cp:revision>607</cp:revision>
  <dcterms:created xsi:type="dcterms:W3CDTF">2018-09-15T15:04:53Z</dcterms:created>
  <dcterms:modified xsi:type="dcterms:W3CDTF">2018-11-25T11:39:14Z</dcterms:modified>
</cp:coreProperties>
</file>