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2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13.png" ContentType="image/png"/>
  <Override PartName="/ppt/media/image12.jpeg" ContentType="image/jpeg"/>
  <Override PartName="/ppt/media/image11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media/image8.jpeg" ContentType="image/jpeg"/>
  <Override PartName="/ppt/media/image5.png" ContentType="image/png"/>
  <Override PartName="/ppt/media/image6.png" ContentType="image/png"/>
  <Override PartName="/ppt/media/image7.png" ContentType="image/png"/>
  <Override PartName="/ppt/media/image10.png" ContentType="image/png"/>
  <Override PartName="/ppt/media/image9.png" ContentType="image/png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1620720" y="1600200"/>
            <a:ext cx="5901480" cy="470880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1620720" y="1600200"/>
            <a:ext cx="5901480" cy="470880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/>
          <a:p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pic>
        <p:nvPicPr>
          <p:cNvPr id="76" name="" descr=""/>
          <p:cNvPicPr/>
          <p:nvPr/>
        </p:nvPicPr>
        <p:blipFill>
          <a:blip r:embed="rId2"/>
          <a:stretch/>
        </p:blipFill>
        <p:spPr>
          <a:xfrm>
            <a:off x="1620720" y="1600200"/>
            <a:ext cx="5901480" cy="470880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/>
        </p:blipFill>
        <p:spPr>
          <a:xfrm>
            <a:off x="1620720" y="1600200"/>
            <a:ext cx="5901480" cy="470880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45720" rIns="45720" tIns="0" bIns="0" anchor="b"/>
          <a:p>
            <a:pPr algn="ctr">
              <a:lnSpc>
                <a:spcPct val="100000"/>
              </a:lnSpc>
            </a:pPr>
            <a:r>
              <a:rPr b="1" lang="ru-RU" sz="4800" spc="-1" strike="noStrike" cap="all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Образец заголовка</a:t>
            </a:r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bcbcbc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12.11.18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lIns="90000" rIns="90000" tIns="45000" bIns="45000" anchor="b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3295C034-0BA0-49D3-9165-74297354CC3F}" type="slidenum">
              <a:rPr b="0" lang="ru-RU" sz="1200" spc="-1" strike="noStrike">
                <a:solidFill>
                  <a:srgbClr val="bcbcbc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Второй уровень структуры</a:t>
            </a:r>
            <a:endParaRPr b="0" lang="ru-RU" sz="22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Третий уровень структуры</a:t>
            </a:r>
            <a:endParaRPr b="0" lang="ru-RU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Четвёртый уровень структуры</a:t>
            </a:r>
            <a:endParaRPr b="0" lang="ru-RU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Пятый уровень структуры</a:t>
            </a:r>
            <a:endParaRPr b="0" lang="ru-RU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Шестой уровень структуры</a:t>
            </a:r>
            <a:endParaRPr b="0" lang="ru-RU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Седьмой уровень структуры</a:t>
            </a:r>
            <a:endParaRPr b="0" lang="ru-RU" sz="20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О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б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р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аз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е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ц 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за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го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л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о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в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к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а</a:t>
            </a:r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90000" rIns="90000" tIns="45000" bIns="4500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Второй уровень структуры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Третий уровень структуры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Четвёртый уровень структуры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Пятый уровень структуры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Шестой уровень структуры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Седьмой уровень структурыОбразец текста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1" marL="868680" indent="-282960">
              <a:lnSpc>
                <a:spcPct val="100000"/>
              </a:lnSpc>
              <a:buClr>
                <a:srgbClr val="ffffff"/>
              </a:buClr>
              <a:buSzPct val="80000"/>
              <a:buFont typeface="Wingdings 2" charset="2"/>
              <a:buChar char=""/>
            </a:pPr>
            <a:r>
              <a:rPr b="0" lang="ru-RU" sz="24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Второй уровень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2" marL="1134000" indent="-228240">
              <a:lnSpc>
                <a:spcPct val="100000"/>
              </a:lnSpc>
              <a:buClr>
                <a:srgbClr val="ffffff"/>
              </a:buClr>
              <a:buSzPct val="95000"/>
              <a:buFont typeface="Wingdings" charset="2"/>
              <a:buChar char=""/>
            </a:pPr>
            <a:r>
              <a:rPr b="0" lang="ru-RU" sz="22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Третий уровень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3" marL="1353240" indent="-182520">
              <a:lnSpc>
                <a:spcPct val="100000"/>
              </a:lnSpc>
              <a:buClr>
                <a:srgbClr val="ffffff"/>
              </a:buClr>
              <a:buFont typeface="Wingdings 3" charset="2"/>
              <a:buChar char=""/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Четвертый уровень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lvl="4" marL="1545480" indent="-182520">
              <a:lnSpc>
                <a:spcPct val="100000"/>
              </a:lnSpc>
              <a:buClr>
                <a:srgbClr val="ffffff"/>
              </a:buClr>
              <a:buFont typeface="Wingdings 2" charset="2"/>
              <a:buChar char=""/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Пятый уровень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b="0" lang="ru-RU" sz="1200" spc="-1" strike="noStrike">
                <a:solidFill>
                  <a:srgbClr val="bcbcbc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12.11.18</a:t>
            </a:r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lIns="90000" rIns="90000" tIns="45000" bIns="45000" anchor="b"/>
          <a:p>
            <a:endParaRPr b="0" lang="ru-RU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991662DC-3C6E-4EF4-968C-D9371E26FF02}" type="slidenum">
              <a:rPr b="0" lang="ru-RU" sz="1200" spc="-1" strike="noStrike">
                <a:solidFill>
                  <a:srgbClr val="bcbcbc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1"/>
          <p:cNvSpPr txBox="1"/>
          <p:nvPr/>
        </p:nvSpPr>
        <p:spPr>
          <a:xfrm>
            <a:off x="421920" y="1371600"/>
            <a:ext cx="8229240" cy="182844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 algn="ctr">
              <a:lnSpc>
                <a:spcPct val="100000"/>
              </a:lnSpc>
            </a:pPr>
            <a:r>
              <a:rPr b="1" lang="ru-RU" sz="6000" spc="-1" strike="noStrike" cap="all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Их имена носят улицы</a:t>
            </a:r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79" name="TextShape 2"/>
          <p:cNvSpPr txBox="1"/>
          <p:nvPr/>
        </p:nvSpPr>
        <p:spPr>
          <a:xfrm>
            <a:off x="1371600" y="3331800"/>
            <a:ext cx="6400440" cy="1752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Проект ученика 3 — В класса 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МОУ «СОШ №20» города Магнитогорска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Ковалёва Владислава</a:t>
            </a:r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ru-RU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pic>
        <p:nvPicPr>
          <p:cNvPr id="81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83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Проблема</a:t>
            </a: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: Учащиеся начальной школы плохо знают свой город, названия улиц, в честь кого и  почему они так названы.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Цель проекта</a:t>
            </a: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: Вовлечь учащихся в активную, творческую и социально-значимую деятельность по поиску информации о знаменитых горожанах, в честь которых названы улицы, площади и учреждения  нашего города.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 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85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Задачи проекта: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1.Собрать информацию о знаменитых горожанах, в честь которых названы улицы, площади и учреждения  нашего города;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2.Создать презентацию о знаменитых горожанах, в честь которых названы улицы, площади и учреждения  нашего города;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3.Разработать план мероприятий;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4.Провести классные часы в школах № 5, №20, №54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 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 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 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457200" y="274680"/>
            <a:ext cx="8229240" cy="6537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7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Календарный план реализации проекта</a:t>
            </a: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
</a:t>
            </a:r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graphicFrame>
        <p:nvGraphicFramePr>
          <p:cNvPr id="87" name="Table 2"/>
          <p:cNvGraphicFramePr/>
          <p:nvPr/>
        </p:nvGraphicFramePr>
        <p:xfrm>
          <a:off x="0" y="596880"/>
          <a:ext cx="9072360" cy="5311440"/>
        </p:xfrm>
        <a:graphic>
          <a:graphicData uri="http://schemas.openxmlformats.org/drawingml/2006/table">
            <a:tbl>
              <a:tblPr/>
              <a:tblGrid>
                <a:gridCol w="797040"/>
                <a:gridCol w="3535560"/>
                <a:gridCol w="2166480"/>
                <a:gridCol w="2573280"/>
              </a:tblGrid>
              <a:tr h="295920"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№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Задача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Сроки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2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Ответственный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eb966"/>
                    </a:solidFill>
                  </a:tcPr>
                </a:tc>
              </a:tr>
              <a:tr h="199512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1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Собрать информацию о знаменитых горожанах, в честь которых названы улицы, площади и учреждения  нашего города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Со 2 ноября 2018г.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по  2 марта 2019г.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Актив команды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</a:tr>
              <a:tr h="199512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2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Создать презентацию о знаменитых горожанах, в честь которых названы улицы, площади и учреждения  нашего города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3 ноября 2018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Жадобина Г.С.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</a:tr>
              <a:tr h="63576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3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Разработать план мероприятий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3 ноября 2018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Актив команды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</a:tr>
              <a:tr h="1315440"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Провести классные часы в школах № 5, №20, №54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Январь,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Февраль,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Март,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Апрель.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Актив команды</a:t>
                      </a:r>
                      <a:endParaRPr b="0" lang="ru-RU" sz="1800" spc="-1" strike="noStrike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457200" y="274680"/>
            <a:ext cx="8229240" cy="10108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Одним из легендарных первостроителей был Виктор Калмыков </a:t>
            </a:r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pic>
        <p:nvPicPr>
          <p:cNvPr id="89" name="Содержимое 6" descr=""/>
          <p:cNvPicPr/>
          <p:nvPr/>
        </p:nvPicPr>
        <p:blipFill>
          <a:blip r:embed="rId1"/>
          <a:stretch/>
        </p:blipFill>
        <p:spPr>
          <a:xfrm>
            <a:off x="142920" y="1643040"/>
            <a:ext cx="4285800" cy="4428720"/>
          </a:xfrm>
          <a:prstGeom prst="rect">
            <a:avLst/>
          </a:prstGeom>
          <a:ln w="9360">
            <a:noFill/>
          </a:ln>
        </p:spPr>
      </p:pic>
      <p:sp>
        <p:nvSpPr>
          <p:cNvPr id="90" name="CustomShape 2"/>
          <p:cNvSpPr/>
          <p:nvPr/>
        </p:nvSpPr>
        <p:spPr>
          <a:xfrm>
            <a:off x="0" y="1800"/>
            <a:ext cx="183960" cy="4881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anchor="ctr"/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CustomShape 3"/>
          <p:cNvSpPr/>
          <p:nvPr/>
        </p:nvSpPr>
        <p:spPr>
          <a:xfrm>
            <a:off x="4857840" y="1055160"/>
            <a:ext cx="3857400" cy="58536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>
              <a:lnSpc>
                <a:spcPct val="100000"/>
              </a:lnSpc>
            </a:pPr>
            <a:r>
              <a:rPr b="0" lang="ru-RU" sz="20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  <a:ea typeface="Times New Roman"/>
              </a:rPr>
              <a:t>Молодой крестьянский парень , в лаптях и старенькой куртке, с деревянным сундучком приехал на Урал, к горе Магнитной, где строился металлургический комбинат, жил в палатке, трудился землекопом на котловане будущей плотины, затем работал на бетономешалке. Стал бригадиром бетонщиков, затем перешел в монтажники. За трудовые успехи награжден орденом Трудового Красного Знамени.</a:t>
            </a: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Галиуллин Хабибулла</a:t>
            </a:r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93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1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Галиуллин Хабибулла</a:t>
            </a: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, строитель, передовик производства, почетный строитель (1948). В 1931 приехал на Магнитострой. Бригадир бетонщиков участка кокса. Инструктор по внедрению стахановских методов труда в тресте «Магнитострой» (1936—53). В 1938 выдвигался на должность директора бетонитового комбината. Участвовал в стоительстве коксохима, мартеновских печей № 2—10 и др. объектов ММК и Магнитогорска. 1937). Награжден орденом Ленина (1936), Красной Звезды, 2 орденами Трудового Красного Знамени (1941, 1953), медалью «За доблестный труд в Великой Отечественной войне 1941 — 1945 гг.» 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Борис Ручьев</a:t>
            </a:r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pic>
        <p:nvPicPr>
          <p:cNvPr id="95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Алексей  Грязнов</a:t>
            </a:r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pic>
        <p:nvPicPr>
          <p:cNvPr id="97" name="Picture 2" descr=""/>
          <p:cNvPicPr/>
          <p:nvPr/>
        </p:nvPicPr>
        <p:blipFill>
          <a:blip r:embed="rId1"/>
          <a:stretch/>
        </p:blipFill>
        <p:spPr>
          <a:xfrm>
            <a:off x="214200" y="1143000"/>
            <a:ext cx="8715240" cy="571464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pic>
        <p:nvPicPr>
          <p:cNvPr id="99" name="Picture 2" descr=""/>
          <p:cNvPicPr/>
          <p:nvPr/>
        </p:nvPicPr>
        <p:blipFill>
          <a:blip r:embed="rId1"/>
          <a:stretch/>
        </p:blipFill>
        <p:spPr>
          <a:xfrm>
            <a:off x="214200" y="214200"/>
            <a:ext cx="8643600" cy="664344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e9d59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Авраамий Павлович Завенягин</a:t>
            </a:r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101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 1932 г. ему поручили реализацию проекта по реконструкции завода в Днепропетровске, а в 1933 г. - строительство крупнейшего в стране предприятия, Магнитогорского комбината.</a:t>
            </a: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
</a:t>
            </a: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На протяжении трех с половиной лет он внес огромный вклад в становление комбината и города Магнитогорска. Именно здесь был получен самый дешевый  и качественный в стране чугун. В Магнитогорске память о нем хранит улица его имени.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sp>
        <p:nvSpPr>
          <p:cNvPr id="103" name="TextShape 2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>
              <a:lnSpc>
                <a:spcPct val="100000"/>
              </a:lnSpc>
            </a:pP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  <a:p>
            <a:pPr marL="548640" indent="-411120">
              <a:lnSpc>
                <a:spcPct val="100000"/>
              </a:lnSpc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ru-RU" sz="2800" spc="-1" strike="noStrike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Коробов Павел Иванович - заместитель Народного комиссара черной металлургии СССР..Выходец из семьи потомственных знатных металлургов Коробовых. . С января по июль 1943 года, не оставляя поста заместителя Народного комиссара, он одновременно работал директором Магнитогорского металлургического комбината. </a:t>
            </a:r>
            <a:endParaRPr b="0" lang="ru-RU" sz="2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pic>
        <p:nvPicPr>
          <p:cNvPr id="104" name="Рисунок 3" descr=""/>
          <p:cNvPicPr/>
          <p:nvPr/>
        </p:nvPicPr>
        <p:blipFill>
          <a:blip r:embed="rId1"/>
          <a:stretch/>
        </p:blipFill>
        <p:spPr>
          <a:xfrm>
            <a:off x="500040" y="0"/>
            <a:ext cx="2999880" cy="371448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endParaRPr b="0" lang="ru-RU" sz="1800" spc="-1" strike="noStrike">
              <a:solidFill>
                <a:srgbClr val="ffffff"/>
              </a:solidFill>
              <a:uFill>
                <a:solidFill>
                  <a:srgbClr val="ffffff"/>
                </a:solidFill>
              </a:uFill>
              <a:latin typeface="Book Antiqua"/>
            </a:endParaRPr>
          </a:p>
        </p:txBody>
      </p:sp>
      <p:pic>
        <p:nvPicPr>
          <p:cNvPr id="106" name="Picture 2" descr=""/>
          <p:cNvPicPr/>
          <p:nvPr/>
        </p:nvPicPr>
        <p:blipFill>
          <a:blip r:embed="rId1"/>
          <a:stretch/>
        </p:blipFill>
        <p:spPr>
          <a:xfrm>
            <a:off x="0" y="0"/>
            <a:ext cx="9143640" cy="685764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92</TotalTime>
  <Application>LibreOffice/5.1.4.2$Linux_X86_64 LibreOffice_project/10m0$Build-2</Application>
  <Words>452</Words>
  <Paragraphs>52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2018-11-02T15:36:06Z</dcterms:created>
  <dc:creator>777</dc:creator>
  <dc:description/>
  <dc:language>ru-RU</dc:language>
  <cp:lastModifiedBy/>
  <dcterms:modified xsi:type="dcterms:W3CDTF">2018-11-12T12:25:17Z</dcterms:modified>
  <cp:revision>14</cp:revision>
  <dc:subject/>
  <dc:title>Их имена носят улицы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13</vt:i4>
  </property>
</Properties>
</file>