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70" r:id="rId10"/>
    <p:sldId id="268" r:id="rId11"/>
    <p:sldId id="269" r:id="rId12"/>
    <p:sldId id="296" r:id="rId13"/>
    <p:sldId id="290" r:id="rId14"/>
    <p:sldId id="271" r:id="rId15"/>
    <p:sldId id="292" r:id="rId16"/>
    <p:sldId id="293" r:id="rId17"/>
    <p:sldId id="273" r:id="rId18"/>
    <p:sldId id="294" r:id="rId19"/>
    <p:sldId id="272" r:id="rId20"/>
    <p:sldId id="261" r:id="rId21"/>
    <p:sldId id="263" r:id="rId22"/>
    <p:sldId id="264" r:id="rId23"/>
    <p:sldId id="274" r:id="rId24"/>
    <p:sldId id="275" r:id="rId25"/>
    <p:sldId id="276" r:id="rId26"/>
    <p:sldId id="262" r:id="rId27"/>
    <p:sldId id="277" r:id="rId28"/>
    <p:sldId id="297" r:id="rId29"/>
    <p:sldId id="278" r:id="rId30"/>
    <p:sldId id="279" r:id="rId31"/>
    <p:sldId id="295" r:id="rId32"/>
    <p:sldId id="280" r:id="rId33"/>
    <p:sldId id="281" r:id="rId34"/>
    <p:sldId id="282" r:id="rId35"/>
    <p:sldId id="285" r:id="rId36"/>
    <p:sldId id="286" r:id="rId37"/>
    <p:sldId id="283" r:id="rId38"/>
    <p:sldId id="287" r:id="rId39"/>
    <p:sldId id="291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36.jpeg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16.jpeg"/><Relationship Id="rId4" Type="http://schemas.openxmlformats.org/officeDocument/2006/relationships/image" Target="../media/image1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52.jpeg"/><Relationship Id="rId7" Type="http://schemas.openxmlformats.org/officeDocument/2006/relationships/image" Target="../media/image5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7422" y="1071547"/>
            <a:ext cx="5214974" cy="107156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Морские и речные обитатели вод- «Рыбы»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57818" y="3886200"/>
            <a:ext cx="2414582" cy="17526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Выполнила воспитатель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Сосенко Е.Н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928802"/>
            <a:ext cx="8229600" cy="2214578"/>
          </a:xfrm>
        </p:spPr>
        <p:txBody>
          <a:bodyPr>
            <a:normAutofit/>
          </a:bodyPr>
          <a:lstStyle/>
          <a:p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Морские рыбы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krasnoyarsk.vzv.su/upload/iblock/b20/b204ec9f897af4e68a7b9279ad8a79e2.jpg"/>
          <p:cNvPicPr>
            <a:picLocks noChangeAspect="1" noChangeArrowheads="1"/>
          </p:cNvPicPr>
          <p:nvPr/>
        </p:nvPicPr>
        <p:blipFill>
          <a:blip r:embed="rId3"/>
          <a:srcRect l="3637" t="9091" r="3637" b="21818"/>
          <a:stretch>
            <a:fillRect/>
          </a:stretch>
        </p:blipFill>
        <p:spPr bwMode="auto">
          <a:xfrm>
            <a:off x="500034" y="785794"/>
            <a:ext cx="3643338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amelica.com/wp-content/uploads/2015/04/Kartochki_domana_skachat_besplatno_morskie_18.jpg"/>
          <p:cNvPicPr>
            <a:picLocks noChangeAspect="1" noChangeArrowheads="1"/>
          </p:cNvPicPr>
          <p:nvPr/>
        </p:nvPicPr>
        <p:blipFill>
          <a:blip r:embed="rId4"/>
          <a:srcRect l="8242" t="12729" r="9340" b="44837"/>
          <a:stretch>
            <a:fillRect/>
          </a:stretch>
        </p:blipFill>
        <p:spPr bwMode="auto">
          <a:xfrm>
            <a:off x="4857752" y="3357562"/>
            <a:ext cx="3571900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Выноска-облако 4"/>
          <p:cNvSpPr/>
          <p:nvPr/>
        </p:nvSpPr>
        <p:spPr>
          <a:xfrm>
            <a:off x="3500430" y="0"/>
            <a:ext cx="1771656" cy="118415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Рыба клоун</a:t>
            </a:r>
            <a:endParaRPr lang="ru-RU" dirty="0"/>
          </a:p>
        </p:txBody>
      </p:sp>
      <p:sp>
        <p:nvSpPr>
          <p:cNvPr id="6" name="Выноска-облако 5"/>
          <p:cNvSpPr/>
          <p:nvPr/>
        </p:nvSpPr>
        <p:spPr>
          <a:xfrm>
            <a:off x="7286644" y="2643182"/>
            <a:ext cx="1628780" cy="121444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пиранья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4500570"/>
            <a:ext cx="4071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Плавают зубы, виляя хвостом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мутной воде утром ранним.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Хочется что-то схватить жадным ртом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Маленькой рыбке (пиранье)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ds04.infourok.ru/uploads/ex/0635/0000b5fc-f156b62d/img1.jpg"/>
          <p:cNvPicPr>
            <a:picLocks noChangeAspect="1" noChangeArrowheads="1"/>
          </p:cNvPicPr>
          <p:nvPr/>
        </p:nvPicPr>
        <p:blipFill>
          <a:blip r:embed="rId3"/>
          <a:srcRect l="5469" t="22917" r="3124"/>
          <a:stretch>
            <a:fillRect/>
          </a:stretch>
        </p:blipFill>
        <p:spPr bwMode="auto">
          <a:xfrm>
            <a:off x="142844" y="3429000"/>
            <a:ext cx="4179086" cy="3071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ttp://xn--80aaaavpfmetihb7a9b7j.xn--p1ai/upload/iblock/def/deffbb22b0d89a8ab0d49f0f8f2dd3d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57166"/>
            <a:ext cx="4260930" cy="3302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57158" y="928670"/>
            <a:ext cx="38576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Что за шар плывет с шипами,</a:t>
            </a:r>
          </a:p>
          <a:p>
            <a:r>
              <a:rPr lang="ru-RU" dirty="0" smtClean="0"/>
              <a:t>Тихо машет плавниками?</a:t>
            </a:r>
          </a:p>
          <a:p>
            <a:r>
              <a:rPr lang="ru-RU" dirty="0" smtClean="0"/>
              <a:t>Только в руки не возьмешь.</a:t>
            </a:r>
          </a:p>
          <a:p>
            <a:r>
              <a:rPr lang="ru-RU" dirty="0" smtClean="0"/>
              <a:t>Этот шарик — ... (рыба-еж)</a:t>
            </a:r>
            <a:endParaRPr lang="ru-RU" dirty="0"/>
          </a:p>
        </p:txBody>
      </p:sp>
      <p:sp>
        <p:nvSpPr>
          <p:cNvPr id="7" name="Выноска-облако 6"/>
          <p:cNvSpPr/>
          <p:nvPr/>
        </p:nvSpPr>
        <p:spPr>
          <a:xfrm>
            <a:off x="2928926" y="2428868"/>
            <a:ext cx="2428892" cy="132702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Рыба-ёж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осьминог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500042"/>
            <a:ext cx="5929354" cy="5857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357950" y="785795"/>
            <a:ext cx="25717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 живет на самом дне,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ужасной глубине —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Многорукий,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Многоногий,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Ногорукий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Руконогий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Ходит в море без сапог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Спрут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Кальмарыч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Осьминог!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(Г. Кружков)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ыноска-облако 3"/>
          <p:cNvSpPr/>
          <p:nvPr/>
        </p:nvSpPr>
        <p:spPr>
          <a:xfrm>
            <a:off x="5000628" y="4857760"/>
            <a:ext cx="2143140" cy="154134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Осьминог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морская звезд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3786214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286248" y="428605"/>
            <a:ext cx="38576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неба звездочка упала,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океан она попала.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теперь там круглый год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спеша по дну ползет.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(В. Мороз)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4" descr="http://www.bugaga.ru/uploads/posts/2012-05/1337330883_morskie-zvezdy-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429000"/>
            <a:ext cx="4328970" cy="3248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Выноска-облако 4"/>
          <p:cNvSpPr/>
          <p:nvPr/>
        </p:nvSpPr>
        <p:spPr>
          <a:xfrm>
            <a:off x="6786578" y="2000240"/>
            <a:ext cx="1928826" cy="1255590"/>
          </a:xfrm>
          <a:prstGeom prst="cloudCallout">
            <a:avLst>
              <a:gd name="adj1" fmla="val -33762"/>
              <a:gd name="adj2" fmla="val 948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Морская звезда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медуз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4000528" cy="3044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857884" y="642918"/>
            <a:ext cx="30718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Прозрачная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медуза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Тихонечко плывет.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медузе прикоснешься —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током обожжет!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(Н. Мигунова)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8" name="Picture 8" descr="http://anapacity.com/Images/Sections/Big/meduzy-v-chernom-more_79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500438"/>
            <a:ext cx="4191029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90" name="Picture 10" descr="http://4funny.ru/wp-content/uploads/2015/11/0_1630b6_96cebf83_ori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643314"/>
            <a:ext cx="3964773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Выноска-облако 5"/>
          <p:cNvSpPr/>
          <p:nvPr/>
        </p:nvSpPr>
        <p:spPr>
          <a:xfrm>
            <a:off x="3643306" y="2500306"/>
            <a:ext cx="2786082" cy="1541342"/>
          </a:xfrm>
          <a:prstGeom prst="cloudCallout">
            <a:avLst>
              <a:gd name="adj1" fmla="val -29121"/>
              <a:gd name="adj2" fmla="val 930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Медуза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fishing-caravan.ru/wp-content/uploads/2015/03/belaya-akul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290"/>
            <a:ext cx="5857916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286000" y="4357694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 рыба — хищник злой,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Всех проглотит с головой.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Зубы показав, зевнула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ушла на дно... (акула)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00826" y="928670"/>
            <a:ext cx="25003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 нее такая пасть!</a:t>
            </a:r>
          </a:p>
          <a:p>
            <a:r>
              <a:rPr lang="ru-RU" dirty="0" smtClean="0"/>
              <a:t>Каждый может в ней пропасть.</a:t>
            </a:r>
          </a:p>
          <a:p>
            <a:r>
              <a:rPr lang="ru-RU" dirty="0" smtClean="0"/>
              <a:t>Зубы острые сомкнула</a:t>
            </a:r>
          </a:p>
          <a:p>
            <a:r>
              <a:rPr lang="ru-RU" dirty="0" smtClean="0"/>
              <a:t>Рыба хищная —... (акула)</a:t>
            </a:r>
            <a:endParaRPr lang="ru-RU" dirty="0"/>
          </a:p>
        </p:txBody>
      </p:sp>
      <p:sp>
        <p:nvSpPr>
          <p:cNvPr id="5" name="Выноска-облако 4"/>
          <p:cNvSpPr/>
          <p:nvPr/>
        </p:nvSpPr>
        <p:spPr>
          <a:xfrm rot="20794760">
            <a:off x="6226669" y="3117561"/>
            <a:ext cx="2257380" cy="1630168"/>
          </a:xfrm>
          <a:prstGeom prst="cloudCallout">
            <a:avLst>
              <a:gd name="adj1" fmla="val -32422"/>
              <a:gd name="adj2" fmla="val 1181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Акула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amelica.com/wp-content/uploads/2015/04/Kartochki_domana_skachat_besplatno_morskie_10.jpg"/>
          <p:cNvPicPr>
            <a:picLocks noChangeAspect="1" noChangeArrowheads="1"/>
          </p:cNvPicPr>
          <p:nvPr/>
        </p:nvPicPr>
        <p:blipFill>
          <a:blip r:embed="rId3"/>
          <a:srcRect l="10500" t="13791" r="9999" b="41654"/>
          <a:stretch>
            <a:fillRect/>
          </a:stretch>
        </p:blipFill>
        <p:spPr bwMode="auto">
          <a:xfrm>
            <a:off x="4643438" y="3429000"/>
            <a:ext cx="4286280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4" descr="http://img1.ruspoki.tvnet.lv/upload/articles/12/12417/images/Podborka-prikolnih-fotok-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85729"/>
            <a:ext cx="4429156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Выноска-облако 3"/>
          <p:cNvSpPr/>
          <p:nvPr/>
        </p:nvSpPr>
        <p:spPr>
          <a:xfrm>
            <a:off x="4929190" y="642918"/>
            <a:ext cx="2857520" cy="1428760"/>
          </a:xfrm>
          <a:prstGeom prst="cloudCallout">
            <a:avLst>
              <a:gd name="adj1" fmla="val -27298"/>
              <a:gd name="adj2" fmla="val 793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Рыба игла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simple-fauna.ru/wp-content/uploads/2012/11/akula-molo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57166"/>
            <a:ext cx="4357718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4" name="Picture 4" descr="http://amelica.com/wp-content/uploads/2015/04/Kartochki_domana_skachat_besplatno_morskie_13.jpg"/>
          <p:cNvPicPr>
            <a:picLocks noChangeAspect="1" noChangeArrowheads="1"/>
          </p:cNvPicPr>
          <p:nvPr/>
        </p:nvPicPr>
        <p:blipFill>
          <a:blip r:embed="rId4"/>
          <a:srcRect l="10500" t="16195" r="9999" b="42433"/>
          <a:stretch>
            <a:fillRect/>
          </a:stretch>
        </p:blipFill>
        <p:spPr bwMode="auto">
          <a:xfrm>
            <a:off x="4071934" y="3143248"/>
            <a:ext cx="4714908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Выноска-облако 6"/>
          <p:cNvSpPr/>
          <p:nvPr/>
        </p:nvSpPr>
        <p:spPr>
          <a:xfrm>
            <a:off x="5286380" y="285728"/>
            <a:ext cx="2714644" cy="1428760"/>
          </a:xfrm>
          <a:prstGeom prst="cloudCallout">
            <a:avLst>
              <a:gd name="adj1" fmla="val -33422"/>
              <a:gd name="adj2" fmla="val 812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Рыба молот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melica.com/wp-content/uploads/2015/04/Kartochki_domana_skachat_besplatno_morskie_3.jpg"/>
          <p:cNvPicPr>
            <a:picLocks noChangeAspect="1" noChangeArrowheads="1"/>
          </p:cNvPicPr>
          <p:nvPr/>
        </p:nvPicPr>
        <p:blipFill>
          <a:blip r:embed="rId3"/>
          <a:srcRect l="8641" t="10032" r="10130" b="41078"/>
          <a:stretch>
            <a:fillRect/>
          </a:stretch>
        </p:blipFill>
        <p:spPr bwMode="auto">
          <a:xfrm>
            <a:off x="428596" y="357166"/>
            <a:ext cx="4143404" cy="2959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786314" y="928670"/>
            <a:ext cx="3643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Что за плащ хвостатый, темный</a:t>
            </a:r>
          </a:p>
          <a:p>
            <a:r>
              <a:rPr lang="ru-RU" dirty="0" smtClean="0"/>
              <a:t>Рассекает в море волны?</a:t>
            </a:r>
          </a:p>
          <a:p>
            <a:r>
              <a:rPr lang="ru-RU" dirty="0" smtClean="0"/>
              <a:t>Осторожно! В нем разряд.</a:t>
            </a:r>
          </a:p>
          <a:p>
            <a:r>
              <a:rPr lang="ru-RU" dirty="0" smtClean="0"/>
              <a:t>Электрический он... (скат)</a:t>
            </a:r>
            <a:endParaRPr lang="ru-RU" dirty="0"/>
          </a:p>
        </p:txBody>
      </p:sp>
      <p:pic>
        <p:nvPicPr>
          <p:cNvPr id="27650" name="Picture 2" descr="http://www.zoofirma.ru/images/stories/2012/05/11/ryba-pila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3714752"/>
            <a:ext cx="4000487" cy="2877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28596" y="4429132"/>
            <a:ext cx="37862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неё во рту пила,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 водой она жила.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Всех пугала, всех глотала,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теперь в котёл попала.(рыба пила)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2857488" y="0"/>
            <a:ext cx="2000264" cy="1327028"/>
          </a:xfrm>
          <a:prstGeom prst="cloudCallout">
            <a:avLst>
              <a:gd name="adj1" fmla="val -28221"/>
              <a:gd name="adj2" fmla="val 997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Скат</a:t>
            </a:r>
            <a:endParaRPr lang="ru-RU" dirty="0"/>
          </a:p>
        </p:txBody>
      </p:sp>
      <p:sp>
        <p:nvSpPr>
          <p:cNvPr id="8" name="Выноска-облако 7"/>
          <p:cNvSpPr/>
          <p:nvPr/>
        </p:nvSpPr>
        <p:spPr>
          <a:xfrm>
            <a:off x="4929190" y="2571744"/>
            <a:ext cx="2286016" cy="1469904"/>
          </a:xfrm>
          <a:prstGeom prst="cloudCallout">
            <a:avLst>
              <a:gd name="adj1" fmla="val -31176"/>
              <a:gd name="adj2" fmla="val 933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Рыба пила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melica.com/wp-content/uploads/2015/04/Kartochki_domana_skachat_besplatno_morskie_26.jpg"/>
          <p:cNvPicPr>
            <a:picLocks noChangeAspect="1" noChangeArrowheads="1"/>
          </p:cNvPicPr>
          <p:nvPr/>
        </p:nvPicPr>
        <p:blipFill>
          <a:blip r:embed="rId3"/>
          <a:srcRect l="9000" t="15912" r="9999" b="44837"/>
          <a:stretch>
            <a:fillRect/>
          </a:stretch>
        </p:blipFill>
        <p:spPr bwMode="auto">
          <a:xfrm>
            <a:off x="1142976" y="954989"/>
            <a:ext cx="5929354" cy="4264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Выноска-облако 2"/>
          <p:cNvSpPr/>
          <p:nvPr/>
        </p:nvSpPr>
        <p:spPr>
          <a:xfrm>
            <a:off x="5572132" y="785794"/>
            <a:ext cx="3000396" cy="139846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Кальмар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perekop.info/wp-content/uploads/dolphins-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9"/>
            <a:ext cx="3762401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http://pre04.deviantart.net/14b3/th/pre/i/2015/280/c/d/dolphins_by_drakonessa_tsi-d9c91x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94686" y="3286124"/>
            <a:ext cx="2549314" cy="3286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6" name="Picture 8" descr="https://static.tildacdn.com/tild3963-3930-4466-a637-623638636137/tmp6579482662136709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214686"/>
            <a:ext cx="2892328" cy="3293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500562" y="214290"/>
            <a:ext cx="35004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Безобидны, словно дети.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 за них, друзья, в ответе.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Вглубь ныряют, вверх взлетают...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Добрым нравом обладают.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Тело гладкое имеют,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"Разговаривать" умеют.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Их язык понять стремимся.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Дружбой с ними мы гордимся.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Подставляют в море спины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Людям тонущим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://i4.tabor.ru/feed/2017-06-16/13963345/500009_760x50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3286124"/>
            <a:ext cx="3429024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Выноска-облако 6"/>
          <p:cNvSpPr/>
          <p:nvPr/>
        </p:nvSpPr>
        <p:spPr>
          <a:xfrm>
            <a:off x="6858016" y="2786058"/>
            <a:ext cx="1914532" cy="1041276"/>
          </a:xfrm>
          <a:prstGeom prst="cloudCallout">
            <a:avLst>
              <a:gd name="adj1" fmla="val -32411"/>
              <a:gd name="adj2" fmla="val 997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Дельфин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3"/>
          <a:srcRect t="5528" b="4176"/>
          <a:stretch>
            <a:fillRect/>
          </a:stretch>
        </p:blipFill>
        <p:spPr bwMode="auto">
          <a:xfrm>
            <a:off x="4572000" y="3143248"/>
            <a:ext cx="4167176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8" name="Picture 6" descr="http://xn--80aalf3aen7bxbk.xn--p1ai/wp-content/uploads/2018/01/47001cac1f9c330981ca5132b6cb8f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4214842" cy="3161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000628" y="928670"/>
            <a:ext cx="3643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себя на дне морском</a:t>
            </a:r>
          </a:p>
          <a:p>
            <a:r>
              <a:rPr lang="ru-RU" dirty="0" smtClean="0"/>
              <a:t>Он клешнями строит дом.</a:t>
            </a:r>
          </a:p>
          <a:p>
            <a:r>
              <a:rPr lang="ru-RU" dirty="0" smtClean="0"/>
              <a:t>Круглый панцирь, десять лап.</a:t>
            </a:r>
          </a:p>
          <a:p>
            <a:r>
              <a:rPr lang="ru-RU" dirty="0" smtClean="0"/>
              <a:t>Догадались? Это... (краб)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786190"/>
            <a:ext cx="3571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Он клешнями щиплет больно</a:t>
            </a:r>
          </a:p>
          <a:p>
            <a:r>
              <a:rPr lang="ru-RU" dirty="0" smtClean="0"/>
              <a:t>И кричит: «С меня довольно!</a:t>
            </a:r>
          </a:p>
          <a:p>
            <a:r>
              <a:rPr lang="ru-RU" dirty="0" smtClean="0"/>
              <a:t>Я устал. Я вам не раб».</a:t>
            </a:r>
          </a:p>
          <a:p>
            <a:r>
              <a:rPr lang="ru-RU" dirty="0" smtClean="0"/>
              <a:t>Распугал соседей... (краб)</a:t>
            </a:r>
            <a:endParaRPr lang="ru-RU" dirty="0"/>
          </a:p>
        </p:txBody>
      </p:sp>
      <p:sp>
        <p:nvSpPr>
          <p:cNvPr id="7" name="Выноска-облако 6"/>
          <p:cNvSpPr/>
          <p:nvPr/>
        </p:nvSpPr>
        <p:spPr>
          <a:xfrm>
            <a:off x="4572000" y="2214554"/>
            <a:ext cx="2214578" cy="1255590"/>
          </a:xfrm>
          <a:prstGeom prst="cloudCallout">
            <a:avLst>
              <a:gd name="adj1" fmla="val -25004"/>
              <a:gd name="adj2" fmla="val 1014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Краб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www.disunplugged.com/wp-content/uploads/2010/05/conservation_classroom.jpg"/>
          <p:cNvPicPr>
            <a:picLocks noChangeAspect="1" noChangeArrowheads="1"/>
          </p:cNvPicPr>
          <p:nvPr/>
        </p:nvPicPr>
        <p:blipFill>
          <a:blip r:embed="rId3"/>
          <a:srcRect r="3097" b="5321"/>
          <a:stretch>
            <a:fillRect/>
          </a:stretch>
        </p:blipFill>
        <p:spPr bwMode="auto">
          <a:xfrm>
            <a:off x="5072066" y="3857628"/>
            <a:ext cx="3786214" cy="2639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156" name="Picture 4" descr="https://img-fotki.yandex.ru/get/5640/137106206.275/0_acaab_29e1e45e_or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85728"/>
            <a:ext cx="4480512" cy="280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78" name="Picture 2" descr="http://topkin.ru/wp-content/uploads/2015/01/Stroenie-kit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286122"/>
            <a:ext cx="4286280" cy="3214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000628" y="428604"/>
            <a:ext cx="392909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Кит? А, может быть, дельфин,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Чёрно-белый исполин?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океанах обитает,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Живность хищно поедает.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Касатка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 – животные морские,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китов – опасней гроз: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Плавники у нас такие,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острее острых кос.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Касатка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носка-облако 5"/>
          <p:cNvSpPr/>
          <p:nvPr/>
        </p:nvSpPr>
        <p:spPr>
          <a:xfrm>
            <a:off x="2714612" y="2500306"/>
            <a:ext cx="1985970" cy="1112714"/>
          </a:xfrm>
          <a:prstGeom prst="cloudCallout">
            <a:avLst>
              <a:gd name="adj1" fmla="val -30135"/>
              <a:gd name="adj2" fmla="val 898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Касатка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1.1zoom.ru/big3/225/Underwater_world_Whale_45756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28604"/>
            <a:ext cx="3929089" cy="2942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4" name="Picture 2" descr="http://fb.ru/misc/i/gallery/19732/84228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714752"/>
            <a:ext cx="4179044" cy="2783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6" name="Picture 4" descr="http://nibler.ru/uploads/users/3132/2012-04-26/mira-podvodnogo-fotografii-krasivye-fotografii-neobychnye-fotografii_298128217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01045" y="3857628"/>
            <a:ext cx="4076671" cy="2624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500562" y="214290"/>
            <a:ext cx="43577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Нет пловцов  крупнее  в мире,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  как тот, что в океане спит!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  красив он на картине -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Важный, полосатый  ...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(Кит)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1928802"/>
            <a:ext cx="35719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Очень редко отдыхает,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 всегда фонтан пускает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Океаны бороздит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Ну, конечно, - это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(кит)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7" name="Выноска-облако 6"/>
          <p:cNvSpPr/>
          <p:nvPr/>
        </p:nvSpPr>
        <p:spPr>
          <a:xfrm>
            <a:off x="6643702" y="2786058"/>
            <a:ext cx="2286016" cy="1327028"/>
          </a:xfrm>
          <a:prstGeom prst="cloudCallout">
            <a:avLst>
              <a:gd name="adj1" fmla="val -26490"/>
              <a:gd name="adj2" fmla="val 792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Кит </a:t>
            </a:r>
            <a:r>
              <a:rPr lang="ru-RU" dirty="0" err="1" smtClean="0"/>
              <a:t>Кошалот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filed16-11.my.mail.ru/pic?url=https%3A%2F%2Fcontent-10.foto.my.mail.ru%2Fcommunity%2Fmir%2F_groupsphoto%2Fi-28070.jpg&amp;mw=400&amp;mh=400&amp;sig=c7917ec32e7ac73fd268b8bf54458a51&amp;croped=1&amp;upscale=1&amp;max_frames=1&amp;croped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4000528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24" name="AutoShape 4" descr="https://media.istockphoto.com/photos/closeup-seahorse-in-aquarium-picture-id509556108?k=6&amp;m=509556108&amp;s=612x612&amp;w=0&amp;h=as4uEbFN1oRgVVlOYm0HQ1lpfGNbdPFrTM5KthGM3Zo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6" name="AutoShape 6" descr="https://media.istockphoto.com/photos/closeup-seahorse-in-aquarium-picture-id509556108?k=6&amp;m=509556108&amp;s=612x612&amp;w=0&amp;h=as4uEbFN1oRgVVlOYm0HQ1lpfGNbdPFrTM5KthGM3Zo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8" name="Picture 8" descr="http://mix.tn.kz/userdata/images/u277/resized/cf8a951625631db687fca7a6df7e469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2857496"/>
            <a:ext cx="4500594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42844" y="4000504"/>
            <a:ext cx="3571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лошадку так похожа,</a:t>
            </a:r>
          </a:p>
          <a:p>
            <a:r>
              <a:rPr lang="ru-RU" dirty="0" smtClean="0"/>
              <a:t>А живет-то в море тоже.</a:t>
            </a:r>
          </a:p>
          <a:p>
            <a:r>
              <a:rPr lang="ru-RU" dirty="0" smtClean="0"/>
              <a:t>Вот так рыбка! Скок да скок —</a:t>
            </a:r>
          </a:p>
          <a:p>
            <a:r>
              <a:rPr lang="ru-RU" dirty="0" smtClean="0"/>
              <a:t>Прыгает морской... (конек)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00628" y="214290"/>
            <a:ext cx="25717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Угадайте, что за кони</a:t>
            </a:r>
          </a:p>
          <a:p>
            <a:r>
              <a:rPr lang="ru-RU" dirty="0" smtClean="0"/>
              <a:t>Мчатся в море от погони?</a:t>
            </a:r>
          </a:p>
          <a:p>
            <a:r>
              <a:rPr lang="ru-RU" dirty="0" smtClean="0"/>
              <a:t>В водорослях скрыться смог</a:t>
            </a:r>
          </a:p>
          <a:p>
            <a:r>
              <a:rPr lang="ru-RU" dirty="0" smtClean="0"/>
              <a:t>Маленький морской... (конек)</a:t>
            </a:r>
            <a:endParaRPr lang="ru-RU" dirty="0"/>
          </a:p>
        </p:txBody>
      </p:sp>
      <p:sp>
        <p:nvSpPr>
          <p:cNvPr id="8" name="Выноска-облако 7"/>
          <p:cNvSpPr/>
          <p:nvPr/>
        </p:nvSpPr>
        <p:spPr>
          <a:xfrm>
            <a:off x="2428860" y="2786058"/>
            <a:ext cx="2571768" cy="111271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Морской конёк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2705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Пальчиковая гимнастика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3575050" y="273050"/>
            <a:ext cx="3425842" cy="585311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Медленные движения соединенными ладонями, имитирующие плавание.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Движения ладонями с двух сторон.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Взмахи ладонями.</a:t>
            </a:r>
          </a:p>
          <a:p>
            <a:pPr>
              <a:buNone/>
            </a:pPr>
            <a:endPara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Согнуть кулачки. </a:t>
            </a:r>
          </a:p>
          <a:p>
            <a:pPr>
              <a:buNone/>
            </a:pPr>
            <a:endPara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Разгибать пальчики из кулачков, начиная с больших.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142984"/>
            <a:ext cx="3008313" cy="4983179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Жил в реке один налим,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Два ерша дружили с ним.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Прилетали к ним три утки.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 четыре раза в сутки, И учили их считать 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Раз, два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три, четыре, пять.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285728"/>
            <a:ext cx="31432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море плавает, в реке,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плавниками в чешуе.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Она ни с кем не говорит,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Пузырьки пускает и молчит.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(рыба)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928802"/>
            <a:ext cx="8229600" cy="1357322"/>
          </a:xfrm>
        </p:spPr>
        <p:txBody>
          <a:bodyPr>
            <a:normAutofit/>
          </a:bodyPr>
          <a:lstStyle/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Пресноводные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shuka-rybalka.ru/wp-content/uploads/2012/07/lovlya-vozle-koryag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2285992"/>
            <a:ext cx="5333984" cy="4219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85720" y="1214422"/>
            <a:ext cx="26432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 рыба зубастая очень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Хищник она, охотиться чаще ночью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Зрение хорошее, совсем не близорука,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что это за рыба, ответ так прост, ведь это(щука)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5357818" y="642918"/>
            <a:ext cx="2286016" cy="146990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Щука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sibtrophy.ru/wp-content/uploads/2017/02/1-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428868"/>
            <a:ext cx="5429288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42910" y="1071546"/>
            <a:ext cx="32147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муле прячется, в муке жарится.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(Карась)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3214686"/>
            <a:ext cx="30718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холода ловится и летом,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Рыбаком или сам в сетку.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коль напугается,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муле сразу прячется.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(Карась)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носка-облако 5"/>
          <p:cNvSpPr/>
          <p:nvPr/>
        </p:nvSpPr>
        <p:spPr>
          <a:xfrm>
            <a:off x="5715008" y="500042"/>
            <a:ext cx="2428892" cy="1327028"/>
          </a:xfrm>
          <a:prstGeom prst="cloudCallout">
            <a:avLst>
              <a:gd name="adj1" fmla="val -26157"/>
              <a:gd name="adj2" fmla="val 896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Карась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0166" y="1000108"/>
            <a:ext cx="5357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любят эту рыбку ловить. И ловят даже — в сборной! И неприятно говорить: Считают рыбу сорной.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3357562"/>
            <a:ext cx="35004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Он живёт в озёрах, реках, Жадный и зубатый, Ловится он человеком — Хищник полосатый Для ушицы, на </a:t>
            </a:r>
            <a:r>
              <a:rPr lang="ru-RU" dirty="0" err="1" smtClean="0"/>
              <a:t>жарёху</a:t>
            </a:r>
            <a:r>
              <a:rPr lang="ru-RU" dirty="0" smtClean="0"/>
              <a:t>. Вкусным он бывает. Вот малькам от него плохо, — Ловит и глотает. </a:t>
            </a:r>
            <a:endParaRPr lang="ru-RU" dirty="0"/>
          </a:p>
        </p:txBody>
      </p:sp>
      <p:pic>
        <p:nvPicPr>
          <p:cNvPr id="33796" name="Picture 4" descr="https://ds04.infourok.ru/uploads/ex/0b60/0005146f-0103a46f/hello_html_m1ec4c2c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2857496"/>
            <a:ext cx="5000628" cy="3750471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6286512" y="642918"/>
            <a:ext cx="2286016" cy="1541342"/>
          </a:xfrm>
          <a:prstGeom prst="cloudCallout">
            <a:avLst>
              <a:gd name="adj1" fmla="val -32146"/>
              <a:gd name="adj2" fmla="val 930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Окунь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glav-dacha.ru/wp-content/uploads/2016/07/so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857496"/>
            <a:ext cx="4429116" cy="354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6" name="Picture 8" descr="http://img13.postila.ru/resize?w=660&amp;src=%2Fdata%2F29%2F5f%2Fec%2F44%2F295fec44e32ed6fa4c15b67bfeda40c295a4f31e4462f82349e85362fb5262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14290"/>
            <a:ext cx="4403445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142844" y="3500438"/>
            <a:ext cx="42148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Важная рыба, плавает в реке,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Усатая очень, узнаешь везде.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Она так прожорлива, ест и ночью и днем.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Удивительная рыба под названием (сом)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571480"/>
            <a:ext cx="39290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Шальной, с усами, под мостом,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Перед дождем аплодирует хвостом.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(Сом)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6500826" y="1500174"/>
            <a:ext cx="2500330" cy="1357322"/>
          </a:xfrm>
          <a:prstGeom prst="cloudCallout">
            <a:avLst>
              <a:gd name="adj1" fmla="val -17635"/>
              <a:gd name="adj2" fmla="val 1107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udilka.su/upload/000/u9/018/c1a5d6d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071810"/>
            <a:ext cx="6715125" cy="3486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28596" y="642918"/>
            <a:ext cx="30718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Плавает в воде,</a:t>
            </a:r>
            <a:br>
              <a:rPr lang="ru-RU" dirty="0" smtClean="0"/>
            </a:br>
            <a:r>
              <a:rPr lang="ru-RU" dirty="0" smtClean="0"/>
              <a:t>Весь в серебристой чешуе.</a:t>
            </a:r>
            <a:br>
              <a:rPr lang="ru-RU" dirty="0" smtClean="0"/>
            </a:br>
            <a:r>
              <a:rPr lang="ru-RU" dirty="0" smtClean="0"/>
              <a:t>И червяку он будет рад,</a:t>
            </a:r>
            <a:br>
              <a:rPr lang="ru-RU" dirty="0" smtClean="0"/>
            </a:br>
            <a:r>
              <a:rPr lang="ru-RU" dirty="0" smtClean="0"/>
              <a:t>Речная рыба это (карп)</a:t>
            </a:r>
            <a:endParaRPr lang="ru-RU" dirty="0"/>
          </a:p>
        </p:txBody>
      </p:sp>
      <p:pic>
        <p:nvPicPr>
          <p:cNvPr id="7" name="Picture 2" descr="https://udilka.su/upload/000/u9/018/c1a5d6d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95508" y="3224210"/>
            <a:ext cx="6715125" cy="3486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Выноска-облако 7"/>
          <p:cNvSpPr/>
          <p:nvPr/>
        </p:nvSpPr>
        <p:spPr>
          <a:xfrm>
            <a:off x="4929190" y="500042"/>
            <a:ext cx="3214710" cy="1469904"/>
          </a:xfrm>
          <a:prstGeom prst="cloudCallout">
            <a:avLst>
              <a:gd name="adj1" fmla="val -31464"/>
              <a:gd name="adj2" fmla="val 1116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Карп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43306" y="4214817"/>
            <a:ext cx="30003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9458" name="Picture 2" descr="https://ds03.infourok.ru/uploads/ex/095e/00039f55-48355397/8/hello_html_m7f93c7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3000372"/>
            <a:ext cx="5581650" cy="3409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642910" y="785794"/>
            <a:ext cx="29289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серебристой чешуёй,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плотва. Какой большой!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копчёный – это вещь!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Догадались? Это  - (Лещ)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носка-облако 5"/>
          <p:cNvSpPr/>
          <p:nvPr/>
        </p:nvSpPr>
        <p:spPr>
          <a:xfrm>
            <a:off x="5429256" y="1000108"/>
            <a:ext cx="2500330" cy="1469904"/>
          </a:xfrm>
          <a:prstGeom prst="cloudCallout">
            <a:avLst>
              <a:gd name="adj1" fmla="val -33023"/>
              <a:gd name="adj2" fmla="val 888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Лещ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http://free-fishing.ru/wp-content/uploads/2017/02/Lovim-ershey-720x39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2928934"/>
            <a:ext cx="5500678" cy="3461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85720" y="714356"/>
            <a:ext cx="33575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заливах рек он обитает,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Червей в озёрах поедает,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если вдруг опасность чует,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Взъерошит плавники повсюду!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4000504"/>
            <a:ext cx="28575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тихой заводи пруда,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 особого труда,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 моллюсков поедает,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Лучей солнца избегает!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Выноска-облако 6"/>
          <p:cNvSpPr/>
          <p:nvPr/>
        </p:nvSpPr>
        <p:spPr>
          <a:xfrm>
            <a:off x="5214942" y="571480"/>
            <a:ext cx="2571768" cy="1469904"/>
          </a:xfrm>
          <a:prstGeom prst="cloudCallout">
            <a:avLst>
              <a:gd name="adj1" fmla="val -28734"/>
              <a:gd name="adj2" fmla="val 1059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Ёрш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p.vk.me/c630319/v630319225/3e144/FvUEIKW66j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28604"/>
            <a:ext cx="4243366" cy="2839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://www.bambooclub.ru/files/prev_1335782068/clip_image001.j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1946" y="500010"/>
            <a:ext cx="4286334" cy="2643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286124"/>
            <a:ext cx="8229600" cy="642942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Рыбаки ловят рыбу, удят, ловят сетями (браконьеры и любители)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hirportal.sikerado.hu/images/kep/201402/7492111121053849_halaszat-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3857628"/>
            <a:ext cx="3833786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://img-8.photosight.ru/f6c/4823522_larg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3786190"/>
            <a:ext cx="4293359" cy="2766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Точечный рисуно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5720" y="285728"/>
            <a:ext cx="8382027" cy="628652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roditeli.ua/uploads/images/34_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85728"/>
            <a:ext cx="8111344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1214422"/>
            <a:ext cx="54292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Рыбки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Рыбки весело плескались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чистой свеженькой воде.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То согнутся, разогнутся.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То зароются в песке.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Приседаем столько раз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Сколько рыбок здесь у нас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14480" y="142852"/>
            <a:ext cx="35764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Физминутка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udilka.su/upload/000/u9/018/c1a5d6d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85860"/>
            <a:ext cx="3786214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https://ds04.infourok.ru/uploads/ex/0b60/0005146f-0103a46f/hello_html_m1ec4c2c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4143380"/>
            <a:ext cx="3714744" cy="2321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ttp://shuka-rybalka.ru/wp-content/uploads/2012/07/lovlya-vozle-koryag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1357298"/>
            <a:ext cx="3976662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6"/>
          <a:srcRect t="5528" b="4176"/>
          <a:stretch>
            <a:fillRect/>
          </a:stretch>
        </p:blipFill>
        <p:spPr bwMode="auto">
          <a:xfrm>
            <a:off x="428596" y="4071942"/>
            <a:ext cx="4167176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643042" y="274638"/>
            <a:ext cx="7043758" cy="5111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Что лишнее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274638"/>
            <a:ext cx="6686568" cy="5111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Что лишнее</a:t>
            </a:r>
            <a:endParaRPr lang="ru-RU" dirty="0"/>
          </a:p>
        </p:txBody>
      </p:sp>
      <p:pic>
        <p:nvPicPr>
          <p:cNvPr id="3" name="Рисунок 2" descr="http://www.fishing-caravan.ru/wp-content/uploads/2015/03/belaya-akul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928670"/>
            <a:ext cx="3500462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://amelica.com/wp-content/uploads/2015/04/Kartochki_domana_skachat_besplatno_morskie_3.jpg"/>
          <p:cNvPicPr>
            <a:picLocks noChangeAspect="1" noChangeArrowheads="1"/>
          </p:cNvPicPr>
          <p:nvPr/>
        </p:nvPicPr>
        <p:blipFill>
          <a:blip r:embed="rId4"/>
          <a:srcRect t="6365" b="37411"/>
          <a:stretch>
            <a:fillRect/>
          </a:stretch>
        </p:blipFill>
        <p:spPr bwMode="auto">
          <a:xfrm>
            <a:off x="4429124" y="785794"/>
            <a:ext cx="4133491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6" descr="http://simple-fauna.ru/wp-content/uploads/2012/11/akula-molo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4089508"/>
            <a:ext cx="3786214" cy="2482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http://free-fishing.ru/wp-content/uploads/2017/02/Lovim-ershey-720x39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4143380"/>
            <a:ext cx="3929090" cy="2382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274638"/>
            <a:ext cx="4686304" cy="868346"/>
          </a:xfrm>
        </p:spPr>
        <p:txBody>
          <a:bodyPr/>
          <a:lstStyle/>
          <a:p>
            <a:r>
              <a:rPr lang="ru-RU" dirty="0" smtClean="0"/>
              <a:t>Один-много</a:t>
            </a:r>
            <a:endParaRPr lang="ru-RU" dirty="0"/>
          </a:p>
        </p:txBody>
      </p:sp>
      <p:pic>
        <p:nvPicPr>
          <p:cNvPr id="3" name="Picture 8" descr="http://anapacity.com/Images/Sections/Big/meduzy-v-chernom-more_7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571744"/>
            <a:ext cx="2714644" cy="2035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10" descr="http://4funny.ru/wp-content/uploads/2015/11/0_1630b6_96cebf83_or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1285860"/>
            <a:ext cx="3964773" cy="450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fishing-caravan.ru/wp-content/uploads/2015/03/belaya-akul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785926"/>
            <a:ext cx="3571900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http://www.fishing-caravan.ru/wp-content/uploads/2015/03/belaya-akul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1928802"/>
            <a:ext cx="1357322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://www.fishing-caravan.ru/wp-content/uploads/2015/03/belaya-akul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500042"/>
            <a:ext cx="1357322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://www.fishing-caravan.ru/wp-content/uploads/2015/03/belaya-akul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2214554"/>
            <a:ext cx="1357322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http://www.fishing-caravan.ru/wp-content/uploads/2015/03/belaya-akul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3571876"/>
            <a:ext cx="1357322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http://www.fishing-caravan.ru/wp-content/uploads/2015/03/belaya-akul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142852"/>
            <a:ext cx="1357322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http://www.fishing-caravan.ru/wp-content/uploads/2015/03/belaya-akul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4071942"/>
            <a:ext cx="1357322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http://www.fishing-caravan.ru/wp-content/uploads/2015/03/belaya-akul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5214950"/>
            <a:ext cx="1357322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3"/>
          <a:srcRect t="5528" b="4176"/>
          <a:stretch>
            <a:fillRect/>
          </a:stretch>
        </p:blipFill>
        <p:spPr bwMode="auto">
          <a:xfrm>
            <a:off x="214282" y="2071678"/>
            <a:ext cx="3143271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4" cstate="print"/>
          <a:srcRect t="5528" b="4176"/>
          <a:stretch>
            <a:fillRect/>
          </a:stretch>
        </p:blipFill>
        <p:spPr bwMode="auto">
          <a:xfrm>
            <a:off x="6572264" y="3143248"/>
            <a:ext cx="1562691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4" cstate="print"/>
          <a:srcRect t="5528" b="4176"/>
          <a:stretch>
            <a:fillRect/>
          </a:stretch>
        </p:blipFill>
        <p:spPr bwMode="auto">
          <a:xfrm>
            <a:off x="3929058" y="642918"/>
            <a:ext cx="1562691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4" cstate="print"/>
          <a:srcRect t="5528" b="4176"/>
          <a:stretch>
            <a:fillRect/>
          </a:stretch>
        </p:blipFill>
        <p:spPr bwMode="auto">
          <a:xfrm>
            <a:off x="4500562" y="2071678"/>
            <a:ext cx="1562691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4" cstate="print"/>
          <a:srcRect t="5528" b="4176"/>
          <a:stretch>
            <a:fillRect/>
          </a:stretch>
        </p:blipFill>
        <p:spPr bwMode="auto">
          <a:xfrm>
            <a:off x="6572264" y="357166"/>
            <a:ext cx="1562691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4" cstate="print"/>
          <a:srcRect t="5528" b="4176"/>
          <a:stretch>
            <a:fillRect/>
          </a:stretch>
        </p:blipFill>
        <p:spPr bwMode="auto">
          <a:xfrm>
            <a:off x="6929454" y="1785926"/>
            <a:ext cx="1562691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4" cstate="print"/>
          <a:srcRect t="5528" b="4176"/>
          <a:stretch>
            <a:fillRect/>
          </a:stretch>
        </p:blipFill>
        <p:spPr bwMode="auto">
          <a:xfrm>
            <a:off x="4071934" y="3714752"/>
            <a:ext cx="1562691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4" cstate="print"/>
          <a:srcRect t="5528" b="4176"/>
          <a:stretch>
            <a:fillRect/>
          </a:stretch>
        </p:blipFill>
        <p:spPr bwMode="auto">
          <a:xfrm>
            <a:off x="4857752" y="5429264"/>
            <a:ext cx="1562691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4" cstate="print"/>
          <a:srcRect t="5528" b="4176"/>
          <a:stretch>
            <a:fillRect/>
          </a:stretch>
        </p:blipFill>
        <p:spPr bwMode="auto">
          <a:xfrm>
            <a:off x="6786578" y="4500570"/>
            <a:ext cx="1562691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86578" y="274638"/>
            <a:ext cx="1900222" cy="225404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посчитай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www.fishing-caravan.ru/wp-content/uploads/2015/03/belaya-akul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571612"/>
            <a:ext cx="1357322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http://www.fishing-caravan.ru/wp-content/uploads/2015/03/belaya-akul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1571612"/>
            <a:ext cx="1357322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://www.fishing-caravan.ru/wp-content/uploads/2015/03/belaya-akul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571612"/>
            <a:ext cx="1357322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://www.fishing-caravan.ru/wp-content/uploads/2015/03/belaya-akul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643050"/>
            <a:ext cx="1357322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http://www.fishing-caravan.ru/wp-content/uploads/2015/03/belaya-akul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1714488"/>
            <a:ext cx="1357322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http://amelica.com/wp-content/uploads/2015/04/Kartochki_domana_skachat_besplatno_morskie_3.jpg"/>
          <p:cNvPicPr>
            <a:picLocks noChangeAspect="1" noChangeArrowheads="1"/>
          </p:cNvPicPr>
          <p:nvPr/>
        </p:nvPicPr>
        <p:blipFill>
          <a:blip r:embed="rId4" cstate="print"/>
          <a:srcRect t="6365" b="37411"/>
          <a:stretch>
            <a:fillRect/>
          </a:stretch>
        </p:blipFill>
        <p:spPr bwMode="auto">
          <a:xfrm>
            <a:off x="214282" y="3357562"/>
            <a:ext cx="1870068" cy="1325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http://amelica.com/wp-content/uploads/2015/04/Kartochki_domana_skachat_besplatno_morskie_3.jpg"/>
          <p:cNvPicPr>
            <a:picLocks noChangeAspect="1" noChangeArrowheads="1"/>
          </p:cNvPicPr>
          <p:nvPr/>
        </p:nvPicPr>
        <p:blipFill>
          <a:blip r:embed="rId4" cstate="print"/>
          <a:srcRect t="6365" b="37411"/>
          <a:stretch>
            <a:fillRect/>
          </a:stretch>
        </p:blipFill>
        <p:spPr bwMode="auto">
          <a:xfrm>
            <a:off x="2143108" y="3286124"/>
            <a:ext cx="1870068" cy="1325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http://amelica.com/wp-content/uploads/2015/04/Kartochki_domana_skachat_besplatno_morskie_3.jpg"/>
          <p:cNvPicPr>
            <a:picLocks noChangeAspect="1" noChangeArrowheads="1"/>
          </p:cNvPicPr>
          <p:nvPr/>
        </p:nvPicPr>
        <p:blipFill>
          <a:blip r:embed="rId4" cstate="print"/>
          <a:srcRect t="6365" b="37411"/>
          <a:stretch>
            <a:fillRect/>
          </a:stretch>
        </p:blipFill>
        <p:spPr bwMode="auto">
          <a:xfrm>
            <a:off x="4071934" y="3357562"/>
            <a:ext cx="1870068" cy="1325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http://amelica.com/wp-content/uploads/2015/04/Kartochki_domana_skachat_besplatno_morskie_3.jpg"/>
          <p:cNvPicPr>
            <a:picLocks noChangeAspect="1" noChangeArrowheads="1"/>
          </p:cNvPicPr>
          <p:nvPr/>
        </p:nvPicPr>
        <p:blipFill>
          <a:blip r:embed="rId4" cstate="print"/>
          <a:srcRect t="6365" b="37411"/>
          <a:stretch>
            <a:fillRect/>
          </a:stretch>
        </p:blipFill>
        <p:spPr bwMode="auto">
          <a:xfrm>
            <a:off x="6000760" y="3429000"/>
            <a:ext cx="1870068" cy="1325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8" descr="http://anapacity.com/Images/Sections/Big/meduzy-v-chernom-more_7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5197091"/>
            <a:ext cx="1428760" cy="1071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8" descr="http://anapacity.com/Images/Sections/Big/meduzy-v-chernom-more_79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14480" y="5214950"/>
            <a:ext cx="1404947" cy="1053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8" descr="http://anapacity.com/Images/Sections/Big/meduzy-v-chernom-more_79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5214950"/>
            <a:ext cx="1285884" cy="964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8" descr="http://anapacity.com/Images/Sections/Big/meduzy-v-chernom-more_79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5214950"/>
            <a:ext cx="1285884" cy="964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8" descr="http://anapacity.com/Images/Sections/Big/meduzy-v-chernom-more_79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5286388"/>
            <a:ext cx="1285884" cy="964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8" cstate="print"/>
          <a:srcRect t="5528" b="4176"/>
          <a:stretch>
            <a:fillRect/>
          </a:stretch>
        </p:blipFill>
        <p:spPr bwMode="auto">
          <a:xfrm>
            <a:off x="357158" y="428604"/>
            <a:ext cx="1562691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8" cstate="print"/>
          <a:srcRect t="5528" b="4176"/>
          <a:stretch>
            <a:fillRect/>
          </a:stretch>
        </p:blipFill>
        <p:spPr bwMode="auto">
          <a:xfrm>
            <a:off x="2000232" y="428604"/>
            <a:ext cx="1562691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8" cstate="print"/>
          <a:srcRect t="5528" b="4176"/>
          <a:stretch>
            <a:fillRect/>
          </a:stretch>
        </p:blipFill>
        <p:spPr bwMode="auto">
          <a:xfrm>
            <a:off x="3643306" y="500042"/>
            <a:ext cx="1562691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8" cstate="print"/>
          <a:srcRect t="5528" b="4176"/>
          <a:stretch>
            <a:fillRect/>
          </a:stretch>
        </p:blipFill>
        <p:spPr bwMode="auto">
          <a:xfrm>
            <a:off x="5286380" y="571480"/>
            <a:ext cx="1562691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4" descr="http://akvaron.ru/assets/files/2016/09/wpid-kraby-v-akvariume-3.jpg"/>
          <p:cNvPicPr>
            <a:picLocks noChangeAspect="1" noChangeArrowheads="1"/>
          </p:cNvPicPr>
          <p:nvPr/>
        </p:nvPicPr>
        <p:blipFill>
          <a:blip r:embed="rId8" cstate="print"/>
          <a:srcRect t="5528" b="4176"/>
          <a:stretch>
            <a:fillRect/>
          </a:stretch>
        </p:blipFill>
        <p:spPr bwMode="auto">
          <a:xfrm>
            <a:off x="7215206" y="571480"/>
            <a:ext cx="1562691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4" descr="22.jpg"/>
          <p:cNvPicPr>
            <a:picLocks noGrp="1" noChangeAspect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42844" y="142852"/>
            <a:ext cx="4000528" cy="3143272"/>
          </a:xfrm>
        </p:spPr>
      </p:pic>
      <p:pic>
        <p:nvPicPr>
          <p:cNvPr id="4" name="Рисунок 5" descr="2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429000"/>
            <a:ext cx="4056063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6" descr="2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48" y="142852"/>
            <a:ext cx="457203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Группа 15"/>
          <p:cNvGrpSpPr>
            <a:grpSpLocks/>
          </p:cNvGrpSpPr>
          <p:nvPr/>
        </p:nvGrpSpPr>
        <p:grpSpPr bwMode="auto">
          <a:xfrm>
            <a:off x="4357686" y="3429000"/>
            <a:ext cx="4429156" cy="3240088"/>
            <a:chOff x="2627783" y="1196752"/>
            <a:chExt cx="4440493" cy="3312368"/>
          </a:xfrm>
        </p:grpSpPr>
        <p:pic>
          <p:nvPicPr>
            <p:cNvPr id="7" name="Рисунок 7" descr="23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627783" y="2852936"/>
              <a:ext cx="2296575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Рисунок 8" descr="24.jp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860031" y="1196752"/>
              <a:ext cx="2208245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Рисунок 9" descr="25.jpg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627784" y="1196752"/>
              <a:ext cx="2232248" cy="1674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Рисунок 10" descr="26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932041" y="2852936"/>
              <a:ext cx="2088231" cy="16396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Овал 17"/>
          <p:cNvSpPr/>
          <p:nvPr/>
        </p:nvSpPr>
        <p:spPr>
          <a:xfrm>
            <a:off x="2928926" y="2928934"/>
            <a:ext cx="3214710" cy="1200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Аквариумные рыбки</a:t>
            </a:r>
            <a:endParaRPr lang="ru-RU" dirty="0"/>
          </a:p>
        </p:txBody>
      </p:sp>
      <p:sp>
        <p:nvSpPr>
          <p:cNvPr id="20" name="Выноска-облако 19"/>
          <p:cNvSpPr/>
          <p:nvPr/>
        </p:nvSpPr>
        <p:spPr>
          <a:xfrm>
            <a:off x="-428660" y="0"/>
            <a:ext cx="1785950" cy="104125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Гуппи</a:t>
            </a:r>
            <a:endParaRPr lang="ru-RU" dirty="0"/>
          </a:p>
        </p:txBody>
      </p:sp>
      <p:sp>
        <p:nvSpPr>
          <p:cNvPr id="21" name="Выноска-облако 20"/>
          <p:cNvSpPr/>
          <p:nvPr/>
        </p:nvSpPr>
        <p:spPr>
          <a:xfrm>
            <a:off x="7515220" y="0"/>
            <a:ext cx="1628780" cy="107157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Золотая  рыбка</a:t>
            </a:r>
            <a:endParaRPr lang="ru-RU" dirty="0"/>
          </a:p>
        </p:txBody>
      </p:sp>
      <p:sp>
        <p:nvSpPr>
          <p:cNvPr id="24" name="Выноска-облако 23"/>
          <p:cNvSpPr/>
          <p:nvPr/>
        </p:nvSpPr>
        <p:spPr>
          <a:xfrm>
            <a:off x="7715272" y="3214686"/>
            <a:ext cx="1700218" cy="10412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Петушки</a:t>
            </a:r>
            <a:endParaRPr lang="ru-RU" dirty="0"/>
          </a:p>
        </p:txBody>
      </p:sp>
      <p:sp>
        <p:nvSpPr>
          <p:cNvPr id="25" name="Выноска-облако 24"/>
          <p:cNvSpPr/>
          <p:nvPr/>
        </p:nvSpPr>
        <p:spPr>
          <a:xfrm>
            <a:off x="-285784" y="3286124"/>
            <a:ext cx="1628780" cy="107157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Гурами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514</Words>
  <PresentationFormat>Экран (4:3)</PresentationFormat>
  <Paragraphs>133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Морские и речные обитатели вод- «Рыбы»</vt:lpstr>
      <vt:lpstr>Морские рыбы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Пальчиковая гимнастика</vt:lpstr>
      <vt:lpstr>Слайд 19</vt:lpstr>
      <vt:lpstr>Пресноводные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Рыбаки ловят рыбу, удят, ловят сетями (браконьеры и любители)</vt:lpstr>
      <vt:lpstr>Слайд 29</vt:lpstr>
      <vt:lpstr>Слайд 30</vt:lpstr>
      <vt:lpstr>Слайд 31</vt:lpstr>
      <vt:lpstr>Что лишнее</vt:lpstr>
      <vt:lpstr>Что лишнее</vt:lpstr>
      <vt:lpstr>Один-много</vt:lpstr>
      <vt:lpstr>Слайд 35</vt:lpstr>
      <vt:lpstr>Слайд 36</vt:lpstr>
      <vt:lpstr>посчитай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Рыбы</dc:title>
  <dc:creator>AeisTea</dc:creator>
  <cp:lastModifiedBy>AeisTea</cp:lastModifiedBy>
  <cp:revision>30</cp:revision>
  <dcterms:created xsi:type="dcterms:W3CDTF">2018-04-24T14:28:48Z</dcterms:created>
  <dcterms:modified xsi:type="dcterms:W3CDTF">2018-09-26T10:29:09Z</dcterms:modified>
</cp:coreProperties>
</file>