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sldIdLst>
    <p:sldId id="258" r:id="rId2"/>
    <p:sldId id="259" r:id="rId3"/>
    <p:sldId id="260" r:id="rId4"/>
    <p:sldId id="264" r:id="rId5"/>
    <p:sldId id="263" r:id="rId6"/>
    <p:sldId id="262" r:id="rId7"/>
    <p:sldId id="265" r:id="rId8"/>
    <p:sldId id="266" r:id="rId9"/>
    <p:sldId id="267" r:id="rId10"/>
    <p:sldId id="268" r:id="rId11"/>
    <p:sldId id="269" r:id="rId12"/>
    <p:sldId id="270" r:id="rId13"/>
    <p:sldId id="272" r:id="rId14"/>
    <p:sldId id="273" r:id="rId15"/>
    <p:sldId id="274" r:id="rId16"/>
    <p:sldId id="275" r:id="rId17"/>
    <p:sldId id="276" r:id="rId1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vertBarState="maximized">
    <p:restoredLeft sz="34587" autoAdjust="0"/>
    <p:restoredTop sz="94713" autoAdjust="0"/>
  </p:normalViewPr>
  <p:slideViewPr>
    <p:cSldViewPr>
      <p:cViewPr varScale="1">
        <p:scale>
          <a:sx n="72" d="100"/>
          <a:sy n="72" d="100"/>
        </p:scale>
        <p:origin x="-1266" y="-8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E24FDF-0536-4049-8107-31A9B35B9FDC}" type="datetimeFigureOut">
              <a:rPr lang="ru-RU" smtClean="0"/>
              <a:pPr/>
              <a:t>04.02.2016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0B989-1C0D-4CB3-AA32-0131343FE8C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E24FDF-0536-4049-8107-31A9B35B9FDC}" type="datetimeFigureOut">
              <a:rPr lang="ru-RU" smtClean="0"/>
              <a:pPr/>
              <a:t>04.02.2016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0B989-1C0D-4CB3-AA32-0131343FE8C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E24FDF-0536-4049-8107-31A9B35B9FDC}" type="datetimeFigureOut">
              <a:rPr lang="ru-RU" smtClean="0"/>
              <a:pPr/>
              <a:t>04.02.2016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0B989-1C0D-4CB3-AA32-0131343FE8C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E24FDF-0536-4049-8107-31A9B35B9FDC}" type="datetimeFigureOut">
              <a:rPr lang="ru-RU" smtClean="0"/>
              <a:pPr/>
              <a:t>04.02.2016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0B989-1C0D-4CB3-AA32-0131343FE8C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E24FDF-0536-4049-8107-31A9B35B9FDC}" type="datetimeFigureOut">
              <a:rPr lang="ru-RU" smtClean="0"/>
              <a:pPr/>
              <a:t>04.02.2016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0B989-1C0D-4CB3-AA32-0131343FE8C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E24FDF-0536-4049-8107-31A9B35B9FDC}" type="datetimeFigureOut">
              <a:rPr lang="ru-RU" smtClean="0"/>
              <a:pPr/>
              <a:t>04.02.2016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0B989-1C0D-4CB3-AA32-0131343FE8C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E24FDF-0536-4049-8107-31A9B35B9FDC}" type="datetimeFigureOut">
              <a:rPr lang="ru-RU" smtClean="0"/>
              <a:pPr/>
              <a:t>04.02.2016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0B989-1C0D-4CB3-AA32-0131343FE8C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E24FDF-0536-4049-8107-31A9B35B9FDC}" type="datetimeFigureOut">
              <a:rPr lang="ru-RU" smtClean="0"/>
              <a:pPr/>
              <a:t>04.02.2016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0B989-1C0D-4CB3-AA32-0131343FE8C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с одним вырезанным скругленным углом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ый треугольник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E24FDF-0536-4049-8107-31A9B35B9FDC}" type="datetimeFigureOut">
              <a:rPr lang="ru-RU" smtClean="0"/>
              <a:pPr/>
              <a:t>04.02.2016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3300B989-1C0D-4CB3-AA32-0131343FE8C9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10" name="Полилиния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Полилиния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E24FDF-0536-4049-8107-31A9B35B9FDC}" type="datetimeFigureOut">
              <a:rPr lang="ru-RU" smtClean="0"/>
              <a:pPr/>
              <a:t>04.02.2016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0B989-1C0D-4CB3-AA32-0131343FE8C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E24FDF-0536-4049-8107-31A9B35B9FDC}" type="datetimeFigureOut">
              <a:rPr lang="ru-RU" smtClean="0"/>
              <a:pPr/>
              <a:t>04.02.2016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0B989-1C0D-4CB3-AA32-0131343FE8C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4FE24FDF-0536-4049-8107-31A9B35B9FDC}" type="datetimeFigureOut">
              <a:rPr lang="ru-RU" smtClean="0"/>
              <a:pPr/>
              <a:t>04.02.2016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3300B989-1C0D-4CB3-AA32-0131343FE8C9}" type="slidenum">
              <a:rPr lang="ru-RU" smtClean="0"/>
              <a:pPr/>
              <a:t>‹#›</a:t>
            </a:fld>
            <a:endParaRPr lang="ru-RU"/>
          </a:p>
        </p:txBody>
      </p:sp>
      <p:grpSp>
        <p:nvGrpSpPr>
          <p:cNvPr id="2" name="Группа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Полилиния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Полилиния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9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9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hyperlink" Target="https://ru.wikipedia.org/wiki/Anemone_sylvestris" TargetMode="External"/><Relationship Id="rId1" Type="http://schemas.openxmlformats.org/officeDocument/2006/relationships/slideLayout" Target="../slideLayouts/slideLayout9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8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9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8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hyperlink" Target="http://www.slovari.yandex.ru/" TargetMode="External"/><Relationship Id="rId3" Type="http://schemas.openxmlformats.org/officeDocument/2006/relationships/hyperlink" Target="http://www.etymolog.ruslang.ru/" TargetMode="External"/><Relationship Id="rId7" Type="http://schemas.openxmlformats.org/officeDocument/2006/relationships/hyperlink" Target="http://www.onlinedics.ru/" TargetMode="External"/><Relationship Id="rId2" Type="http://schemas.openxmlformats.org/officeDocument/2006/relationships/hyperlink" Target="http://www.dic.academic.ru/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www.m-w.com/" TargetMode="External"/><Relationship Id="rId5" Type="http://schemas.openxmlformats.org/officeDocument/2006/relationships/hyperlink" Target="http://www.linguaeterna.com/" TargetMode="External"/><Relationship Id="rId4" Type="http://schemas.openxmlformats.org/officeDocument/2006/relationships/hyperlink" Target="http://www.lingvo.ru/" TargetMode="Externa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14348" y="1142984"/>
            <a:ext cx="7851648" cy="1828800"/>
          </a:xfrm>
        </p:spPr>
        <p:txBody>
          <a:bodyPr>
            <a:noAutofit/>
          </a:bodyPr>
          <a:lstStyle/>
          <a:p>
            <a:pPr algn="ctr"/>
            <a:r>
              <a:rPr lang="ru-RU" sz="4800" dirty="0" smtClean="0"/>
              <a:t>Этимология названий лекарственных растений. Мифы и легенды.</a:t>
            </a:r>
            <a:endParaRPr lang="ru-RU" sz="48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>
            <a:normAutofit lnSpcReduction="10000"/>
          </a:bodyPr>
          <a:lstStyle/>
          <a:p>
            <a:r>
              <a:rPr lang="ru-RU" dirty="0" smtClean="0"/>
              <a:t>Выполнила ученица 9 класс МБОУООШ </a:t>
            </a:r>
            <a:r>
              <a:rPr lang="ru-RU" dirty="0" err="1" smtClean="0"/>
              <a:t>с.Амирово</a:t>
            </a:r>
            <a:r>
              <a:rPr lang="ru-RU" dirty="0" smtClean="0"/>
              <a:t> </a:t>
            </a:r>
            <a:r>
              <a:rPr lang="ru-RU" dirty="0" err="1" smtClean="0"/>
              <a:t>Кинзябулатова</a:t>
            </a:r>
            <a:r>
              <a:rPr lang="ru-RU" dirty="0" smtClean="0"/>
              <a:t> </a:t>
            </a:r>
            <a:r>
              <a:rPr lang="ru-RU" dirty="0" err="1" smtClean="0"/>
              <a:t>Илюза</a:t>
            </a:r>
            <a:endParaRPr lang="ru-RU" dirty="0" smtClean="0"/>
          </a:p>
          <a:p>
            <a:r>
              <a:rPr lang="ru-RU" smtClean="0"/>
              <a:t> </a:t>
            </a:r>
            <a:r>
              <a:rPr lang="ru-RU" smtClean="0"/>
              <a:t>      Руководитель </a:t>
            </a:r>
            <a:r>
              <a:rPr lang="ru-RU" dirty="0" smtClean="0"/>
              <a:t>учитель биологии </a:t>
            </a:r>
            <a:r>
              <a:rPr lang="ru-RU" dirty="0" err="1" smtClean="0"/>
              <a:t>Шигабутдинова</a:t>
            </a:r>
            <a:r>
              <a:rPr lang="ru-RU" dirty="0" smtClean="0"/>
              <a:t> Л.Н.</a:t>
            </a:r>
            <a:r>
              <a:rPr lang="ru-RU" dirty="0" smtClean="0"/>
              <a:t> 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85720" y="357166"/>
            <a:ext cx="8229600" cy="1643074"/>
          </a:xfrm>
        </p:spPr>
        <p:txBody>
          <a:bodyPr>
            <a:noAutofit/>
          </a:bodyPr>
          <a:lstStyle/>
          <a:p>
            <a:r>
              <a:rPr lang="ru-RU" sz="3200" b="1" dirty="0" smtClean="0"/>
              <a:t>Цель</a:t>
            </a:r>
            <a:r>
              <a:rPr lang="ru-RU" sz="3200" dirty="0" smtClean="0"/>
              <a:t> исследования: определение принципов, согласно которым давались  названия лекарственным растениям в латинском языке.</a:t>
            </a:r>
            <a:br>
              <a:rPr lang="ru-RU" sz="3200" dirty="0" smtClean="0"/>
            </a:br>
            <a:endParaRPr lang="ru-RU" sz="3200" dirty="0"/>
          </a:p>
        </p:txBody>
      </p:sp>
      <p:pic>
        <p:nvPicPr>
          <p:cNvPr id="4" name="Содержимое 3" descr="C:\Users\Булат\Documents\Сенокос 2011г\DSC00597.JPG"/>
          <p:cNvPicPr>
            <a:picLocks noGrp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71538" y="2285992"/>
            <a:ext cx="7072362" cy="40005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/>
              <a:t>Задачи</a:t>
            </a:r>
            <a:r>
              <a:rPr lang="ru-RU" dirty="0" smtClean="0"/>
              <a:t>: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-выяснить, что такое этимология, </a:t>
            </a:r>
          </a:p>
          <a:p>
            <a:r>
              <a:rPr lang="ru-RU" dirty="0" smtClean="0"/>
              <a:t>-найти  этимологию названий некоторых лекарственных растений на латинском языке;</a:t>
            </a:r>
          </a:p>
          <a:p>
            <a:r>
              <a:rPr lang="ru-RU" dirty="0" smtClean="0"/>
              <a:t>-выявить смысловые отношения, сформулировать принципы, по которым давались названия растениям, сделать выводы об особенностях мышления народа (менталитете), проявившихся в принципах называния лекарственных растений.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/>
              <a:t>Проблема исследования</a:t>
            </a:r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заключается в вопросе о том, какие особенности растений заложены в названиях, данных лекарственным растениям не учеными-ботаниками, а простыми людьми, возможно, лекарями, много тысячелетий тому назад.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400" dirty="0" smtClean="0"/>
              <a:t>Объект исследования </a:t>
            </a:r>
            <a:endParaRPr lang="ru-RU" sz="2400" dirty="0"/>
          </a:p>
        </p:txBody>
      </p:sp>
      <p:sp>
        <p:nvSpPr>
          <p:cNvPr id="3" name="Текст 2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ru-RU" sz="2000" dirty="0" smtClean="0"/>
              <a:t>этимология названий лекарственных растений</a:t>
            </a:r>
            <a:r>
              <a:rPr lang="ru-RU" dirty="0" smtClean="0"/>
              <a:t>;</a:t>
            </a:r>
            <a:endParaRPr lang="ru-RU" dirty="0"/>
          </a:p>
        </p:txBody>
      </p:sp>
      <p:pic>
        <p:nvPicPr>
          <p:cNvPr id="5" name="Рисунок 4" descr="C:\Users\Булат\Documents\Сенокос 2011г\DSC00594.JPG"/>
          <p:cNvPicPr>
            <a:picLocks noGrp="1"/>
          </p:cNvPicPr>
          <p:nvPr>
            <p:ph type="pic" idx="1"/>
          </p:nvPr>
        </p:nvPicPr>
        <p:blipFill>
          <a:blip r:embed="rId2" cstate="print"/>
          <a:srcRect l="5942" r="5942"/>
          <a:stretch>
            <a:fillRect/>
          </a:stretch>
        </p:blipFill>
        <p:spPr bwMode="auto"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/>
              <a:t>Гипотеза исследования. 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Предполагается, что есть ограниченное число принципов, согласно которому давали названия лекарственным растениям, и эти принципы отражают некоторые особенности  названий лекарственных  растений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1" algn="l" rtl="0">
              <a:spcBef>
                <a:spcPct val="0"/>
              </a:spcBef>
            </a:pPr>
            <a:r>
              <a:rPr lang="ru-RU" sz="3600" b="1" dirty="0"/>
              <a:t>Что такое этимология?</a:t>
            </a:r>
            <a:r>
              <a:rPr lang="ru-RU" sz="3600" dirty="0"/>
              <a:t/>
            </a:r>
            <a:br>
              <a:rPr lang="ru-RU" sz="3600" dirty="0"/>
            </a:br>
            <a:endParaRPr lang="ru-RU" sz="36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b="1" dirty="0" smtClean="0"/>
              <a:t>Этимология</a:t>
            </a:r>
            <a:r>
              <a:rPr lang="ru-RU" dirty="0" smtClean="0"/>
              <a:t> (греч. </a:t>
            </a:r>
            <a:r>
              <a:rPr lang="ru-RU" dirty="0" err="1" smtClean="0"/>
              <a:t>etymología</a:t>
            </a:r>
            <a:r>
              <a:rPr lang="ru-RU" dirty="0" smtClean="0"/>
              <a:t>, от </a:t>
            </a:r>
            <a:r>
              <a:rPr lang="ru-RU" dirty="0" err="1" smtClean="0"/>
              <a:t>étymon</a:t>
            </a:r>
            <a:r>
              <a:rPr lang="ru-RU" dirty="0" smtClean="0"/>
              <a:t> — истинное значение слова, этимон и </a:t>
            </a:r>
            <a:r>
              <a:rPr lang="ru-RU" dirty="0" err="1" smtClean="0"/>
              <a:t>lógos</a:t>
            </a:r>
            <a:r>
              <a:rPr lang="ru-RU" dirty="0" smtClean="0"/>
              <a:t> — слово, учение), отрасль языкознания, исследующая происхождение слов, их первоначальную структуру и семантические связи. Термин введён античными философами более 2 тыс. лет назад.  Этимология занимается установлением истинных значений слов, чтобы уточнить все изменения, происшедшие с ними.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4000" b="1" dirty="0" smtClean="0"/>
              <a:t>Лекарственные растения и этимология названий в латинском  языке.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По своему происхождению латинские названия растений можно разделить на три основные группы:</a:t>
            </a:r>
          </a:p>
          <a:p>
            <a:r>
              <a:rPr lang="ru-RU" dirty="0" smtClean="0"/>
              <a:t>1) наименования латинского и древнегреческого происхождения;</a:t>
            </a:r>
          </a:p>
          <a:p>
            <a:r>
              <a:rPr lang="ru-RU" dirty="0" smtClean="0"/>
              <a:t> 2) названия, заимствованные из современных языков; </a:t>
            </a:r>
          </a:p>
          <a:p>
            <a:r>
              <a:rPr lang="ru-RU" dirty="0" smtClean="0"/>
              <a:t>3) </a:t>
            </a:r>
            <a:r>
              <a:rPr lang="ru-RU" dirty="0" err="1" smtClean="0"/>
              <a:t>номены</a:t>
            </a:r>
            <a:r>
              <a:rPr lang="ru-RU" dirty="0" smtClean="0"/>
              <a:t>, использованные из ботанической номенклатуры. 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2800" dirty="0" err="1" smtClean="0"/>
              <a:t>Простре́л</a:t>
            </a:r>
            <a:r>
              <a:rPr lang="ru-RU" sz="2800" dirty="0" smtClean="0"/>
              <a:t> </a:t>
            </a:r>
            <a:r>
              <a:rPr lang="ru-RU" sz="2800" dirty="0" err="1" smtClean="0"/>
              <a:t>большо́й</a:t>
            </a:r>
            <a:r>
              <a:rPr lang="ru-RU" sz="2800" dirty="0" smtClean="0"/>
              <a:t> </a:t>
            </a:r>
            <a:br>
              <a:rPr lang="ru-RU" sz="2800" dirty="0" smtClean="0"/>
            </a:br>
            <a:r>
              <a:rPr lang="la-Latn" sz="2800" i="1" dirty="0" smtClean="0"/>
              <a:t>Pulsatílla grandis</a:t>
            </a:r>
            <a:endParaRPr lang="ru-RU" sz="2800" dirty="0"/>
          </a:p>
        </p:txBody>
      </p:sp>
      <p:sp>
        <p:nvSpPr>
          <p:cNvPr id="3" name="Текст 2"/>
          <p:cNvSpPr>
            <a:spLocks noGrp="1"/>
          </p:cNvSpPr>
          <p:nvPr>
            <p:ph type="body" sz="half" idx="2"/>
          </p:nvPr>
        </p:nvSpPr>
        <p:spPr/>
        <p:txBody>
          <a:bodyPr>
            <a:noAutofit/>
          </a:bodyPr>
          <a:lstStyle/>
          <a:p>
            <a:r>
              <a:rPr lang="ru-RU" sz="1800" dirty="0" smtClean="0"/>
              <a:t>Своеобразное свойство растений толчками качаться на ветру послужило основой латинского названия растения от слова «пульсаре» - толкать, пульсировать. </a:t>
            </a:r>
            <a:endParaRPr lang="ru-RU" sz="1800" dirty="0"/>
          </a:p>
        </p:txBody>
      </p:sp>
      <p:sp>
        <p:nvSpPr>
          <p:cNvPr id="4" name="Рисунок 3"/>
          <p:cNvSpPr>
            <a:spLocks noGrp="1"/>
          </p:cNvSpPr>
          <p:nvPr>
            <p:ph type="pic" idx="1"/>
          </p:nvPr>
        </p:nvSpPr>
        <p:spPr/>
      </p:sp>
      <p:pic>
        <p:nvPicPr>
          <p:cNvPr id="5" name="Рисунок 4" descr="D:\Фото\Новая папка (2)\SAM_1614.JPG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 rot="475701">
            <a:off x="3424154" y="1235939"/>
            <a:ext cx="4724586" cy="38860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2800" dirty="0" err="1" smtClean="0"/>
              <a:t>Ветренница</a:t>
            </a:r>
            <a:r>
              <a:rPr lang="ru-RU" sz="2800" dirty="0" smtClean="0"/>
              <a:t> лесная</a:t>
            </a:r>
            <a:br>
              <a:rPr lang="ru-RU" sz="2800" dirty="0" smtClean="0"/>
            </a:br>
            <a:r>
              <a:rPr lang="ru-RU" sz="2800" i="1" dirty="0" err="1" smtClean="0">
                <a:hlinkClick r:id="rId2" tooltip="Anemone sylvestris"/>
              </a:rPr>
              <a:t>Anemone</a:t>
            </a:r>
            <a:r>
              <a:rPr lang="ru-RU" sz="2800" i="1" dirty="0" smtClean="0">
                <a:hlinkClick r:id="rId2" tooltip="Anemone sylvestris"/>
              </a:rPr>
              <a:t> </a:t>
            </a:r>
            <a:r>
              <a:rPr lang="ru-RU" sz="2800" i="1" dirty="0" err="1" smtClean="0">
                <a:hlinkClick r:id="rId2" tooltip="Anemone sylvestris"/>
              </a:rPr>
              <a:t>sylvestris</a:t>
            </a:r>
            <a:r>
              <a:rPr lang="ru-RU" sz="2800" i="1" dirty="0" smtClean="0"/>
              <a:t> </a:t>
            </a:r>
            <a:endParaRPr lang="ru-RU" sz="2800" dirty="0"/>
          </a:p>
        </p:txBody>
      </p:sp>
      <p:sp>
        <p:nvSpPr>
          <p:cNvPr id="3" name="Текст 2"/>
          <p:cNvSpPr>
            <a:spLocks noGrp="1"/>
          </p:cNvSpPr>
          <p:nvPr>
            <p:ph type="body" sz="half" idx="2"/>
          </p:nvPr>
        </p:nvSpPr>
        <p:spPr/>
        <p:txBody>
          <a:bodyPr>
            <a:normAutofit/>
          </a:bodyPr>
          <a:lstStyle/>
          <a:p>
            <a:r>
              <a:rPr lang="ru-RU" sz="2400" dirty="0" smtClean="0"/>
              <a:t>Латинское название рода </a:t>
            </a:r>
            <a:r>
              <a:rPr lang="ru-RU" sz="2400" i="1" dirty="0" err="1" smtClean="0"/>
              <a:t>Anemone</a:t>
            </a:r>
            <a:r>
              <a:rPr lang="ru-RU" sz="2400" i="1" dirty="0" smtClean="0"/>
              <a:t> </a:t>
            </a:r>
            <a:r>
              <a:rPr lang="ru-RU" sz="2400" dirty="0" smtClean="0"/>
              <a:t>означает "дочь ветров".</a:t>
            </a:r>
            <a:endParaRPr lang="ru-RU" sz="2400" dirty="0"/>
          </a:p>
        </p:txBody>
      </p:sp>
      <p:sp>
        <p:nvSpPr>
          <p:cNvPr id="4" name="Рисунок 3"/>
          <p:cNvSpPr>
            <a:spLocks noGrp="1"/>
          </p:cNvSpPr>
          <p:nvPr>
            <p:ph type="pic" idx="1"/>
          </p:nvPr>
        </p:nvSpPr>
        <p:spPr/>
      </p:sp>
      <p:pic>
        <p:nvPicPr>
          <p:cNvPr id="5" name="Рисунок 4" descr="D:\Фото\Новая папка (2)\SAM_5232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414672">
            <a:off x="3496380" y="1195916"/>
            <a:ext cx="4669903" cy="37767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err="1" smtClean="0"/>
              <a:t>Полы́нь</a:t>
            </a:r>
            <a:r>
              <a:rPr lang="ru-RU" dirty="0" smtClean="0"/>
              <a:t> </a:t>
            </a:r>
            <a:r>
              <a:rPr lang="ru-RU" dirty="0" err="1" smtClean="0"/>
              <a:t>го́рькая</a:t>
            </a:r>
            <a:r>
              <a:rPr lang="ru-RU" dirty="0" smtClean="0"/>
              <a:t> </a:t>
            </a:r>
            <a:br>
              <a:rPr lang="ru-RU" dirty="0" smtClean="0"/>
            </a:br>
            <a:r>
              <a:rPr lang="ru-RU" dirty="0" smtClean="0"/>
              <a:t> </a:t>
            </a:r>
            <a:r>
              <a:rPr lang="la-Latn" b="1" i="1" dirty="0" smtClean="0"/>
              <a:t>Artemísia absínthium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/>
        <p:txBody>
          <a:bodyPr>
            <a:normAutofit lnSpcReduction="10000"/>
          </a:bodyPr>
          <a:lstStyle/>
          <a:p>
            <a:r>
              <a:rPr lang="ru-RU" sz="2000" dirty="0" smtClean="0"/>
              <a:t>В объяснении латинского названия рода существуют две версии: по одной название рода дано по имени царицы </a:t>
            </a:r>
            <a:r>
              <a:rPr lang="ru-RU" sz="2000" dirty="0" err="1" smtClean="0"/>
              <a:t>Геликарнаса</a:t>
            </a:r>
            <a:r>
              <a:rPr lang="ru-RU" sz="2000" dirty="0" smtClean="0"/>
              <a:t> - </a:t>
            </a:r>
            <a:r>
              <a:rPr lang="ru-RU" sz="2000" dirty="0" err="1" smtClean="0"/>
              <a:t>Артемисии</a:t>
            </a:r>
            <a:r>
              <a:rPr lang="ru-RU" sz="2000" dirty="0" smtClean="0"/>
              <a:t>, супруги царя </a:t>
            </a:r>
            <a:r>
              <a:rPr lang="ru-RU" sz="2000" dirty="0" err="1" smtClean="0"/>
              <a:t>Мавзола</a:t>
            </a:r>
            <a:r>
              <a:rPr lang="ru-RU" sz="2000" dirty="0" smtClean="0"/>
              <a:t>; другое название относят к греческой богине плодородия Артемиде, учитывая лекарственные свойства этих растен</a:t>
            </a:r>
            <a:r>
              <a:rPr lang="ru-RU" dirty="0" smtClean="0"/>
              <a:t>ий.</a:t>
            </a:r>
            <a:endParaRPr lang="ru-RU" dirty="0"/>
          </a:p>
        </p:txBody>
      </p:sp>
      <p:pic>
        <p:nvPicPr>
          <p:cNvPr id="23554" name="Picture 2" descr="C:\Users\Булат\Downloads\1276085802_polyn-gorkaya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3859212" y="1676400"/>
            <a:ext cx="4543425" cy="4572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Ромашка аптечная  </a:t>
            </a:r>
            <a:r>
              <a:rPr lang="ru-RU" i="1" dirty="0" err="1" smtClean="0"/>
              <a:t>Chamomílla</a:t>
            </a:r>
            <a:r>
              <a:rPr lang="ru-RU" i="1" dirty="0" smtClean="0"/>
              <a:t> </a:t>
            </a:r>
            <a:r>
              <a:rPr lang="ru-RU" i="1" dirty="0" err="1" smtClean="0"/>
              <a:t>recutíta</a:t>
            </a:r>
            <a:r>
              <a:rPr lang="ru-RU" i="1" dirty="0" smtClean="0"/>
              <a:t> (L.) </a:t>
            </a:r>
            <a:r>
              <a:rPr lang="en-US" i="1" dirty="0" err="1" smtClean="0"/>
              <a:t>Rauschert</a:t>
            </a:r>
            <a:r>
              <a:rPr lang="en-US" i="1" dirty="0" smtClean="0"/>
              <a:t> = </a:t>
            </a:r>
            <a:r>
              <a:rPr lang="en-US" i="1" dirty="0" err="1" smtClean="0"/>
              <a:t>Matricaria</a:t>
            </a:r>
            <a:r>
              <a:rPr lang="en-US" i="1" dirty="0" smtClean="0"/>
              <a:t> </a:t>
            </a:r>
            <a:r>
              <a:rPr lang="en-US" i="1" dirty="0" err="1" smtClean="0"/>
              <a:t>recutita</a:t>
            </a:r>
            <a:r>
              <a:rPr lang="en-US" i="1" dirty="0" smtClean="0"/>
              <a:t> L. = M. </a:t>
            </a:r>
            <a:r>
              <a:rPr lang="en-US" i="1" dirty="0" err="1" smtClean="0"/>
              <a:t>chamomilla</a:t>
            </a:r>
            <a:r>
              <a:rPr lang="en-US" i="1" dirty="0" smtClean="0"/>
              <a:t> L.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ru-RU" dirty="0" smtClean="0"/>
              <a:t>От лат. </a:t>
            </a:r>
            <a:r>
              <a:rPr lang="ru-RU" dirty="0" err="1" smtClean="0"/>
              <a:t>matrix</a:t>
            </a:r>
            <a:r>
              <a:rPr lang="ru-RU" dirty="0" smtClean="0"/>
              <a:t> - матка, в старину </a:t>
            </a:r>
            <a:r>
              <a:rPr lang="ru-RU" dirty="0" err="1" smtClean="0"/>
              <a:t>раст</a:t>
            </a:r>
            <a:r>
              <a:rPr lang="ru-RU" dirty="0" smtClean="0"/>
              <a:t>. применялось при женских болезнях; лат. </a:t>
            </a:r>
            <a:r>
              <a:rPr lang="ru-RU" dirty="0" err="1" smtClean="0"/>
              <a:t>chamomilla</a:t>
            </a:r>
            <a:r>
              <a:rPr lang="ru-RU" dirty="0" smtClean="0"/>
              <a:t> от греч. </a:t>
            </a:r>
            <a:r>
              <a:rPr lang="ru-RU" dirty="0" err="1" smtClean="0"/>
              <a:t>chamai</a:t>
            </a:r>
            <a:r>
              <a:rPr lang="ru-RU" dirty="0" smtClean="0"/>
              <a:t> - низко - по небольшому росту и </a:t>
            </a:r>
            <a:r>
              <a:rPr lang="ru-RU" dirty="0" err="1" smtClean="0"/>
              <a:t>melon</a:t>
            </a:r>
            <a:r>
              <a:rPr lang="ru-RU" dirty="0" smtClean="0"/>
              <a:t> - яблоко, лат. </a:t>
            </a:r>
            <a:r>
              <a:rPr lang="ru-RU" dirty="0" err="1" smtClean="0"/>
              <a:t>recutitus</a:t>
            </a:r>
            <a:r>
              <a:rPr lang="ru-RU" dirty="0" smtClean="0"/>
              <a:t>, </a:t>
            </a:r>
            <a:r>
              <a:rPr lang="ru-RU" dirty="0" err="1" smtClean="0"/>
              <a:t>a</a:t>
            </a:r>
            <a:r>
              <a:rPr lang="ru-RU" dirty="0" smtClean="0"/>
              <a:t>, </a:t>
            </a:r>
            <a:r>
              <a:rPr lang="ru-RU" dirty="0" err="1" smtClean="0"/>
              <a:t>um</a:t>
            </a:r>
            <a:r>
              <a:rPr lang="ru-RU" dirty="0" smtClean="0"/>
              <a:t> - обрезанный,</a:t>
            </a:r>
            <a:endParaRPr lang="ru-RU" dirty="0"/>
          </a:p>
        </p:txBody>
      </p:sp>
      <p:sp>
        <p:nvSpPr>
          <p:cNvPr id="4" name="Рисунок 3"/>
          <p:cNvSpPr>
            <a:spLocks noGrp="1"/>
          </p:cNvSpPr>
          <p:nvPr>
            <p:ph type="pic" idx="1"/>
          </p:nvPr>
        </p:nvSpPr>
        <p:spPr/>
      </p:sp>
      <p:pic>
        <p:nvPicPr>
          <p:cNvPr id="5" name="Рисунок 4" descr="C:\Users\Булат\Documents\Сенокос 2011г\DSC00588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262873">
            <a:off x="3293624" y="1126321"/>
            <a:ext cx="4867522" cy="4142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4000" dirty="0" smtClean="0"/>
              <a:t>Анализ проведенного исследования</a:t>
            </a:r>
            <a:endParaRPr lang="ru-RU" sz="40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z="3200" dirty="0" smtClean="0"/>
              <a:t>Из изученных мной 30 растений, 8 растений  имеют названия, связанные с морфологическими  признаками и  8 с лечебными свойствами, с легендами и мифами связаны 3 названия, с географией расселения 6, с  именами 2 названия и 1 с животными.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3600" dirty="0" smtClean="0"/>
              <a:t>Сведения о лекарственных травах богато представлены в легендах и мифах всех народов.</a:t>
            </a:r>
            <a:endParaRPr lang="ru-RU" sz="3600" dirty="0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/>
        <p:txBody>
          <a:bodyPr>
            <a:normAutofit fontScale="62500" lnSpcReduction="20000"/>
          </a:bodyPr>
          <a:lstStyle/>
          <a:p>
            <a:r>
              <a:rPr lang="ru-RU" dirty="0" smtClean="0"/>
              <a:t>Древние эллины верили, что их главный бог Зевс вырос таким сильным и всемогущим, потому что пил особенное молоко. Согласно мифу, отец Зевса, коварный и жестокий </a:t>
            </a:r>
            <a:r>
              <a:rPr lang="ru-RU" dirty="0" err="1" smtClean="0"/>
              <a:t>Кронос</a:t>
            </a:r>
            <a:r>
              <a:rPr lang="ru-RU" dirty="0" smtClean="0"/>
              <a:t>, поедал всех своих новорожденных наследников, опасаясь, что один из них заберет  у него власть. Такую участь предрекла </a:t>
            </a:r>
            <a:r>
              <a:rPr lang="ru-RU" dirty="0" err="1" smtClean="0"/>
              <a:t>Кроносу</a:t>
            </a:r>
            <a:r>
              <a:rPr lang="ru-RU" dirty="0" smtClean="0"/>
              <a:t> его мать Гея за то, что он убил своего отца Урана. Рея, жена </a:t>
            </a:r>
            <a:r>
              <a:rPr lang="ru-RU" dirty="0" err="1" smtClean="0"/>
              <a:t>Кроноса</a:t>
            </a:r>
            <a:r>
              <a:rPr lang="ru-RU" dirty="0" smtClean="0"/>
              <a:t>, решила спрятать шестого, рожденного ею сыночка Зевса от мужа на острове Крит. Растили Зевса нимфы, а кормила его своим молоком козочка </a:t>
            </a:r>
            <a:r>
              <a:rPr lang="ru-RU" dirty="0" err="1" smtClean="0"/>
              <a:t>Амалфея</a:t>
            </a:r>
            <a:r>
              <a:rPr lang="ru-RU" dirty="0" smtClean="0"/>
              <a:t>, питавшаяся исключительно душицей. Благо, этой травкой на Крите были покрыты все горные склоны</a:t>
            </a:r>
            <a:endParaRPr lang="ru-RU" dirty="0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/>
        <p:txBody>
          <a:bodyPr>
            <a:normAutofit fontScale="62500" lnSpcReduction="20000"/>
          </a:bodyPr>
          <a:lstStyle/>
          <a:p>
            <a:r>
              <a:rPr lang="ru-RU" dirty="0" err="1" smtClean="0"/>
              <a:t>Origanum</a:t>
            </a:r>
            <a:r>
              <a:rPr lang="ru-RU" dirty="0" smtClean="0"/>
              <a:t> </a:t>
            </a:r>
            <a:r>
              <a:rPr lang="ru-RU" dirty="0" err="1" smtClean="0"/>
              <a:t>vulgare</a:t>
            </a:r>
            <a:r>
              <a:rPr lang="ru-RU" dirty="0" smtClean="0"/>
              <a:t>. «</a:t>
            </a:r>
            <a:r>
              <a:rPr lang="ru-RU" dirty="0" err="1" smtClean="0"/>
              <a:t>Ореганум</a:t>
            </a:r>
            <a:r>
              <a:rPr lang="ru-RU" dirty="0" smtClean="0"/>
              <a:t>» переводится с греческого как «украшение гор»</a:t>
            </a:r>
            <a:endParaRPr lang="ru-RU" dirty="0"/>
          </a:p>
        </p:txBody>
      </p:sp>
      <p:pic>
        <p:nvPicPr>
          <p:cNvPr id="24578" name="Picture 2" descr="C:\Users\Булат\Downloads\maslo_dushitsi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 flipH="1">
            <a:off x="5097069" y="2786058"/>
            <a:ext cx="3189707" cy="361099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Заключение.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42910" y="1857364"/>
            <a:ext cx="3643338" cy="4286248"/>
          </a:xfrm>
        </p:spPr>
        <p:txBody>
          <a:bodyPr>
            <a:normAutofit lnSpcReduction="10000"/>
          </a:bodyPr>
          <a:lstStyle/>
          <a:p>
            <a:r>
              <a:rPr lang="ru-RU" sz="1800" dirty="0" smtClean="0"/>
              <a:t>Этимология каждого растения несет в себе историю о его качествах, это необходимо знать биологу, медику и всем, кто имеет непосредственное отношение к удивительному миру растений, которые мы иногда и не замечаем. Зная, их историю мы сможем использовать их более правильно и эффективно. Это нужно не только специалистам, но и всем людям, чтобы понять, как красив и прекрасен мир вокруг нас, и что в нем есть всё для того, чтобы мы были красивы и здоровы, что может пригодиться нам в быту</a:t>
            </a:r>
            <a:endParaRPr lang="ru-RU" sz="1800" dirty="0"/>
          </a:p>
        </p:txBody>
      </p:sp>
      <p:pic>
        <p:nvPicPr>
          <p:cNvPr id="5" name="Содержимое 4" descr="D:\Фото\Новая папка (2)\SAM_1625.JPG"/>
          <p:cNvPicPr>
            <a:picLocks noGrp="1"/>
          </p:cNvPicPr>
          <p:nvPr>
            <p:ph sz="half"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4643438" y="1857364"/>
            <a:ext cx="4043362" cy="3571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4000" dirty="0" smtClean="0"/>
              <a:t>Список использованной литературы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55000" lnSpcReduction="20000"/>
          </a:bodyPr>
          <a:lstStyle/>
          <a:p>
            <a:r>
              <a:rPr lang="ru-RU" dirty="0" smtClean="0"/>
              <a:t>Кузнецова М.А. </a:t>
            </a:r>
            <a:r>
              <a:rPr lang="ru-RU" dirty="0" err="1" smtClean="0"/>
              <a:t>Резникова</a:t>
            </a:r>
            <a:r>
              <a:rPr lang="ru-RU" dirty="0" smtClean="0"/>
              <a:t> А.С. «Сказания о лекарственных растениях» Москва. 1992.</a:t>
            </a:r>
          </a:p>
          <a:p>
            <a:r>
              <a:rPr lang="ru-RU" dirty="0" smtClean="0"/>
              <a:t>Лаптев Ю.П. «Растения от «А» до «Я»» Москва. 1992.</a:t>
            </a:r>
          </a:p>
          <a:p>
            <a:r>
              <a:rPr lang="ru-RU" dirty="0" smtClean="0"/>
              <a:t>П.Е. </a:t>
            </a:r>
            <a:r>
              <a:rPr lang="ru-RU" dirty="0" err="1" smtClean="0"/>
              <a:t>Заблудовский</a:t>
            </a:r>
            <a:r>
              <a:rPr lang="ru-RU" dirty="0" smtClean="0"/>
              <a:t>, Г.Р. Крючок, М.К. Кузьмин, М.М. Левит «История медицины» Москва. 1981.</a:t>
            </a:r>
          </a:p>
          <a:p>
            <a:r>
              <a:rPr lang="ru-RU" dirty="0" smtClean="0"/>
              <a:t>Андреева И.И., </a:t>
            </a:r>
            <a:r>
              <a:rPr lang="ru-RU" dirty="0" err="1" smtClean="0"/>
              <a:t>Родман</a:t>
            </a:r>
            <a:r>
              <a:rPr lang="ru-RU" dirty="0" smtClean="0"/>
              <a:t> Л.С. «Ботаника» Москва. 2002.</a:t>
            </a:r>
          </a:p>
          <a:p>
            <a:r>
              <a:rPr lang="ru-RU" dirty="0" err="1" smtClean="0"/>
              <a:t>Ладыгина</a:t>
            </a:r>
            <a:r>
              <a:rPr lang="ru-RU" dirty="0" smtClean="0"/>
              <a:t> Е.Я. Фармакогнозия. Атлас: Учеб. пособие /Е.Я. </a:t>
            </a:r>
            <a:r>
              <a:rPr lang="ru-RU" dirty="0" err="1" smtClean="0"/>
              <a:t>Ладыгина</a:t>
            </a:r>
            <a:r>
              <a:rPr lang="ru-RU" dirty="0" smtClean="0"/>
              <a:t>, Н.И. </a:t>
            </a:r>
            <a:r>
              <a:rPr lang="ru-RU" dirty="0" err="1" smtClean="0"/>
              <a:t>Гринкевич</a:t>
            </a:r>
            <a:r>
              <a:rPr lang="ru-RU" dirty="0" smtClean="0"/>
              <a:t>. – М. Медицина, 1989. – 512 с.: ил.</a:t>
            </a:r>
          </a:p>
          <a:p>
            <a:r>
              <a:rPr lang="ru-RU" dirty="0" smtClean="0"/>
              <a:t>Лекционно-справочный материал по курсу «Латинский язык и основы фармацевтической терминологии»: учебное пособие / Сост. Лазарева М.Н., Рябова А.Н., </a:t>
            </a:r>
            <a:r>
              <a:rPr lang="ru-RU" dirty="0" err="1" smtClean="0"/>
              <a:t>Бурдина</a:t>
            </a:r>
            <a:r>
              <a:rPr lang="ru-RU" dirty="0" smtClean="0"/>
              <a:t> О.Б. / Под ред. Лазаревой М.Н. – Пермь, 2009 год. – 195 с. (Пермская фармацевтическая академия)</a:t>
            </a:r>
          </a:p>
          <a:p>
            <a:r>
              <a:rPr lang="ru-RU" dirty="0" err="1" smtClean="0"/>
              <a:t>Оуди</a:t>
            </a:r>
            <a:r>
              <a:rPr lang="ru-RU" dirty="0" smtClean="0"/>
              <a:t> П. Полный медицинский травник. </a:t>
            </a:r>
            <a:r>
              <a:rPr lang="ru-RU" dirty="0" err="1" smtClean="0"/>
              <a:t>Слово.Москва</a:t>
            </a:r>
            <a:r>
              <a:rPr lang="ru-RU" dirty="0" smtClean="0"/>
              <a:t>, 2001 год,192с</a:t>
            </a:r>
          </a:p>
          <a:p>
            <a:r>
              <a:rPr lang="ru-RU" dirty="0" smtClean="0"/>
              <a:t>Интернет ресурсы</a:t>
            </a:r>
          </a:p>
          <a:p>
            <a:r>
              <a:rPr lang="ru-RU" b="1" dirty="0" err="1" smtClean="0">
                <a:hlinkClick r:id="rId2"/>
              </a:rPr>
              <a:t>www.dic.academic.ru</a:t>
            </a:r>
            <a:endParaRPr lang="ru-RU" dirty="0" smtClean="0"/>
          </a:p>
          <a:p>
            <a:r>
              <a:rPr lang="ru-RU" b="1" dirty="0" err="1" smtClean="0">
                <a:hlinkClick r:id="rId3"/>
              </a:rPr>
              <a:t>www.etymolog.ruslang.ru</a:t>
            </a:r>
            <a:endParaRPr lang="ru-RU" dirty="0" smtClean="0"/>
          </a:p>
          <a:p>
            <a:r>
              <a:rPr lang="ru-RU" b="1" dirty="0" err="1" smtClean="0">
                <a:hlinkClick r:id="rId4"/>
              </a:rPr>
              <a:t>www.lingvo.ru</a:t>
            </a:r>
            <a:endParaRPr lang="ru-RU" dirty="0" smtClean="0"/>
          </a:p>
          <a:p>
            <a:r>
              <a:rPr lang="ru-RU" b="1" dirty="0" err="1" smtClean="0">
                <a:hlinkClick r:id="rId5"/>
              </a:rPr>
              <a:t>www.linguaeterna.com</a:t>
            </a:r>
            <a:endParaRPr lang="ru-RU" dirty="0" smtClean="0"/>
          </a:p>
          <a:p>
            <a:r>
              <a:rPr lang="ru-RU" b="1" dirty="0" err="1" smtClean="0">
                <a:hlinkClick r:id="rId6"/>
              </a:rPr>
              <a:t>www.m-w.com</a:t>
            </a:r>
            <a:endParaRPr lang="ru-RU" dirty="0" smtClean="0"/>
          </a:p>
          <a:p>
            <a:r>
              <a:rPr lang="ru-RU" b="1" dirty="0" err="1" smtClean="0">
                <a:hlinkClick r:id="rId7"/>
              </a:rPr>
              <a:t>www.onlinedics.ru</a:t>
            </a:r>
            <a:endParaRPr lang="ru-RU" dirty="0" smtClean="0"/>
          </a:p>
          <a:p>
            <a:r>
              <a:rPr lang="ru-RU" b="1" dirty="0" err="1" smtClean="0">
                <a:hlinkClick r:id="rId8"/>
              </a:rPr>
              <a:t>www.slovari.yandex.ru</a:t>
            </a:r>
            <a:endParaRPr lang="ru-RU" dirty="0" smtClean="0"/>
          </a:p>
          <a:p>
            <a:r>
              <a:rPr lang="ru-RU" b="1" dirty="0" err="1" smtClean="0"/>
              <a:t>www.wikipedia.ru</a:t>
            </a:r>
            <a:endParaRPr lang="ru-RU" dirty="0" smtClean="0"/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Спасибо за внимание.</a:t>
            </a:r>
            <a:endParaRPr lang="ru-RU" dirty="0"/>
          </a:p>
        </p:txBody>
      </p:sp>
      <p:pic>
        <p:nvPicPr>
          <p:cNvPr id="4" name="Содержимое 3" descr="C:\Users\Булат\Documents\Сенокос 2011г\DSC00593.JPG"/>
          <p:cNvPicPr>
            <a:picLocks noGrp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45708" y="1935163"/>
            <a:ext cx="5852583" cy="4389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123</TotalTime>
  <Words>870</Words>
  <Application>Microsoft Office PowerPoint</Application>
  <PresentationFormat>Экран (4:3)</PresentationFormat>
  <Paragraphs>54</Paragraphs>
  <Slides>17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18" baseType="lpstr">
      <vt:lpstr>Поток</vt:lpstr>
      <vt:lpstr>Этимология названий лекарственных растений. Мифы и легенды.</vt:lpstr>
      <vt:lpstr>Цель исследования: определение принципов, согласно которым давались  названия лекарственным растениям в латинском языке. </vt:lpstr>
      <vt:lpstr>Задачи:</vt:lpstr>
      <vt:lpstr>Проблема исследования </vt:lpstr>
      <vt:lpstr>Объект исследования </vt:lpstr>
      <vt:lpstr>Гипотеза исследования. </vt:lpstr>
      <vt:lpstr>Что такое этимология? </vt:lpstr>
      <vt:lpstr>Лекарственные растения и этимология названий в латинском  языке. </vt:lpstr>
      <vt:lpstr>Простре́л большо́й  Pulsatílla grandis</vt:lpstr>
      <vt:lpstr>Ветренница лесная Anemone sylvestris </vt:lpstr>
      <vt:lpstr>Полы́нь го́рькая   Artemísia absínthium</vt:lpstr>
      <vt:lpstr>Ромашка аптечная  Chamomílla recutíta (L.) Rauschert = Matricaria recutita L. = M. chamomilla L.</vt:lpstr>
      <vt:lpstr>Анализ проведенного исследования</vt:lpstr>
      <vt:lpstr>Сведения о лекарственных травах богато представлены в легендах и мифах всех народов.</vt:lpstr>
      <vt:lpstr>Заключение.</vt:lpstr>
      <vt:lpstr>Список использованной литературы </vt:lpstr>
      <vt:lpstr>Спасибо за внимание.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Этимология названий лекарственных растений .Мифы и легенды.</dc:title>
  <dc:creator>Булат</dc:creator>
  <cp:lastModifiedBy>Булат</cp:lastModifiedBy>
  <cp:revision>14</cp:revision>
  <dcterms:created xsi:type="dcterms:W3CDTF">2014-12-01T18:12:22Z</dcterms:created>
  <dcterms:modified xsi:type="dcterms:W3CDTF">2016-02-04T15:49:33Z</dcterms:modified>
</cp:coreProperties>
</file>