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3" r:id="rId2"/>
    <p:sldId id="257" r:id="rId3"/>
    <p:sldId id="275" r:id="rId4"/>
    <p:sldId id="280" r:id="rId5"/>
    <p:sldId id="261" r:id="rId6"/>
    <p:sldId id="289" r:id="rId7"/>
    <p:sldId id="264" r:id="rId8"/>
    <p:sldId id="265" r:id="rId9"/>
    <p:sldId id="259" r:id="rId10"/>
    <p:sldId id="276" r:id="rId11"/>
    <p:sldId id="269" r:id="rId12"/>
    <p:sldId id="281" r:id="rId13"/>
    <p:sldId id="282" r:id="rId14"/>
    <p:sldId id="284" r:id="rId15"/>
    <p:sldId id="285" r:id="rId16"/>
    <p:sldId id="286" r:id="rId17"/>
    <p:sldId id="287" r:id="rId18"/>
    <p:sldId id="270" r:id="rId19"/>
    <p:sldId id="267" r:id="rId20"/>
    <p:sldId id="268" r:id="rId21"/>
    <p:sldId id="271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31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4" d="100"/>
          <a:sy n="74" d="100"/>
        </p:scale>
        <p:origin x="-2694" y="-8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CF0F-60EB-471B-9F9C-FDFF96837B52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9878EE4-E738-47B3-BE76-7246E9713D4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CF0F-60EB-471B-9F9C-FDFF96837B52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9878EE4-E738-47B3-BE76-7246E9713D4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CF0F-60EB-471B-9F9C-FDFF96837B52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9878EE4-E738-47B3-BE76-7246E9713D4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BBCF0F-60EB-471B-9F9C-FDFF96837B52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78EE4-E738-47B3-BE76-7246E9713D4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CF0F-60EB-471B-9F9C-FDFF96837B52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9878EE4-E738-47B3-BE76-7246E9713D44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CF0F-60EB-471B-9F9C-FDFF96837B52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9878EE4-E738-47B3-BE76-7246E9713D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CF0F-60EB-471B-9F9C-FDFF96837B52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9878EE4-E738-47B3-BE76-7246E9713D4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9878EE4-E738-47B3-BE76-7246E9713D44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CF0F-60EB-471B-9F9C-FDFF96837B52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9878EE4-E738-47B3-BE76-7246E9713D4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BBCF0F-60EB-471B-9F9C-FDFF96837B52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CF0F-60EB-471B-9F9C-FDFF96837B52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78EE4-E738-47B3-BE76-7246E9713D4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9878EE4-E738-47B3-BE76-7246E9713D4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CF0F-60EB-471B-9F9C-FDFF96837B52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BBCF0F-60EB-471B-9F9C-FDFF96837B52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9878EE4-E738-47B3-BE76-7246E9713D44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20555" b="30254"/>
          <a:stretch/>
        </p:blipFill>
        <p:spPr>
          <a:xfrm>
            <a:off x="467545" y="272837"/>
            <a:ext cx="3834000" cy="411886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99592" y="4509120"/>
            <a:ext cx="73803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96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time</a:t>
            </a:r>
            <a:endParaRPr lang="ru-RU" sz="96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4776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3765"/>
            <a:ext cx="5550573" cy="822342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Который час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4400" dirty="0" smtClean="0"/>
              <a:t>What time is </a:t>
            </a:r>
            <a:r>
              <a:rPr lang="en-US" sz="4400" dirty="0" smtClean="0"/>
              <a:t>it?</a:t>
            </a:r>
            <a:endParaRPr lang="en-US" sz="4400" dirty="0" smtClean="0"/>
          </a:p>
          <a:p>
            <a:pPr>
              <a:lnSpc>
                <a:spcPct val="200000"/>
              </a:lnSpc>
            </a:pPr>
            <a:r>
              <a:rPr lang="en-US" sz="4400" dirty="0" smtClean="0"/>
              <a:t>What's </a:t>
            </a:r>
            <a:r>
              <a:rPr lang="en-US" sz="4400" dirty="0" smtClean="0"/>
              <a:t>the time</a:t>
            </a:r>
            <a:r>
              <a:rPr lang="en-US" sz="4400" dirty="0" smtClean="0"/>
              <a:t>?</a:t>
            </a:r>
            <a:endParaRPr lang="en-US" sz="4400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149" y="228460"/>
            <a:ext cx="1256323" cy="12563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234" y="1700808"/>
            <a:ext cx="1768475" cy="365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129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Ответ начинаем с     «</a:t>
            </a:r>
            <a:r>
              <a:rPr lang="en-US" b="1" dirty="0" smtClean="0"/>
              <a:t>It is…</a:t>
            </a:r>
            <a:r>
              <a:rPr lang="ru-RU" b="1" dirty="0" smtClean="0"/>
              <a:t> </a:t>
            </a:r>
            <a:r>
              <a:rPr lang="en-US" b="1" dirty="0" smtClean="0"/>
              <a:t>.</a:t>
            </a:r>
            <a:r>
              <a:rPr lang="ru-RU" b="1" dirty="0" smtClean="0"/>
              <a:t>»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It’s eight o’clock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060848"/>
            <a:ext cx="3600400" cy="3640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811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7030A0"/>
                </a:solidFill>
              </a:rPr>
              <a:t>«Ровный час» – </a:t>
            </a:r>
            <a:r>
              <a:rPr lang="en-US" b="1" dirty="0">
                <a:solidFill>
                  <a:srgbClr val="7030A0"/>
                </a:solidFill>
              </a:rPr>
              <a:t>o'clock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3838200" cy="4433664"/>
          </a:xfrm>
        </p:spPr>
        <p:txBody>
          <a:bodyPr/>
          <a:lstStyle/>
          <a:p>
            <a:r>
              <a:rPr lang="en-US" b="1" dirty="0"/>
              <a:t>It’s two o’clock</a:t>
            </a:r>
            <a:endParaRPr lang="ru-RU" b="1" dirty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b="1" dirty="0"/>
              <a:t>It’s three o’clock</a:t>
            </a:r>
            <a:endParaRPr lang="ru-RU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04864"/>
            <a:ext cx="3456384" cy="360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187232"/>
            <a:ext cx="3652118" cy="3626379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9015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822432" cy="75895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 </a:t>
            </a:r>
            <a:r>
              <a:rPr lang="ru-RU" b="1" dirty="0"/>
              <a:t>английском языке </a:t>
            </a:r>
            <a:r>
              <a:rPr lang="ru-RU" b="1" dirty="0" smtClean="0"/>
              <a:t>три предлога времени: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1772816"/>
            <a:ext cx="8266120" cy="4326232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ru-RU" sz="3600" b="1" dirty="0" err="1">
                <a:solidFill>
                  <a:srgbClr val="7030A0"/>
                </a:solidFill>
              </a:rPr>
              <a:t>at</a:t>
            </a:r>
            <a:r>
              <a:rPr lang="ru-RU" sz="3600" b="1" dirty="0">
                <a:solidFill>
                  <a:srgbClr val="FF6600"/>
                </a:solidFill>
              </a:rPr>
              <a:t> </a:t>
            </a:r>
            <a:r>
              <a:rPr lang="ru-RU" sz="3600" b="1" dirty="0" smtClean="0">
                <a:solidFill>
                  <a:srgbClr val="FF6600"/>
                </a:solidFill>
              </a:rPr>
              <a:t>  </a:t>
            </a:r>
            <a:r>
              <a:rPr lang="ru-RU" sz="3600" b="1" dirty="0" smtClean="0">
                <a:solidFill>
                  <a:srgbClr val="0070C0"/>
                </a:solidFill>
              </a:rPr>
              <a:t>(</a:t>
            </a:r>
            <a:r>
              <a:rPr lang="ru-RU" sz="3600" b="1" dirty="0">
                <a:solidFill>
                  <a:srgbClr val="0070C0"/>
                </a:solidFill>
              </a:rPr>
              <a:t>в</a:t>
            </a:r>
            <a:r>
              <a:rPr lang="ru-RU" sz="3600" b="1" dirty="0" smtClean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ru-RU" sz="3600" b="1" dirty="0" err="1" smtClean="0">
                <a:solidFill>
                  <a:srgbClr val="7030A0"/>
                </a:solidFill>
              </a:rPr>
              <a:t>past</a:t>
            </a:r>
            <a:r>
              <a:rPr lang="ru-RU" sz="3600" b="1" dirty="0" smtClean="0">
                <a:solidFill>
                  <a:srgbClr val="FF6600"/>
                </a:solidFill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</a:rPr>
              <a:t>  (после)</a:t>
            </a:r>
          </a:p>
          <a:p>
            <a:pPr>
              <a:lnSpc>
                <a:spcPct val="200000"/>
              </a:lnSpc>
            </a:pPr>
            <a:r>
              <a:rPr lang="ru-RU" sz="3600" b="1" dirty="0" err="1" smtClean="0">
                <a:solidFill>
                  <a:srgbClr val="7030A0"/>
                </a:solidFill>
              </a:rPr>
              <a:t>to</a:t>
            </a:r>
            <a:r>
              <a:rPr lang="ru-RU" sz="3600" b="1" dirty="0" smtClean="0">
                <a:solidFill>
                  <a:srgbClr val="FF6600"/>
                </a:solidFill>
              </a:rPr>
              <a:t>   </a:t>
            </a:r>
            <a:r>
              <a:rPr lang="ru-RU" sz="3600" b="1" dirty="0" smtClean="0">
                <a:solidFill>
                  <a:srgbClr val="0070C0"/>
                </a:solidFill>
              </a:rPr>
              <a:t>(</a:t>
            </a:r>
            <a:r>
              <a:rPr lang="ru-RU" sz="3600" b="1" dirty="0">
                <a:solidFill>
                  <a:srgbClr val="0070C0"/>
                </a:solidFill>
              </a:rPr>
              <a:t>до</a:t>
            </a:r>
            <a:r>
              <a:rPr lang="ru-RU" sz="3600" b="1" dirty="0" smtClean="0">
                <a:solidFill>
                  <a:srgbClr val="0070C0"/>
                </a:solidFill>
              </a:rPr>
              <a:t>)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37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E7BC29">
                    <a:shade val="75000"/>
                  </a:srgbClr>
                </a:solidFill>
              </a:rPr>
              <a:t>It is …</a:t>
            </a:r>
            <a:r>
              <a:rPr lang="ru-RU" b="1" dirty="0">
                <a:solidFill>
                  <a:srgbClr val="E7BC29">
                    <a:shade val="75000"/>
                  </a:srgbClr>
                </a:solidFill>
              </a:rPr>
              <a:t> </a:t>
            </a:r>
            <a:r>
              <a:rPr lang="en-US" b="1" dirty="0">
                <a:solidFill>
                  <a:srgbClr val="E7BC29">
                    <a:shade val="75000"/>
                  </a:srgbClr>
                </a:solidFill>
              </a:rPr>
              <a:t>minutes </a:t>
            </a:r>
            <a:r>
              <a:rPr lang="en-US" b="1" dirty="0" smtClean="0">
                <a:solidFill>
                  <a:srgbClr val="E7BC29">
                    <a:shade val="75000"/>
                  </a:srgbClr>
                </a:solidFill>
              </a:rPr>
              <a:t>to/ past </a:t>
            </a:r>
            <a:r>
              <a:rPr lang="en-US" b="1" dirty="0">
                <a:solidFill>
                  <a:srgbClr val="E7BC29">
                    <a:shade val="75000"/>
                  </a:srgbClr>
                </a:solidFill>
              </a:rPr>
              <a:t>… 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2000" dirty="0">
                <a:solidFill>
                  <a:prstClr val="black"/>
                </a:solidFill>
              </a:rPr>
              <a:t>Если  на циферблате </a:t>
            </a:r>
            <a:r>
              <a:rPr lang="ru-RU" sz="2000" dirty="0" smtClean="0">
                <a:solidFill>
                  <a:prstClr val="black"/>
                </a:solidFill>
              </a:rPr>
              <a:t>минутная стрелка </a:t>
            </a:r>
            <a:r>
              <a:rPr lang="ru-RU" sz="2000" dirty="0">
                <a:solidFill>
                  <a:prstClr val="black"/>
                </a:solidFill>
              </a:rPr>
              <a:t>находится </a:t>
            </a:r>
            <a:r>
              <a:rPr lang="ru-RU" sz="2000" dirty="0" smtClean="0">
                <a:solidFill>
                  <a:prstClr val="black"/>
                </a:solidFill>
              </a:rPr>
              <a:t>от </a:t>
            </a:r>
            <a:r>
              <a:rPr lang="ru-RU" sz="2000" dirty="0">
                <a:solidFill>
                  <a:prstClr val="black"/>
                </a:solidFill>
              </a:rPr>
              <a:t>6.00 до 12.00  употребляется предлог </a:t>
            </a:r>
            <a:r>
              <a:rPr lang="en-US" sz="2000" b="1" dirty="0">
                <a:solidFill>
                  <a:srgbClr val="7030A0"/>
                </a:solidFill>
              </a:rPr>
              <a:t>to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>
                <a:solidFill>
                  <a:prstClr val="black"/>
                </a:solidFill>
              </a:rPr>
              <a:t>(до</a:t>
            </a:r>
            <a:r>
              <a:rPr lang="ru-RU" sz="2000" dirty="0" smtClean="0">
                <a:solidFill>
                  <a:prstClr val="black"/>
                </a:solidFill>
              </a:rPr>
              <a:t>)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endParaRPr lang="ru-RU" sz="2000" b="1" i="1" dirty="0" smtClean="0">
              <a:solidFill>
                <a:srgbClr val="002060"/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en-US" sz="2400" b="1" i="1" dirty="0" smtClean="0">
                <a:solidFill>
                  <a:srgbClr val="002060"/>
                </a:solidFill>
              </a:rPr>
              <a:t>It </a:t>
            </a:r>
            <a:r>
              <a:rPr lang="en-US" sz="2400" b="1" i="1" dirty="0">
                <a:solidFill>
                  <a:srgbClr val="002060"/>
                </a:solidFill>
              </a:rPr>
              <a:t>is </a:t>
            </a:r>
            <a:r>
              <a:rPr lang="ru-RU" sz="2400" b="1" i="1" dirty="0" err="1">
                <a:solidFill>
                  <a:srgbClr val="002060"/>
                </a:solidFill>
              </a:rPr>
              <a:t>ten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</a:rPr>
              <a:t>minutes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u="sng" dirty="0" err="1">
                <a:solidFill>
                  <a:srgbClr val="7030A0"/>
                </a:solidFill>
              </a:rPr>
              <a:t>to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</a:rPr>
              <a:t>two</a:t>
            </a:r>
            <a:r>
              <a:rPr lang="ru-RU" sz="2400" b="1" i="1" dirty="0">
                <a:solidFill>
                  <a:srgbClr val="002060"/>
                </a:solidFill>
              </a:rPr>
              <a:t>.</a:t>
            </a:r>
            <a:r>
              <a:rPr lang="en-US" sz="2400" i="1" dirty="0">
                <a:solidFill>
                  <a:srgbClr val="002060"/>
                </a:solidFill>
              </a:rPr>
              <a:t>  (</a:t>
            </a:r>
            <a:r>
              <a:rPr lang="ru-RU" sz="1800" i="1" dirty="0">
                <a:solidFill>
                  <a:prstClr val="black"/>
                </a:solidFill>
              </a:rPr>
              <a:t>Без десяти минут два или 13:50</a:t>
            </a:r>
            <a:r>
              <a:rPr lang="en-US" sz="2000" i="1" dirty="0">
                <a:solidFill>
                  <a:prstClr val="black"/>
                </a:solidFill>
              </a:rPr>
              <a:t>)</a:t>
            </a:r>
            <a:r>
              <a:rPr lang="ru-RU" sz="2000" i="1" dirty="0">
                <a:solidFill>
                  <a:prstClr val="black"/>
                </a:solidFill>
              </a:rPr>
              <a:t>.</a:t>
            </a:r>
          </a:p>
          <a:p>
            <a:pPr marL="0" lvl="0" indent="0" algn="ctr">
              <a:lnSpc>
                <a:spcPct val="150000"/>
              </a:lnSpc>
              <a:spcBef>
                <a:spcPts val="0"/>
              </a:spcBef>
              <a:buClrTx/>
              <a:buSzTx/>
              <a:buNone/>
            </a:pP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ClrTx/>
              <a:buSzTx/>
              <a:buNone/>
              <a:defRPr/>
            </a:pPr>
            <a:r>
              <a:rPr lang="ru-RU" sz="2000" kern="0" dirty="0">
                <a:solidFill>
                  <a:prstClr val="black"/>
                </a:solidFill>
              </a:rPr>
              <a:t>Если  на циферблате минутная стрелка находится 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2000" kern="0" dirty="0" smtClean="0">
                <a:solidFill>
                  <a:prstClr val="black"/>
                </a:solidFill>
              </a:rPr>
              <a:t>от 12.00 до 6.00 - употребляется предлог </a:t>
            </a:r>
            <a:r>
              <a:rPr lang="en-US" sz="2000" b="1" kern="0" dirty="0" smtClean="0">
                <a:solidFill>
                  <a:srgbClr val="7030A0"/>
                </a:solidFill>
              </a:rPr>
              <a:t>past</a:t>
            </a:r>
            <a:r>
              <a:rPr lang="ru-RU" sz="2000" kern="0" dirty="0" smtClean="0">
                <a:solidFill>
                  <a:prstClr val="black"/>
                </a:solidFill>
              </a:rPr>
              <a:t> (после)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endParaRPr lang="ru-RU" sz="2000" b="1" i="1" dirty="0" smtClean="0">
              <a:solidFill>
                <a:srgbClr val="002060"/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en-US" sz="2400" b="1" i="1" dirty="0" smtClean="0">
                <a:solidFill>
                  <a:srgbClr val="002060"/>
                </a:solidFill>
              </a:rPr>
              <a:t>It </a:t>
            </a:r>
            <a:r>
              <a:rPr lang="en-US" sz="2400" b="1" i="1" dirty="0">
                <a:solidFill>
                  <a:srgbClr val="002060"/>
                </a:solidFill>
              </a:rPr>
              <a:t>is ten minutes </a:t>
            </a:r>
            <a:r>
              <a:rPr lang="en-US" sz="2400" b="1" i="1" u="sng" dirty="0">
                <a:solidFill>
                  <a:srgbClr val="7030A0"/>
                </a:solidFill>
              </a:rPr>
              <a:t>past</a:t>
            </a:r>
            <a:r>
              <a:rPr lang="en-US" sz="2400" b="1" i="1" dirty="0">
                <a:solidFill>
                  <a:srgbClr val="002060"/>
                </a:solidFill>
              </a:rPr>
              <a:t> two</a:t>
            </a:r>
            <a:r>
              <a:rPr lang="en-US" sz="2400" b="1" i="1" dirty="0">
                <a:solidFill>
                  <a:prstClr val="black"/>
                </a:solidFill>
              </a:rPr>
              <a:t>. </a:t>
            </a:r>
            <a:r>
              <a:rPr lang="en-US" sz="1800" b="1" i="1" dirty="0">
                <a:solidFill>
                  <a:prstClr val="black"/>
                </a:solidFill>
              </a:rPr>
              <a:t>(</a:t>
            </a:r>
            <a:r>
              <a:rPr lang="ru-RU" sz="1800" i="1" dirty="0">
                <a:solidFill>
                  <a:prstClr val="black"/>
                </a:solidFill>
              </a:rPr>
              <a:t>Десять минут третьего или 14:10</a:t>
            </a:r>
            <a:r>
              <a:rPr lang="en-US" sz="1800" b="1" i="1" dirty="0">
                <a:solidFill>
                  <a:prstClr val="black"/>
                </a:solidFill>
              </a:rPr>
              <a:t>)</a:t>
            </a:r>
            <a:endParaRPr lang="ru-RU" sz="1800" i="1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  <a:defRPr/>
            </a:pPr>
            <a:endParaRPr lang="ru-RU" sz="2200" kern="0" dirty="0" smtClean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62" y="3645024"/>
            <a:ext cx="2592288" cy="352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814606"/>
            <a:ext cx="2808312" cy="219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127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«</a:t>
            </a:r>
            <a:r>
              <a:rPr lang="ru-RU" b="1" dirty="0" smtClean="0">
                <a:solidFill>
                  <a:srgbClr val="7030A0"/>
                </a:solidFill>
              </a:rPr>
              <a:t>Четверть часа</a:t>
            </a:r>
            <a:r>
              <a:rPr lang="ru-RU" dirty="0" smtClean="0">
                <a:solidFill>
                  <a:srgbClr val="7030A0"/>
                </a:solidFill>
              </a:rPr>
              <a:t>» </a:t>
            </a:r>
            <a:r>
              <a:rPr lang="ru-RU" dirty="0">
                <a:solidFill>
                  <a:srgbClr val="7030A0"/>
                </a:solidFill>
              </a:rPr>
              <a:t>- </a:t>
            </a:r>
            <a:r>
              <a:rPr lang="ru-RU" b="1" dirty="0" err="1" smtClean="0">
                <a:solidFill>
                  <a:srgbClr val="7030A0"/>
                </a:solidFill>
              </a:rPr>
              <a:t>quarter</a:t>
            </a:r>
            <a:r>
              <a:rPr lang="ru-RU" dirty="0" smtClean="0">
                <a:solidFill>
                  <a:srgbClr val="7030A0"/>
                </a:solidFill>
              </a:rPr>
              <a:t> 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1"/>
          </p:nvPr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04" y="1312076"/>
            <a:ext cx="4147772" cy="4147772"/>
          </a:xfrm>
          <a:prstGeom prst="roundRect">
            <a:avLst/>
          </a:prstGeom>
          <a:ln w="3175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5076056" y="1556792"/>
            <a:ext cx="3672408" cy="3903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/>
              <a:t>Четверть может быть до получаса и после получаса и всегда употребляется с неопределенным артиклем "</a:t>
            </a:r>
            <a:r>
              <a:rPr lang="ru-RU" sz="2400" b="1" dirty="0" smtClean="0">
                <a:solidFill>
                  <a:srgbClr val="FF6600"/>
                </a:solidFill>
                <a:effectLst/>
              </a:rPr>
              <a:t>а</a:t>
            </a:r>
            <a:r>
              <a:rPr lang="ru-RU" sz="2400" dirty="0" smtClean="0"/>
              <a:t>".</a:t>
            </a:r>
            <a:br>
              <a:rPr lang="ru-RU" sz="2400" dirty="0" smtClean="0"/>
            </a:br>
            <a:r>
              <a:rPr lang="ru-RU" sz="2400" dirty="0" smtClean="0"/>
              <a:t> 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904" y="5733256"/>
            <a:ext cx="90620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buFont typeface="Arial"/>
              <a:buChar char="•"/>
            </a:pP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i="1" dirty="0" smtClean="0">
                <a:solidFill>
                  <a:srgbClr val="002060"/>
                </a:solidFill>
              </a:rPr>
              <a:t>It is</a:t>
            </a:r>
            <a:r>
              <a:rPr lang="ru-RU" sz="2400" b="1" i="1" dirty="0" smtClean="0">
                <a:solidFill>
                  <a:srgbClr val="002060"/>
                </a:solidFill>
              </a:rPr>
              <a:t> </a:t>
            </a:r>
            <a:r>
              <a:rPr lang="ru-RU" sz="2400" b="1" i="1" dirty="0">
                <a:solidFill>
                  <a:srgbClr val="FF0000"/>
                </a:solidFill>
              </a:rPr>
              <a:t>a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dirty="0" err="1">
                <a:solidFill>
                  <a:srgbClr val="7030A0"/>
                </a:solidFill>
              </a:rPr>
              <a:t>quarter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</a:rPr>
              <a:t>to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five</a:t>
            </a:r>
            <a:r>
              <a:rPr lang="ru-RU" sz="2400" b="1" i="1" dirty="0" smtClean="0">
                <a:solidFill>
                  <a:srgbClr val="002060"/>
                </a:solidFill>
              </a:rPr>
              <a:t>.</a:t>
            </a:r>
            <a:r>
              <a:rPr lang="en-US" sz="2400" i="1" dirty="0" smtClean="0">
                <a:solidFill>
                  <a:prstClr val="black"/>
                </a:solidFill>
              </a:rPr>
              <a:t>  (</a:t>
            </a:r>
            <a:r>
              <a:rPr lang="ru-RU" i="1" dirty="0" smtClean="0">
                <a:solidFill>
                  <a:prstClr val="black"/>
                </a:solidFill>
              </a:rPr>
              <a:t>Без </a:t>
            </a:r>
            <a:r>
              <a:rPr lang="ru-RU" i="1" dirty="0">
                <a:solidFill>
                  <a:prstClr val="black"/>
                </a:solidFill>
              </a:rPr>
              <a:t>четверти пять - без пятнадцати </a:t>
            </a:r>
            <a:r>
              <a:rPr lang="ru-RU" i="1" dirty="0" smtClean="0">
                <a:solidFill>
                  <a:prstClr val="black"/>
                </a:solidFill>
              </a:rPr>
              <a:t>пять</a:t>
            </a:r>
            <a:r>
              <a:rPr lang="en-US" i="1" dirty="0" smtClean="0">
                <a:solidFill>
                  <a:prstClr val="black"/>
                </a:solidFill>
              </a:rPr>
              <a:t>)</a:t>
            </a:r>
            <a:r>
              <a:rPr lang="ru-RU" i="1" dirty="0" smtClean="0">
                <a:solidFill>
                  <a:prstClr val="black"/>
                </a:solidFill>
              </a:rPr>
              <a:t>.</a:t>
            </a:r>
            <a:endParaRPr lang="ru-RU" sz="2400" i="1" dirty="0">
              <a:solidFill>
                <a:prstClr val="black"/>
              </a:solidFill>
            </a:endParaRPr>
          </a:p>
          <a:p>
            <a:pPr lvl="0">
              <a:buFont typeface="Arial"/>
              <a:buChar char="•"/>
            </a:pPr>
            <a:r>
              <a:rPr lang="en-US" sz="2400" b="1" i="1" dirty="0" smtClean="0">
                <a:solidFill>
                  <a:srgbClr val="002060"/>
                </a:solidFill>
              </a:rPr>
              <a:t> It is</a:t>
            </a:r>
            <a:r>
              <a:rPr lang="ru-RU" sz="2400" b="1" i="1" dirty="0" smtClean="0">
                <a:solidFill>
                  <a:srgbClr val="002060"/>
                </a:solidFill>
              </a:rPr>
              <a:t> </a:t>
            </a:r>
            <a:r>
              <a:rPr lang="ru-RU" sz="2400" b="1" i="1" dirty="0">
                <a:solidFill>
                  <a:srgbClr val="FF0000"/>
                </a:solidFill>
              </a:rPr>
              <a:t>a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dirty="0" err="1">
                <a:solidFill>
                  <a:srgbClr val="7030A0"/>
                </a:solidFill>
              </a:rPr>
              <a:t>quarter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</a:rPr>
              <a:t>past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</a:rPr>
              <a:t>five</a:t>
            </a:r>
            <a:r>
              <a:rPr lang="ru-RU" sz="2400" b="1" i="1" dirty="0" smtClean="0">
                <a:solidFill>
                  <a:srgbClr val="002060"/>
                </a:solidFill>
              </a:rPr>
              <a:t>.</a:t>
            </a:r>
            <a:r>
              <a:rPr lang="en-US" sz="2400" b="1" i="1" dirty="0" smtClean="0">
                <a:solidFill>
                  <a:srgbClr val="3366FF"/>
                </a:solidFill>
              </a:rPr>
              <a:t> </a:t>
            </a:r>
            <a:r>
              <a:rPr lang="en-US" sz="2400" b="1" i="1" dirty="0">
                <a:solidFill>
                  <a:srgbClr val="3366FF"/>
                </a:solidFill>
              </a:rPr>
              <a:t> </a:t>
            </a:r>
            <a:r>
              <a:rPr lang="en-US" sz="2400" i="1" dirty="0" smtClean="0">
                <a:solidFill>
                  <a:srgbClr val="3366FF"/>
                </a:solidFill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</a:rPr>
              <a:t>(</a:t>
            </a:r>
            <a:r>
              <a:rPr lang="ru-RU" i="1" dirty="0" smtClean="0">
                <a:solidFill>
                  <a:prstClr val="black"/>
                </a:solidFill>
              </a:rPr>
              <a:t>Пятнадцать </a:t>
            </a:r>
            <a:r>
              <a:rPr lang="ru-RU" i="1" dirty="0">
                <a:solidFill>
                  <a:prstClr val="black"/>
                </a:solidFill>
              </a:rPr>
              <a:t>минут </a:t>
            </a:r>
            <a:r>
              <a:rPr lang="ru-RU" i="1" dirty="0" smtClean="0">
                <a:solidFill>
                  <a:prstClr val="black"/>
                </a:solidFill>
              </a:rPr>
              <a:t>шестого.</a:t>
            </a:r>
            <a:r>
              <a:rPr lang="en-US" i="1" dirty="0" smtClean="0">
                <a:solidFill>
                  <a:prstClr val="black"/>
                </a:solidFill>
              </a:rPr>
              <a:t>)</a:t>
            </a:r>
            <a:endParaRPr lang="ru-RU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40172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«Половина» </a:t>
            </a:r>
            <a:r>
              <a:rPr lang="ru-RU" dirty="0">
                <a:solidFill>
                  <a:srgbClr val="7030A0"/>
                </a:solidFill>
              </a:rPr>
              <a:t>- </a:t>
            </a:r>
            <a:r>
              <a:rPr lang="en-US" b="1" dirty="0" smtClean="0">
                <a:solidFill>
                  <a:srgbClr val="7030A0"/>
                </a:solidFill>
              </a:rPr>
              <a:t>half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76056" y="2060848"/>
            <a:ext cx="36724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/>
              <a:t>Половина обозначается словом "</a:t>
            </a:r>
            <a:r>
              <a:rPr lang="ru-RU" sz="2400" b="1" dirty="0" err="1" smtClean="0">
                <a:solidFill>
                  <a:srgbClr val="7030A0"/>
                </a:solidFill>
                <a:effectLst/>
              </a:rPr>
              <a:t>half</a:t>
            </a:r>
            <a:r>
              <a:rPr lang="ru-RU" sz="2400" dirty="0" smtClean="0"/>
              <a:t>" [ˈ</a:t>
            </a:r>
            <a:r>
              <a:rPr lang="ru-RU" sz="2400" dirty="0" smtClean="0"/>
              <a:t>h</a:t>
            </a:r>
            <a:r>
              <a:rPr lang="en-US" sz="2400" dirty="0" smtClean="0">
                <a:latin typeface="Times New Roman"/>
                <a:cs typeface="Times New Roman"/>
              </a:rPr>
              <a:t>ɑ:</a:t>
            </a:r>
            <a:r>
              <a:rPr lang="ru-RU" sz="2400" dirty="0" smtClean="0"/>
              <a:t>f</a:t>
            </a:r>
            <a:r>
              <a:rPr lang="ru-RU" sz="2400" dirty="0" smtClean="0"/>
              <a:t>  ], без артикля.</a:t>
            </a:r>
          </a:p>
          <a:p>
            <a:pPr algn="ctr">
              <a:lnSpc>
                <a:spcPct val="150000"/>
              </a:lnSpc>
            </a:pPr>
            <a:r>
              <a:rPr lang="ru-RU" sz="2400" dirty="0">
                <a:solidFill>
                  <a:prstClr val="black"/>
                </a:solidFill>
              </a:rPr>
              <a:t> 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8904" y="5964088"/>
            <a:ext cx="7620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buFont typeface="Arial"/>
              <a:buChar char="•"/>
            </a:pPr>
            <a:r>
              <a:rPr lang="en-US" sz="2400" b="1" dirty="0" smtClean="0">
                <a:solidFill>
                  <a:srgbClr val="002060"/>
                </a:solidFill>
              </a:rPr>
              <a:t>It’s 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7030A0"/>
                </a:solidFill>
              </a:rPr>
              <a:t>half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past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</a:rPr>
              <a:t>seven</a:t>
            </a:r>
            <a:r>
              <a:rPr lang="ru-RU" sz="2400" b="1" dirty="0" smtClean="0">
                <a:solidFill>
                  <a:srgbClr val="002060"/>
                </a:solidFill>
              </a:rPr>
              <a:t>.</a:t>
            </a:r>
            <a:r>
              <a:rPr lang="en-US" sz="2400" dirty="0" smtClean="0">
                <a:solidFill>
                  <a:srgbClr val="002060"/>
                </a:solidFill>
              </a:rPr>
              <a:t>  </a:t>
            </a:r>
            <a:r>
              <a:rPr lang="en-US" sz="2400" dirty="0" smtClean="0">
                <a:solidFill>
                  <a:prstClr val="black"/>
                </a:solidFill>
              </a:rPr>
              <a:t>(</a:t>
            </a:r>
            <a:r>
              <a:rPr lang="ru-RU" dirty="0" smtClean="0">
                <a:solidFill>
                  <a:prstClr val="black"/>
                </a:solidFill>
              </a:rPr>
              <a:t>Половина </a:t>
            </a:r>
            <a:r>
              <a:rPr lang="ru-RU" dirty="0">
                <a:solidFill>
                  <a:prstClr val="black"/>
                </a:solidFill>
              </a:rPr>
              <a:t>восьмого (7:30 или 19:30).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"/>
          </p:nvPr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04" y="1317794"/>
            <a:ext cx="4381052" cy="4381052"/>
          </a:xfrm>
          <a:prstGeom prst="roundRect">
            <a:avLst/>
          </a:prstGeom>
          <a:ln w="3175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53337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534400" cy="97497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Уточнить время суток можно так: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784976" cy="5445224"/>
          </a:xfrm>
        </p:spPr>
        <p:txBody>
          <a:bodyPr>
            <a:normAutofit/>
          </a:bodyPr>
          <a:lstStyle/>
          <a:p>
            <a:pPr>
              <a:buFont typeface="Arial"/>
              <a:buChar char="•"/>
            </a:pPr>
            <a:r>
              <a:rPr lang="ru-RU" b="1" dirty="0">
                <a:solidFill>
                  <a:srgbClr val="7030A0"/>
                </a:solidFill>
              </a:rPr>
              <a:t>До полудня </a:t>
            </a:r>
            <a:r>
              <a:rPr lang="ru-RU" dirty="0"/>
              <a:t>(00:00 - 12:00): </a:t>
            </a:r>
            <a:r>
              <a:rPr lang="en-US" b="1" dirty="0">
                <a:solidFill>
                  <a:srgbClr val="7030A0"/>
                </a:solidFill>
              </a:rPr>
              <a:t>a</a:t>
            </a:r>
            <a:r>
              <a:rPr lang="en-US" b="1" dirty="0" smtClean="0">
                <a:solidFill>
                  <a:srgbClr val="7030A0"/>
                </a:solidFill>
              </a:rPr>
              <a:t>m</a:t>
            </a:r>
            <a:r>
              <a:rPr lang="en-US" b="1" dirty="0" smtClean="0">
                <a:solidFill>
                  <a:srgbClr val="3366FF"/>
                </a:solidFill>
              </a:rPr>
              <a:t> </a:t>
            </a:r>
            <a:r>
              <a:rPr lang="en-US" dirty="0" smtClean="0"/>
              <a:t>(</a:t>
            </a:r>
            <a:r>
              <a:rPr lang="en-US" sz="2400" dirty="0"/>
              <a:t>a</a:t>
            </a:r>
            <a:r>
              <a:rPr lang="en-US" sz="2400" dirty="0" smtClean="0"/>
              <a:t>nte </a:t>
            </a:r>
            <a:r>
              <a:rPr lang="en-US" sz="2400" dirty="0" err="1"/>
              <a:t>m</a:t>
            </a:r>
            <a:r>
              <a:rPr lang="en-US" sz="2400" dirty="0" err="1" smtClean="0"/>
              <a:t>erediem</a:t>
            </a:r>
            <a:r>
              <a:rPr lang="en-US" dirty="0"/>
              <a:t>)</a:t>
            </a:r>
          </a:p>
          <a:p>
            <a:pPr>
              <a:buFont typeface="Arial"/>
              <a:buChar char="•"/>
            </a:pPr>
            <a:r>
              <a:rPr lang="ru-RU" b="1" dirty="0">
                <a:solidFill>
                  <a:srgbClr val="7030A0"/>
                </a:solidFill>
              </a:rPr>
              <a:t>После полудня </a:t>
            </a:r>
            <a:r>
              <a:rPr lang="ru-RU" dirty="0"/>
              <a:t>(12:00 - 24:00): </a:t>
            </a:r>
            <a:r>
              <a:rPr lang="en-US" b="1" dirty="0">
                <a:solidFill>
                  <a:srgbClr val="7030A0"/>
                </a:solidFill>
              </a:rPr>
              <a:t>p</a:t>
            </a:r>
            <a:r>
              <a:rPr lang="en-US" b="1" dirty="0" smtClean="0">
                <a:solidFill>
                  <a:srgbClr val="7030A0"/>
                </a:solidFill>
              </a:rPr>
              <a:t>m</a:t>
            </a:r>
            <a:r>
              <a:rPr lang="en-US" b="1" dirty="0" smtClean="0">
                <a:solidFill>
                  <a:srgbClr val="3366FF"/>
                </a:solidFill>
              </a:rPr>
              <a:t> </a:t>
            </a:r>
            <a:r>
              <a:rPr lang="en-US" dirty="0" smtClean="0"/>
              <a:t>(</a:t>
            </a:r>
            <a:r>
              <a:rPr lang="en-US" sz="2400" dirty="0"/>
              <a:t>p</a:t>
            </a:r>
            <a:r>
              <a:rPr lang="en-US" sz="2400" dirty="0" smtClean="0"/>
              <a:t>ost </a:t>
            </a:r>
            <a:r>
              <a:rPr lang="en-US" sz="2400" dirty="0" err="1"/>
              <a:t>m</a:t>
            </a:r>
            <a:r>
              <a:rPr lang="en-US" sz="2400" dirty="0" err="1" smtClean="0"/>
              <a:t>erediem</a:t>
            </a:r>
            <a:r>
              <a:rPr lang="en-US" dirty="0" smtClean="0"/>
              <a:t>)</a:t>
            </a:r>
          </a:p>
          <a:p>
            <a:pPr marL="0" indent="0" algn="just">
              <a:lnSpc>
                <a:spcPct val="120000"/>
              </a:lnSpc>
              <a:buNone/>
            </a:pPr>
            <a:endParaRPr lang="ru-RU" sz="2800" dirty="0" smtClean="0"/>
          </a:p>
          <a:p>
            <a:pPr marL="0" indent="0" algn="just">
              <a:lnSpc>
                <a:spcPct val="120000"/>
              </a:lnSpc>
              <a:buNone/>
            </a:pPr>
            <a:endParaRPr lang="en-US" sz="2800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474491"/>
            <a:ext cx="6048672" cy="275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49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Также,  можно использовать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2800" b="1" i="1" dirty="0" smtClean="0">
                <a:solidFill>
                  <a:srgbClr val="7030A0"/>
                </a:solidFill>
              </a:rPr>
              <a:t>a.m</a:t>
            </a:r>
            <a:r>
              <a:rPr lang="en-US" sz="2800" b="1" i="1" dirty="0">
                <a:solidFill>
                  <a:srgbClr val="7030A0"/>
                </a:solidFill>
              </a:rPr>
              <a:t>.</a:t>
            </a:r>
            <a:r>
              <a:rPr lang="en-US" sz="2800" i="1" dirty="0"/>
              <a:t> </a:t>
            </a:r>
            <a:r>
              <a:rPr lang="ru-RU" sz="2800" i="1" dirty="0"/>
              <a:t>- </a:t>
            </a:r>
            <a:r>
              <a:rPr lang="en-US" sz="2800" b="1" i="1" dirty="0">
                <a:solidFill>
                  <a:srgbClr val="7030A0"/>
                </a:solidFill>
              </a:rPr>
              <a:t>in the </a:t>
            </a:r>
            <a:r>
              <a:rPr lang="en-US" sz="2800" b="1" i="1" dirty="0" smtClean="0">
                <a:solidFill>
                  <a:srgbClr val="7030A0"/>
                </a:solidFill>
              </a:rPr>
              <a:t>morning</a:t>
            </a:r>
            <a:endParaRPr lang="en-US" sz="2800" i="1" dirty="0" smtClean="0"/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2800" b="1" i="1" dirty="0" smtClean="0">
                <a:solidFill>
                  <a:srgbClr val="7030A0"/>
                </a:solidFill>
              </a:rPr>
              <a:t>p.m</a:t>
            </a:r>
            <a:r>
              <a:rPr lang="en-US" sz="2800" b="1" i="1" dirty="0">
                <a:solidFill>
                  <a:srgbClr val="7030A0"/>
                </a:solidFill>
              </a:rPr>
              <a:t>.</a:t>
            </a:r>
            <a:r>
              <a:rPr lang="en-US" sz="2800" i="1" dirty="0"/>
              <a:t> -</a:t>
            </a:r>
            <a:r>
              <a:rPr lang="ru-RU" sz="2800" i="1" dirty="0"/>
              <a:t> </a:t>
            </a:r>
            <a:r>
              <a:rPr lang="en-US" sz="2800" b="1" i="1" dirty="0">
                <a:solidFill>
                  <a:srgbClr val="7030A0"/>
                </a:solidFill>
              </a:rPr>
              <a:t>in the evening</a:t>
            </a:r>
            <a:endParaRPr lang="en-US" sz="2800" i="1" dirty="0"/>
          </a:p>
          <a:p>
            <a:pPr marL="0" lvl="0" indent="0" algn="just">
              <a:lnSpc>
                <a:spcPct val="120000"/>
              </a:lnSpc>
              <a:buClr>
                <a:srgbClr val="53548A"/>
              </a:buClr>
              <a:buNone/>
            </a:pPr>
            <a:r>
              <a:rPr lang="en-US" sz="2800" i="1" dirty="0"/>
              <a:t>It’s a quarter past five a.m. =</a:t>
            </a:r>
            <a:r>
              <a:rPr lang="ru-RU" sz="2800" i="1" dirty="0"/>
              <a:t> </a:t>
            </a:r>
            <a:r>
              <a:rPr lang="en-US" sz="2800" i="1" dirty="0"/>
              <a:t>It’s a quarter past five in the morning.</a:t>
            </a:r>
            <a:r>
              <a:rPr lang="en-US" sz="2800" i="1" dirty="0">
                <a:solidFill>
                  <a:prstClr val="black"/>
                </a:solidFill>
              </a:rPr>
              <a:t> </a:t>
            </a:r>
          </a:p>
          <a:p>
            <a:pPr marL="0" lvl="0" indent="0" algn="just">
              <a:lnSpc>
                <a:spcPct val="120000"/>
              </a:lnSpc>
              <a:buClr>
                <a:srgbClr val="53548A"/>
              </a:buClr>
              <a:buNone/>
            </a:pPr>
            <a:r>
              <a:rPr lang="en-US" sz="2800" i="1" dirty="0">
                <a:solidFill>
                  <a:prstClr val="black"/>
                </a:solidFill>
              </a:rPr>
              <a:t>It’s a quarter past five p.m. =</a:t>
            </a:r>
            <a:r>
              <a:rPr lang="ru-RU" sz="2800" i="1" dirty="0">
                <a:solidFill>
                  <a:prstClr val="black"/>
                </a:solidFill>
              </a:rPr>
              <a:t> </a:t>
            </a:r>
            <a:r>
              <a:rPr lang="en-US" sz="2800" i="1" dirty="0">
                <a:solidFill>
                  <a:prstClr val="black"/>
                </a:solidFill>
              </a:rPr>
              <a:t>It’s a quarter past five in the evening.</a:t>
            </a:r>
            <a:endParaRPr lang="en-US" sz="2800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591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Употребление предлогов</a:t>
            </a:r>
            <a:endParaRPr lang="ru-RU" b="1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956285839"/>
              </p:ext>
            </p:extLst>
          </p:nvPr>
        </p:nvGraphicFramePr>
        <p:xfrm>
          <a:off x="323528" y="2204864"/>
          <a:ext cx="8428071" cy="3661127"/>
        </p:xfrm>
        <a:graphic>
          <a:graphicData uri="http://schemas.openxmlformats.org/drawingml/2006/table">
            <a:tbl>
              <a:tblPr/>
              <a:tblGrid>
                <a:gridCol w="2809357"/>
                <a:gridCol w="2809357"/>
                <a:gridCol w="2809357"/>
              </a:tblGrid>
              <a:tr h="56325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7030A0"/>
                          </a:solidFill>
                        </a:rPr>
                        <a:t>In</a:t>
                      </a:r>
                      <a:endParaRPr lang="en-US" sz="2800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7030A0"/>
                          </a:solidFill>
                        </a:rPr>
                        <a:t>On</a:t>
                      </a:r>
                      <a:endParaRPr lang="en-US" sz="2800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7030A0"/>
                          </a:solidFill>
                        </a:rPr>
                        <a:t>At</a:t>
                      </a:r>
                      <a:endParaRPr lang="en-US" sz="2800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7877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/>
                        <a:t>Сезоны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smtClean="0"/>
                        <a:t>– in summer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smtClean="0"/>
                        <a:t>/</a:t>
                      </a:r>
                      <a:r>
                        <a:rPr lang="en-US" sz="2000" dirty="0" smtClean="0"/>
                        <a:t>winter</a:t>
                      </a:r>
                      <a:r>
                        <a:rPr lang="en-US" sz="2000" baseline="0" dirty="0" smtClean="0"/>
                        <a:t> /</a:t>
                      </a:r>
                      <a:r>
                        <a:rPr lang="en-US" sz="2000" dirty="0" smtClean="0"/>
                        <a:t>autumn/</a:t>
                      </a:r>
                      <a:r>
                        <a:rPr lang="en-US" sz="2000" baseline="0" dirty="0" smtClean="0"/>
                        <a:t> spring</a:t>
                      </a:r>
                      <a:endParaRPr lang="ru-RU" sz="20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/>
                        <a:t>Месяцы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/>
                        <a:t>- </a:t>
                      </a:r>
                      <a:r>
                        <a:rPr lang="en-US" sz="2000" dirty="0" smtClean="0"/>
                        <a:t> in </a:t>
                      </a:r>
                      <a:r>
                        <a:rPr lang="en-US" sz="2000" baseline="0" dirty="0" smtClean="0"/>
                        <a:t>March/</a:t>
                      </a:r>
                    </a:p>
                    <a:p>
                      <a:pPr algn="l"/>
                      <a:r>
                        <a:rPr lang="en-US" sz="2000" dirty="0" smtClean="0"/>
                        <a:t>January/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February </a:t>
                      </a:r>
                      <a:r>
                        <a:rPr lang="en-US" sz="2000" baseline="0" dirty="0" smtClean="0"/>
                        <a:t> </a:t>
                      </a:r>
                    </a:p>
                    <a:p>
                      <a:pPr algn="l"/>
                      <a:r>
                        <a:rPr lang="en-US" sz="2000" dirty="0" smtClean="0"/>
                        <a:t>а </a:t>
                      </a:r>
                      <a:r>
                        <a:rPr lang="en-US" sz="2000" dirty="0" smtClean="0"/>
                        <a:t>также – in the morning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smtClean="0"/>
                        <a:t>/ in </a:t>
                      </a:r>
                      <a:r>
                        <a:rPr lang="en-US" sz="2000" dirty="0" smtClean="0"/>
                        <a:t>the afternoon/</a:t>
                      </a:r>
                      <a:r>
                        <a:rPr lang="en-US" sz="2000" baseline="0" dirty="0" smtClean="0"/>
                        <a:t> in </a:t>
                      </a:r>
                      <a:r>
                        <a:rPr lang="en-US" sz="2000" dirty="0" smtClean="0"/>
                        <a:t>the evening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/>
                        <a:t>Дни недели</a:t>
                      </a:r>
                      <a:r>
                        <a:rPr lang="ru-RU" sz="2000" dirty="0"/>
                        <a:t> </a:t>
                      </a:r>
                      <a:r>
                        <a:rPr lang="ru-RU" sz="2000" dirty="0" smtClean="0"/>
                        <a:t>– </a:t>
                      </a:r>
                      <a:r>
                        <a:rPr lang="en-US" sz="2000" dirty="0" smtClean="0"/>
                        <a:t>on Sunday ( Monday,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Saturday </a:t>
                      </a:r>
                      <a:r>
                        <a:rPr lang="en-US" sz="2000" dirty="0"/>
                        <a:t>nights </a:t>
                      </a:r>
                      <a:r>
                        <a:rPr lang="en-US" sz="2000" dirty="0" smtClean="0"/>
                        <a:t>)</a:t>
                      </a:r>
                      <a:r>
                        <a:rPr lang="ru-RU" sz="2000" dirty="0" smtClean="0"/>
                        <a:t> </a:t>
                      </a:r>
                      <a:endParaRPr lang="en-US" sz="2000" dirty="0" smtClean="0"/>
                    </a:p>
                    <a:p>
                      <a:pPr algn="l"/>
                      <a:r>
                        <a:rPr lang="ru-RU" sz="2000" b="1" dirty="0" smtClean="0"/>
                        <a:t>Даты</a:t>
                      </a:r>
                      <a:r>
                        <a:rPr lang="ru-RU" sz="2000" dirty="0" smtClean="0"/>
                        <a:t> – </a:t>
                      </a:r>
                      <a:r>
                        <a:rPr lang="en-US" sz="2000" dirty="0" smtClean="0"/>
                        <a:t>on the </a:t>
                      </a:r>
                      <a:r>
                        <a:rPr lang="ru-RU" sz="2000" dirty="0" smtClean="0"/>
                        <a:t>1</a:t>
                      </a:r>
                      <a:r>
                        <a:rPr lang="en-US" sz="2000" baseline="30000" dirty="0" err="1" smtClean="0"/>
                        <a:t>st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smtClean="0"/>
                        <a:t>of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September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smtClean="0"/>
                        <a:t>;</a:t>
                      </a:r>
                    </a:p>
                    <a:p>
                      <a:pPr algn="l"/>
                      <a:r>
                        <a:rPr lang="en-US" sz="2000" baseline="0" dirty="0" smtClean="0"/>
                        <a:t> on the </a:t>
                      </a:r>
                      <a:r>
                        <a:rPr lang="en-US" sz="2000" dirty="0" smtClean="0"/>
                        <a:t>26</a:t>
                      </a:r>
                      <a:r>
                        <a:rPr lang="en-US" sz="2000" baseline="30000" dirty="0" smtClean="0"/>
                        <a:t>th</a:t>
                      </a:r>
                      <a:r>
                        <a:rPr lang="en-US" sz="2000" dirty="0" smtClean="0"/>
                        <a:t> of </a:t>
                      </a:r>
                      <a:r>
                        <a:rPr lang="en-US" sz="2000" dirty="0"/>
                        <a:t>April </a:t>
                      </a:r>
                      <a:endParaRPr lang="en-US" sz="2000" dirty="0" smtClean="0"/>
                    </a:p>
                    <a:p>
                      <a:pPr algn="l"/>
                      <a:r>
                        <a:rPr lang="ru-RU" sz="2000" dirty="0" smtClean="0"/>
                        <a:t> </a:t>
                      </a:r>
                      <a:r>
                        <a:rPr lang="ru-RU" sz="2000" dirty="0"/>
                        <a:t>а также </a:t>
                      </a:r>
                      <a:r>
                        <a:rPr lang="ru-RU" sz="2000" dirty="0" smtClean="0"/>
                        <a:t>– </a:t>
                      </a:r>
                      <a:r>
                        <a:rPr lang="en-US" sz="2000" dirty="0" smtClean="0"/>
                        <a:t>on my </a:t>
                      </a:r>
                      <a:r>
                        <a:rPr lang="en-US" sz="2000" dirty="0"/>
                        <a:t>birthday.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/>
                        <a:t>Праздники</a:t>
                      </a:r>
                      <a:r>
                        <a:rPr lang="ru-RU" sz="2000" dirty="0"/>
                        <a:t> </a:t>
                      </a:r>
                      <a:r>
                        <a:rPr lang="ru-RU" sz="2000" dirty="0" smtClean="0"/>
                        <a:t>– </a:t>
                      </a:r>
                      <a:r>
                        <a:rPr lang="en-US" sz="2000" dirty="0" smtClean="0"/>
                        <a:t>at </a:t>
                      </a:r>
                      <a:r>
                        <a:rPr lang="en-US" sz="2000" dirty="0" smtClean="0"/>
                        <a:t>Christmas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smtClean="0"/>
                        <a:t>/</a:t>
                      </a:r>
                      <a:r>
                        <a:rPr lang="en-US" sz="2000" dirty="0" smtClean="0"/>
                        <a:t>Easter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b="1" dirty="0"/>
                        <a:t>Время</a:t>
                      </a:r>
                      <a:r>
                        <a:rPr lang="ru-RU" sz="2000" dirty="0"/>
                        <a:t> </a:t>
                      </a:r>
                      <a:r>
                        <a:rPr lang="ru-RU" sz="2000" dirty="0" smtClean="0"/>
                        <a:t>– </a:t>
                      </a:r>
                      <a:r>
                        <a:rPr lang="en-US" sz="2000" dirty="0" smtClean="0"/>
                        <a:t>at four </a:t>
                      </a:r>
                      <a:r>
                        <a:rPr lang="en-US" sz="2000" dirty="0" smtClean="0"/>
                        <a:t>o'clock/</a:t>
                      </a:r>
                      <a:r>
                        <a:rPr lang="en-US" sz="2000" baseline="0" dirty="0" smtClean="0"/>
                        <a:t> at</a:t>
                      </a:r>
                      <a:r>
                        <a:rPr lang="ru-RU" sz="2000" dirty="0" smtClean="0"/>
                        <a:t> </a:t>
                      </a:r>
                      <a:r>
                        <a:rPr lang="en-US" sz="2000" dirty="0" smtClean="0"/>
                        <a:t>night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smtClean="0"/>
                        <a:t>/ at </a:t>
                      </a:r>
                      <a:r>
                        <a:rPr lang="en-US" sz="2000" dirty="0" smtClean="0"/>
                        <a:t>the weekend</a:t>
                      </a:r>
                      <a:endParaRPr lang="ru-RU" sz="2000" dirty="0" smtClean="0"/>
                    </a:p>
                    <a:p>
                      <a:pPr algn="l"/>
                      <a:endParaRPr lang="ru-RU" sz="2000" dirty="0" smtClean="0"/>
                    </a:p>
                    <a:p>
                      <a:pPr algn="l"/>
                      <a:endParaRPr lang="ru-RU" sz="2000" dirty="0" smtClean="0"/>
                    </a:p>
                    <a:p>
                      <a:pPr algn="l"/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327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Home of Time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Время часового пояса по которому проходит нулевой Гринвичский меридиан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1" t="8779" r="12866" b="24900"/>
          <a:stretch/>
        </p:blipFill>
        <p:spPr>
          <a:xfrm>
            <a:off x="4211960" y="2492896"/>
            <a:ext cx="4072222" cy="366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6010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4392488" cy="5859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220072" y="692696"/>
            <a:ext cx="320384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b="1" dirty="0">
                <a:solidFill>
                  <a:srgbClr val="E7BC29">
                    <a:shade val="75000"/>
                  </a:srgbClr>
                </a:solidFill>
                <a:ea typeface="+mj-ea"/>
                <a:cs typeface="+mj-cs"/>
              </a:rPr>
              <a:t>Royal Observatory Greenwich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52134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052736"/>
            <a:ext cx="3882723" cy="512587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020879"/>
            <a:ext cx="3867091" cy="5157733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07270"/>
            <a:ext cx="4829175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3156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534" y="260648"/>
            <a:ext cx="5950221" cy="607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2092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94784"/>
            <a:ext cx="8308968" cy="448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0788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" y="733425"/>
            <a:ext cx="9020175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2168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Следует запомнить: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700808"/>
            <a:ext cx="8503920" cy="439824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7030A0"/>
                </a:solidFill>
              </a:rPr>
              <a:t>exactly</a:t>
            </a:r>
            <a:r>
              <a:rPr lang="en-US" dirty="0"/>
              <a:t> - </a:t>
            </a:r>
            <a:r>
              <a:rPr lang="ru-RU" dirty="0"/>
              <a:t>ровно; например, </a:t>
            </a:r>
            <a:r>
              <a:rPr lang="en-US" dirty="0"/>
              <a:t>it's exactly nine (</a:t>
            </a:r>
            <a:r>
              <a:rPr lang="ru-RU" dirty="0"/>
              <a:t>ровно девять часов) 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rgbClr val="7030A0"/>
                </a:solidFill>
              </a:rPr>
              <a:t>about</a:t>
            </a:r>
            <a:r>
              <a:rPr lang="en-US" dirty="0" smtClean="0"/>
              <a:t> </a:t>
            </a:r>
            <a:r>
              <a:rPr lang="en-US" dirty="0"/>
              <a:t>- </a:t>
            </a:r>
            <a:r>
              <a:rPr lang="ru-RU" dirty="0"/>
              <a:t>примерно; например, </a:t>
            </a:r>
            <a:r>
              <a:rPr lang="en-US" dirty="0"/>
              <a:t>it's about seven (</a:t>
            </a:r>
            <a:r>
              <a:rPr lang="ru-RU" dirty="0"/>
              <a:t>около семи часов) 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rgbClr val="7030A0"/>
                </a:solidFill>
              </a:rPr>
              <a:t>almost</a:t>
            </a:r>
            <a:r>
              <a:rPr lang="en-US" dirty="0" smtClean="0"/>
              <a:t> </a:t>
            </a:r>
            <a:r>
              <a:rPr lang="en-US" dirty="0"/>
              <a:t>- </a:t>
            </a:r>
            <a:r>
              <a:rPr lang="ru-RU" dirty="0"/>
              <a:t>почти; например, </a:t>
            </a:r>
            <a:r>
              <a:rPr lang="en-US" dirty="0"/>
              <a:t>it's about eight (</a:t>
            </a:r>
            <a:r>
              <a:rPr lang="ru-RU" dirty="0"/>
              <a:t>почти восемь часов)</a:t>
            </a:r>
          </a:p>
        </p:txBody>
      </p:sp>
    </p:spTree>
    <p:extLst>
      <p:ext uri="{BB962C8B-B14F-4D97-AF65-F5344CB8AC3E}">
        <p14:creationId xmlns:p14="http://schemas.microsoft.com/office/powerpoint/2010/main" val="330402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Примеры времени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8662736" cy="4782272"/>
          </a:xfrm>
        </p:spPr>
        <p:txBody>
          <a:bodyPr>
            <a:noAutofit/>
          </a:bodyPr>
          <a:lstStyle/>
          <a:p>
            <a:r>
              <a:rPr lang="ru-RU" sz="2000" dirty="0"/>
              <a:t>00.00 (полночь) - </a:t>
            </a:r>
            <a:r>
              <a:rPr lang="en-US" sz="2000" dirty="0" smtClean="0"/>
              <a:t>midnight</a:t>
            </a:r>
          </a:p>
          <a:p>
            <a:r>
              <a:rPr lang="en-US" sz="2000" dirty="0" smtClean="0"/>
              <a:t>00.05 </a:t>
            </a:r>
            <a:r>
              <a:rPr lang="en-US" sz="2000" dirty="0"/>
              <a:t>(</a:t>
            </a:r>
            <a:r>
              <a:rPr lang="ru-RU" sz="2000" dirty="0"/>
              <a:t>пять минут первого ночи) - </a:t>
            </a:r>
            <a:r>
              <a:rPr lang="en-US" sz="2000" dirty="0"/>
              <a:t>it’s five past zero am</a:t>
            </a:r>
          </a:p>
          <a:p>
            <a:r>
              <a:rPr lang="en-US" sz="2000" dirty="0"/>
              <a:t>01.10 (</a:t>
            </a:r>
            <a:r>
              <a:rPr lang="ru-RU" sz="2000" dirty="0"/>
              <a:t>десять минут второго ночи) - </a:t>
            </a:r>
            <a:r>
              <a:rPr lang="en-US" sz="2000" dirty="0"/>
              <a:t>it’s ten past one am</a:t>
            </a:r>
          </a:p>
          <a:p>
            <a:r>
              <a:rPr lang="en-US" sz="2000" dirty="0"/>
              <a:t>02.15 (</a:t>
            </a:r>
            <a:r>
              <a:rPr lang="ru-RU" sz="2000" dirty="0"/>
              <a:t>пятнадцать минут третьего ночи) - </a:t>
            </a:r>
            <a:r>
              <a:rPr lang="en-US" sz="2000" dirty="0"/>
              <a:t>it’s a quarter past two am</a:t>
            </a:r>
          </a:p>
          <a:p>
            <a:r>
              <a:rPr lang="en-US" sz="2000" dirty="0"/>
              <a:t>03.20 (</a:t>
            </a:r>
            <a:r>
              <a:rPr lang="ru-RU" sz="2000" dirty="0"/>
              <a:t>двадцать минут четвёртого ночи) - </a:t>
            </a:r>
            <a:r>
              <a:rPr lang="en-US" sz="2000" dirty="0"/>
              <a:t>it’s twenty past three am</a:t>
            </a:r>
          </a:p>
          <a:p>
            <a:r>
              <a:rPr lang="en-US" sz="2000" dirty="0"/>
              <a:t>04.25 (</a:t>
            </a:r>
            <a:r>
              <a:rPr lang="ru-RU" sz="2000" dirty="0"/>
              <a:t>двадцать пять минут пятого утра) - </a:t>
            </a:r>
            <a:r>
              <a:rPr lang="en-US" sz="2000" dirty="0"/>
              <a:t>it’s twenty five past four am</a:t>
            </a:r>
          </a:p>
          <a:p>
            <a:r>
              <a:rPr lang="en-US" sz="2000" dirty="0"/>
              <a:t>05.30 (</a:t>
            </a:r>
            <a:r>
              <a:rPr lang="ru-RU" sz="2000" dirty="0"/>
              <a:t>половина шестого утра) - </a:t>
            </a:r>
            <a:r>
              <a:rPr lang="en-US" sz="2000" dirty="0"/>
              <a:t>it’s half past five am</a:t>
            </a:r>
          </a:p>
          <a:p>
            <a:r>
              <a:rPr lang="en-US" sz="2000" dirty="0"/>
              <a:t>06.35 </a:t>
            </a:r>
            <a:r>
              <a:rPr lang="en-US" sz="2000" dirty="0" smtClean="0"/>
              <a:t>(</a:t>
            </a:r>
            <a:r>
              <a:rPr lang="ru-RU" sz="2000" dirty="0" smtClean="0"/>
              <a:t>без </a:t>
            </a:r>
            <a:r>
              <a:rPr lang="ru-RU" sz="2000" dirty="0"/>
              <a:t>25 минут 7) - </a:t>
            </a:r>
            <a:r>
              <a:rPr lang="en-US" sz="2000" dirty="0"/>
              <a:t>it's twenty five to seven am</a:t>
            </a:r>
          </a:p>
          <a:p>
            <a:r>
              <a:rPr lang="en-US" sz="2000" dirty="0"/>
              <a:t>07.40 (</a:t>
            </a:r>
            <a:r>
              <a:rPr lang="ru-RU" sz="2000" dirty="0"/>
              <a:t>без двадцати восемь утра) - </a:t>
            </a:r>
            <a:r>
              <a:rPr lang="en-US" sz="2000" dirty="0"/>
              <a:t>it's twenty to eight am</a:t>
            </a:r>
          </a:p>
          <a:p>
            <a:r>
              <a:rPr lang="en-US" sz="2000" dirty="0"/>
              <a:t>08.45 (</a:t>
            </a:r>
            <a:r>
              <a:rPr lang="ru-RU" sz="2000" dirty="0"/>
              <a:t>без пятнадцати девять утра) - </a:t>
            </a:r>
            <a:r>
              <a:rPr lang="en-US" sz="2000" dirty="0"/>
              <a:t>it's a quarter to nine am</a:t>
            </a:r>
          </a:p>
          <a:p>
            <a:r>
              <a:rPr lang="en-US" sz="2000" dirty="0"/>
              <a:t>09.50 (</a:t>
            </a:r>
            <a:r>
              <a:rPr lang="ru-RU" sz="2000" dirty="0"/>
              <a:t>без десяти десять утра) - </a:t>
            </a:r>
            <a:r>
              <a:rPr lang="en-US" sz="2000" dirty="0"/>
              <a:t>it's ten to ten am</a:t>
            </a:r>
          </a:p>
          <a:p>
            <a:r>
              <a:rPr lang="en-US" sz="2000" dirty="0"/>
              <a:t>10.55 (</a:t>
            </a:r>
            <a:r>
              <a:rPr lang="ru-RU" sz="2000" dirty="0"/>
              <a:t>без пяти одиннадцать утра) - </a:t>
            </a:r>
            <a:r>
              <a:rPr lang="en-US" sz="2000" dirty="0"/>
              <a:t>it's five to eleven am</a:t>
            </a:r>
          </a:p>
          <a:p>
            <a:r>
              <a:rPr lang="en-US" sz="2000" dirty="0"/>
              <a:t>12.00 (</a:t>
            </a:r>
            <a:r>
              <a:rPr lang="ru-RU" sz="2000" dirty="0"/>
              <a:t>полдень) - </a:t>
            </a:r>
            <a:r>
              <a:rPr lang="en-US" sz="2000" dirty="0"/>
              <a:t>noon </a:t>
            </a:r>
            <a:r>
              <a:rPr lang="ru-RU" sz="2000" dirty="0"/>
              <a:t>или </a:t>
            </a:r>
            <a:r>
              <a:rPr lang="en-US" sz="2000" dirty="0" smtClean="0"/>
              <a:t>midday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9718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Примеры времени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>
              <a:buClr>
                <a:srgbClr val="53548A"/>
              </a:buClr>
            </a:pPr>
            <a:r>
              <a:rPr lang="en-US" sz="2000" dirty="0">
                <a:solidFill>
                  <a:prstClr val="black"/>
                </a:solidFill>
              </a:rPr>
              <a:t>12.05 (</a:t>
            </a:r>
            <a:r>
              <a:rPr lang="ru-RU" sz="2000" dirty="0">
                <a:solidFill>
                  <a:prstClr val="black"/>
                </a:solidFill>
              </a:rPr>
              <a:t>пять минут первого дня) - </a:t>
            </a:r>
            <a:r>
              <a:rPr lang="en-US" sz="2000" dirty="0">
                <a:solidFill>
                  <a:prstClr val="black"/>
                </a:solidFill>
              </a:rPr>
              <a:t>it's five past twelve pm </a:t>
            </a:r>
          </a:p>
          <a:p>
            <a:pPr lvl="0">
              <a:buClr>
                <a:srgbClr val="53548A"/>
              </a:buClr>
            </a:pPr>
            <a:r>
              <a:rPr lang="en-US" sz="2000" dirty="0">
                <a:solidFill>
                  <a:prstClr val="black"/>
                </a:solidFill>
              </a:rPr>
              <a:t>13.10 (</a:t>
            </a:r>
            <a:r>
              <a:rPr lang="ru-RU" sz="2000" dirty="0">
                <a:solidFill>
                  <a:prstClr val="black"/>
                </a:solidFill>
              </a:rPr>
              <a:t>десять минут второго дня) - </a:t>
            </a:r>
            <a:r>
              <a:rPr lang="en-US" sz="2000" dirty="0">
                <a:solidFill>
                  <a:prstClr val="black"/>
                </a:solidFill>
              </a:rPr>
              <a:t>it's ten past one pm </a:t>
            </a:r>
          </a:p>
          <a:p>
            <a:pPr lvl="0">
              <a:buClr>
                <a:srgbClr val="53548A"/>
              </a:buClr>
            </a:pPr>
            <a:r>
              <a:rPr lang="en-US" sz="2000" dirty="0">
                <a:solidFill>
                  <a:prstClr val="black"/>
                </a:solidFill>
              </a:rPr>
              <a:t>14.15 (</a:t>
            </a:r>
            <a:r>
              <a:rPr lang="ru-RU" sz="2000" dirty="0">
                <a:solidFill>
                  <a:prstClr val="black"/>
                </a:solidFill>
              </a:rPr>
              <a:t>пятнадцать минут третьего дня) - </a:t>
            </a:r>
            <a:r>
              <a:rPr lang="en-US" sz="2000" dirty="0">
                <a:solidFill>
                  <a:prstClr val="black"/>
                </a:solidFill>
              </a:rPr>
              <a:t>it's a quarter past two pm</a:t>
            </a:r>
          </a:p>
          <a:p>
            <a:pPr lvl="0">
              <a:buClr>
                <a:srgbClr val="53548A"/>
              </a:buClr>
            </a:pPr>
            <a:r>
              <a:rPr lang="en-US" sz="2000" dirty="0">
                <a:solidFill>
                  <a:prstClr val="black"/>
                </a:solidFill>
              </a:rPr>
              <a:t>15.20 (</a:t>
            </a:r>
            <a:r>
              <a:rPr lang="ru-RU" sz="2000" dirty="0">
                <a:solidFill>
                  <a:prstClr val="black"/>
                </a:solidFill>
              </a:rPr>
              <a:t>двадцать минут четвёртого дня) - </a:t>
            </a:r>
            <a:r>
              <a:rPr lang="en-US" sz="2000" dirty="0">
                <a:solidFill>
                  <a:prstClr val="black"/>
                </a:solidFill>
              </a:rPr>
              <a:t>it's twenty past three pm</a:t>
            </a:r>
          </a:p>
          <a:p>
            <a:pPr lvl="0">
              <a:buClr>
                <a:srgbClr val="53548A"/>
              </a:buClr>
            </a:pPr>
            <a:r>
              <a:rPr lang="en-US" sz="2000" dirty="0">
                <a:solidFill>
                  <a:prstClr val="black"/>
                </a:solidFill>
              </a:rPr>
              <a:t>16.25 (</a:t>
            </a:r>
            <a:r>
              <a:rPr lang="ru-RU" sz="2000" dirty="0">
                <a:solidFill>
                  <a:prstClr val="black"/>
                </a:solidFill>
              </a:rPr>
              <a:t>двадцать пять минут пятого дня) - </a:t>
            </a:r>
            <a:r>
              <a:rPr lang="en-US" sz="2000" dirty="0">
                <a:solidFill>
                  <a:prstClr val="black"/>
                </a:solidFill>
              </a:rPr>
              <a:t>it's twenty five past four pm</a:t>
            </a:r>
          </a:p>
          <a:p>
            <a:pPr lvl="0">
              <a:buClr>
                <a:srgbClr val="53548A"/>
              </a:buClr>
            </a:pPr>
            <a:r>
              <a:rPr lang="en-US" sz="2000" dirty="0">
                <a:solidFill>
                  <a:prstClr val="black"/>
                </a:solidFill>
              </a:rPr>
              <a:t>17.30 (</a:t>
            </a:r>
            <a:r>
              <a:rPr lang="ru-RU" sz="2000" dirty="0">
                <a:solidFill>
                  <a:prstClr val="black"/>
                </a:solidFill>
              </a:rPr>
              <a:t>половина шестого вечера) - </a:t>
            </a:r>
            <a:r>
              <a:rPr lang="en-US" sz="2000" dirty="0">
                <a:solidFill>
                  <a:prstClr val="black"/>
                </a:solidFill>
              </a:rPr>
              <a:t>it's half past five pm</a:t>
            </a:r>
          </a:p>
          <a:p>
            <a:pPr lvl="0">
              <a:buClr>
                <a:srgbClr val="53548A"/>
              </a:buClr>
            </a:pPr>
            <a:r>
              <a:rPr lang="en-US" sz="2000" dirty="0">
                <a:solidFill>
                  <a:prstClr val="black"/>
                </a:solidFill>
              </a:rPr>
              <a:t>18.35 </a:t>
            </a:r>
            <a:r>
              <a:rPr lang="en-US" sz="2000" dirty="0" smtClean="0">
                <a:solidFill>
                  <a:prstClr val="black"/>
                </a:solidFill>
              </a:rPr>
              <a:t>(</a:t>
            </a:r>
            <a:r>
              <a:rPr lang="ru-RU" sz="2000" dirty="0" smtClean="0">
                <a:solidFill>
                  <a:prstClr val="black"/>
                </a:solidFill>
              </a:rPr>
              <a:t>без </a:t>
            </a:r>
            <a:r>
              <a:rPr lang="ru-RU" sz="2000" dirty="0">
                <a:solidFill>
                  <a:prstClr val="black"/>
                </a:solidFill>
              </a:rPr>
              <a:t>25 минут 7) - </a:t>
            </a:r>
            <a:r>
              <a:rPr lang="en-US" sz="2000" dirty="0">
                <a:solidFill>
                  <a:prstClr val="black"/>
                </a:solidFill>
              </a:rPr>
              <a:t>it's twenty five to seven pm</a:t>
            </a:r>
          </a:p>
          <a:p>
            <a:pPr lvl="0">
              <a:buClr>
                <a:srgbClr val="53548A"/>
              </a:buClr>
            </a:pPr>
            <a:r>
              <a:rPr lang="en-US" sz="2000" dirty="0">
                <a:solidFill>
                  <a:prstClr val="black"/>
                </a:solidFill>
              </a:rPr>
              <a:t>19.40 (</a:t>
            </a:r>
            <a:r>
              <a:rPr lang="ru-RU" sz="2000" dirty="0">
                <a:solidFill>
                  <a:prstClr val="black"/>
                </a:solidFill>
              </a:rPr>
              <a:t>без двадцати минут восемь вечера) - </a:t>
            </a:r>
            <a:r>
              <a:rPr lang="en-US" sz="2000" dirty="0">
                <a:solidFill>
                  <a:prstClr val="black"/>
                </a:solidFill>
              </a:rPr>
              <a:t>it's twenty to eight pm</a:t>
            </a:r>
          </a:p>
          <a:p>
            <a:pPr lvl="0">
              <a:buClr>
                <a:srgbClr val="53548A"/>
              </a:buClr>
            </a:pPr>
            <a:r>
              <a:rPr lang="en-US" sz="2000" dirty="0">
                <a:solidFill>
                  <a:prstClr val="black"/>
                </a:solidFill>
              </a:rPr>
              <a:t>20.45 (</a:t>
            </a:r>
            <a:r>
              <a:rPr lang="ru-RU" sz="2000" dirty="0">
                <a:solidFill>
                  <a:prstClr val="black"/>
                </a:solidFill>
              </a:rPr>
              <a:t>без пятнадцати минут девять вечера) - </a:t>
            </a:r>
            <a:r>
              <a:rPr lang="en-US" sz="2000" dirty="0">
                <a:solidFill>
                  <a:prstClr val="black"/>
                </a:solidFill>
              </a:rPr>
              <a:t>it's a quarter to nine pm</a:t>
            </a:r>
          </a:p>
          <a:p>
            <a:pPr lvl="0">
              <a:buClr>
                <a:srgbClr val="53548A"/>
              </a:buClr>
            </a:pPr>
            <a:r>
              <a:rPr lang="en-US" sz="2000" dirty="0">
                <a:solidFill>
                  <a:prstClr val="black"/>
                </a:solidFill>
              </a:rPr>
              <a:t>21.50 (</a:t>
            </a:r>
            <a:r>
              <a:rPr lang="ru-RU" sz="2000" dirty="0">
                <a:solidFill>
                  <a:prstClr val="black"/>
                </a:solidFill>
              </a:rPr>
              <a:t>без десяти минут десять вечера) - </a:t>
            </a:r>
            <a:r>
              <a:rPr lang="en-US" sz="2000" dirty="0">
                <a:solidFill>
                  <a:prstClr val="black"/>
                </a:solidFill>
              </a:rPr>
              <a:t>it's ten to ten pm</a:t>
            </a:r>
          </a:p>
          <a:p>
            <a:pPr lvl="0">
              <a:buClr>
                <a:srgbClr val="53548A"/>
              </a:buClr>
            </a:pPr>
            <a:r>
              <a:rPr lang="en-US" sz="2000" dirty="0">
                <a:solidFill>
                  <a:prstClr val="black"/>
                </a:solidFill>
              </a:rPr>
              <a:t>22.55 (</a:t>
            </a:r>
            <a:r>
              <a:rPr lang="ru-RU" sz="2000" dirty="0">
                <a:solidFill>
                  <a:prstClr val="black"/>
                </a:solidFill>
              </a:rPr>
              <a:t>без пяти минут одиннадцать вечера) - </a:t>
            </a:r>
            <a:r>
              <a:rPr lang="en-US" sz="2000" dirty="0">
                <a:solidFill>
                  <a:prstClr val="black"/>
                </a:solidFill>
              </a:rPr>
              <a:t>it's five to eleven </a:t>
            </a:r>
            <a:r>
              <a:rPr lang="en-US" sz="2000" dirty="0" smtClean="0">
                <a:solidFill>
                  <a:prstClr val="black"/>
                </a:solidFill>
              </a:rPr>
              <a:t>pm</a:t>
            </a:r>
            <a:endParaRPr lang="en-US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423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Также важно знать: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в </a:t>
            </a:r>
            <a:r>
              <a:rPr lang="ru-RU" sz="2000" b="1" dirty="0">
                <a:solidFill>
                  <a:srgbClr val="002060"/>
                </a:solidFill>
              </a:rPr>
              <a:t>течение трех </a:t>
            </a:r>
            <a:r>
              <a:rPr lang="ru-RU" sz="2000" b="1" dirty="0" smtClean="0">
                <a:solidFill>
                  <a:srgbClr val="002060"/>
                </a:solidFill>
              </a:rPr>
              <a:t>часов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</a:rPr>
              <a:t>- </a:t>
            </a:r>
            <a:r>
              <a:rPr lang="en-US" sz="2000" b="1" dirty="0" smtClean="0">
                <a:solidFill>
                  <a:srgbClr val="002060"/>
                </a:solidFill>
              </a:rPr>
              <a:t>for </a:t>
            </a:r>
            <a:r>
              <a:rPr lang="en-US" sz="2000" b="1" dirty="0">
                <a:solidFill>
                  <a:srgbClr val="002060"/>
                </a:solidFill>
              </a:rPr>
              <a:t>3 hours 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через час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</a:rPr>
              <a:t>- </a:t>
            </a:r>
            <a:r>
              <a:rPr lang="en-US" sz="2000" b="1" dirty="0" smtClean="0">
                <a:solidFill>
                  <a:srgbClr val="002060"/>
                </a:solidFill>
              </a:rPr>
              <a:t>in </a:t>
            </a:r>
            <a:r>
              <a:rPr lang="en-US" sz="2000" b="1" dirty="0">
                <a:solidFill>
                  <a:srgbClr val="002060"/>
                </a:solidFill>
              </a:rPr>
              <a:t>an hour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через полчаса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</a:rPr>
              <a:t>- </a:t>
            </a:r>
            <a:r>
              <a:rPr lang="en-US" sz="2000" b="1" dirty="0" smtClean="0">
                <a:solidFill>
                  <a:srgbClr val="002060"/>
                </a:solidFill>
              </a:rPr>
              <a:t>in </a:t>
            </a:r>
            <a:r>
              <a:rPr lang="en-US" sz="2000" b="1" dirty="0">
                <a:solidFill>
                  <a:srgbClr val="002060"/>
                </a:solidFill>
              </a:rPr>
              <a:t>half an hour 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через </a:t>
            </a:r>
            <a:r>
              <a:rPr lang="ru-RU" sz="2000" b="1" dirty="0">
                <a:solidFill>
                  <a:srgbClr val="002060"/>
                </a:solidFill>
              </a:rPr>
              <a:t>полтора </a:t>
            </a:r>
            <a:r>
              <a:rPr lang="ru-RU" sz="2000" b="1" dirty="0" smtClean="0">
                <a:solidFill>
                  <a:srgbClr val="002060"/>
                </a:solidFill>
              </a:rPr>
              <a:t>часа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</a:rPr>
              <a:t>- </a:t>
            </a:r>
            <a:r>
              <a:rPr lang="en-US" sz="2000" b="1" dirty="0" smtClean="0">
                <a:solidFill>
                  <a:srgbClr val="002060"/>
                </a:solidFill>
              </a:rPr>
              <a:t>in </a:t>
            </a:r>
            <a:r>
              <a:rPr lang="en-US" sz="2000" b="1" dirty="0">
                <a:solidFill>
                  <a:srgbClr val="002060"/>
                </a:solidFill>
              </a:rPr>
              <a:t>an hour and a half </a:t>
            </a:r>
          </a:p>
          <a:p>
            <a:pPr lvl="0">
              <a:buClr>
                <a:srgbClr val="53548A"/>
              </a:buClr>
            </a:pPr>
            <a:r>
              <a:rPr lang="ru-RU" sz="2000" b="1" dirty="0" smtClean="0">
                <a:solidFill>
                  <a:srgbClr val="002060"/>
                </a:solidFill>
              </a:rPr>
              <a:t>вовремя - </a:t>
            </a:r>
            <a:r>
              <a:rPr lang="en-US" sz="2000" b="1" dirty="0" smtClean="0">
                <a:solidFill>
                  <a:srgbClr val="002060"/>
                </a:solidFill>
              </a:rPr>
              <a:t>in </a:t>
            </a:r>
            <a:r>
              <a:rPr lang="en-US" sz="2000" b="1" dirty="0">
                <a:solidFill>
                  <a:srgbClr val="002060"/>
                </a:solidFill>
              </a:rPr>
              <a:t>time 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lvl="0">
              <a:buClr>
                <a:srgbClr val="53548A"/>
              </a:buClr>
            </a:pPr>
            <a:r>
              <a:rPr lang="ru-RU" sz="2000" b="1" dirty="0" smtClean="0">
                <a:solidFill>
                  <a:srgbClr val="002060"/>
                </a:solidFill>
              </a:rPr>
              <a:t>далеко </a:t>
            </a:r>
            <a:r>
              <a:rPr lang="ru-RU" sz="2000" b="1" dirty="0">
                <a:solidFill>
                  <a:srgbClr val="002060"/>
                </a:solidFill>
              </a:rPr>
              <a:t>за полночь — </a:t>
            </a:r>
            <a:r>
              <a:rPr lang="en-US" sz="2000" b="1" dirty="0">
                <a:solidFill>
                  <a:srgbClr val="002060"/>
                </a:solidFill>
              </a:rPr>
              <a:t>in the small hours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в полночь — </a:t>
            </a:r>
            <a:r>
              <a:rPr lang="en-US" sz="2000" b="1" dirty="0">
                <a:solidFill>
                  <a:srgbClr val="002060"/>
                </a:solidFill>
              </a:rPr>
              <a:t>at midnight, 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за </a:t>
            </a:r>
            <a:r>
              <a:rPr lang="ru-RU" sz="2000" b="1" dirty="0">
                <a:solidFill>
                  <a:srgbClr val="002060"/>
                </a:solidFill>
              </a:rPr>
              <a:t>полночь — </a:t>
            </a:r>
            <a:r>
              <a:rPr lang="en-US" sz="2000" b="1" dirty="0">
                <a:solidFill>
                  <a:srgbClr val="002060"/>
                </a:solidFill>
              </a:rPr>
              <a:t>after midnight,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lvl="0">
              <a:buClr>
                <a:srgbClr val="53548A"/>
              </a:buClr>
            </a:pPr>
            <a:r>
              <a:rPr lang="ru-RU" sz="2000" b="1" dirty="0" smtClean="0">
                <a:solidFill>
                  <a:srgbClr val="002060"/>
                </a:solidFill>
              </a:rPr>
              <a:t>в </a:t>
            </a:r>
            <a:r>
              <a:rPr lang="ru-RU" sz="2000" b="1" dirty="0">
                <a:solidFill>
                  <a:srgbClr val="002060"/>
                </a:solidFill>
              </a:rPr>
              <a:t>полдень — </a:t>
            </a:r>
            <a:r>
              <a:rPr lang="en-US" sz="2000" b="1" dirty="0">
                <a:solidFill>
                  <a:srgbClr val="002060"/>
                </a:solidFill>
              </a:rPr>
              <a:t>at noon, 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lvl="0">
              <a:buClr>
                <a:srgbClr val="53548A"/>
              </a:buClr>
            </a:pPr>
            <a:r>
              <a:rPr lang="ru-RU" sz="2000" b="1" dirty="0" smtClean="0">
                <a:solidFill>
                  <a:srgbClr val="002060"/>
                </a:solidFill>
              </a:rPr>
              <a:t>время </a:t>
            </a:r>
            <a:r>
              <a:rPr lang="ru-RU" sz="2000" b="1" dirty="0">
                <a:solidFill>
                  <a:srgbClr val="002060"/>
                </a:solidFill>
              </a:rPr>
              <a:t>до полудня — </a:t>
            </a:r>
            <a:r>
              <a:rPr lang="en-US" sz="2000" b="1" dirty="0">
                <a:solidFill>
                  <a:srgbClr val="002060"/>
                </a:solidFill>
              </a:rPr>
              <a:t>forenoon, 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lvl="0">
              <a:buClr>
                <a:srgbClr val="53548A"/>
              </a:buClr>
            </a:pPr>
            <a:r>
              <a:rPr lang="ru-RU" sz="2000" b="1" dirty="0" smtClean="0">
                <a:solidFill>
                  <a:srgbClr val="002060"/>
                </a:solidFill>
              </a:rPr>
              <a:t>время </a:t>
            </a:r>
            <a:r>
              <a:rPr lang="ru-RU" sz="2000" b="1" dirty="0">
                <a:solidFill>
                  <a:srgbClr val="002060"/>
                </a:solidFill>
              </a:rPr>
              <a:t>после полудня — </a:t>
            </a:r>
            <a:r>
              <a:rPr lang="en-US" sz="2000" b="1" dirty="0">
                <a:solidFill>
                  <a:srgbClr val="002060"/>
                </a:solidFill>
              </a:rPr>
              <a:t>afternoon, 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lvl="0">
              <a:buClr>
                <a:srgbClr val="53548A"/>
              </a:buClr>
            </a:pPr>
            <a:r>
              <a:rPr lang="ru-RU" sz="2000" b="1" dirty="0" smtClean="0">
                <a:solidFill>
                  <a:srgbClr val="002060"/>
                </a:solidFill>
              </a:rPr>
              <a:t>после </a:t>
            </a:r>
            <a:r>
              <a:rPr lang="ru-RU" sz="2000" b="1" dirty="0">
                <a:solidFill>
                  <a:srgbClr val="002060"/>
                </a:solidFill>
              </a:rPr>
              <a:t>полудня — </a:t>
            </a:r>
            <a:r>
              <a:rPr lang="en-US" sz="2000" b="1" dirty="0">
                <a:solidFill>
                  <a:srgbClr val="002060"/>
                </a:solidFill>
              </a:rPr>
              <a:t>in the afternoon</a:t>
            </a:r>
          </a:p>
          <a:p>
            <a:pPr marL="0" indent="0">
              <a:buNone/>
            </a:pPr>
            <a:endParaRPr lang="en-US" sz="1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00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414</TotalTime>
  <Words>793</Words>
  <Application>Microsoft Office PowerPoint</Application>
  <PresentationFormat>Экран (4:3)</PresentationFormat>
  <Paragraphs>96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Официальная</vt:lpstr>
      <vt:lpstr>Презентация PowerPoint</vt:lpstr>
      <vt:lpstr>Который час</vt:lpstr>
      <vt:lpstr>Ответ начинаем с     «It is… .»</vt:lpstr>
      <vt:lpstr>«Ровный час» – o'clock</vt:lpstr>
      <vt:lpstr>В английском языке три предлога времени:</vt:lpstr>
      <vt:lpstr>It is … minutes to/ past … .</vt:lpstr>
      <vt:lpstr>«Четверть часа» - quarter </vt:lpstr>
      <vt:lpstr>«Половина» - half</vt:lpstr>
      <vt:lpstr>Уточнить время суток можно так:</vt:lpstr>
      <vt:lpstr>Также,  можно использовать </vt:lpstr>
      <vt:lpstr>Употребление предлогов</vt:lpstr>
      <vt:lpstr>The Home of Time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Следует запомнить:</vt:lpstr>
      <vt:lpstr>Примеры времени</vt:lpstr>
      <vt:lpstr>Примеры времени</vt:lpstr>
      <vt:lpstr>Также важно знать: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DNA7 X86</cp:lastModifiedBy>
  <cp:revision>37</cp:revision>
  <dcterms:created xsi:type="dcterms:W3CDTF">2014-01-18T05:17:31Z</dcterms:created>
  <dcterms:modified xsi:type="dcterms:W3CDTF">2016-11-29T21:26:26Z</dcterms:modified>
</cp:coreProperties>
</file>