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handoutMasterIdLst>
    <p:handoutMasterId r:id="rId19"/>
  </p:handout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04" autoAdjust="0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9" d="100"/>
          <a:sy n="89" d="100"/>
        </p:scale>
        <p:origin x="279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53C015C-0EF5-49F7-9E01-582B585ABACA}" type="datetime1">
              <a:rPr lang="ru-RU" smtClean="0"/>
              <a:t>03.03.2019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E286890-466E-41CD-A28A-B1EBDF22CA3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2BFA235-31F1-4890-8B77-802E398D12C6}" type="datetime1">
              <a:rPr lang="ru-RU" noProof="0" smtClean="0"/>
              <a:t>03.03.2019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27CD11A-EED3-40CE-98A3-28FEE84867B3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27CD11A-EED3-40CE-98A3-28FEE84867B3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0A245C-01DF-4738-95E1-A937925DD2F1}" type="datetime1">
              <a:rPr lang="ru-RU" noProof="0" smtClean="0"/>
              <a:t>03.03.2019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B29C50-D6F1-4DB6-9B68-F4CD3996E9C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12D46A-9331-4E58-9868-B6ECF00A1A93}" type="datetime1">
              <a:rPr lang="ru-RU" noProof="0" smtClean="0"/>
              <a:t>03.03.2019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B29C50-D6F1-4DB6-9B68-F4CD3996E9C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rtlCol="0" anchor="b"/>
          <a:lstStyle>
            <a:lvl1pPr>
              <a:lnSpc>
                <a:spcPct val="100000"/>
              </a:lnSpc>
              <a:defRPr sz="60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920193-2B05-4257-A1D7-7CD6038489A8}" type="datetime1">
              <a:rPr lang="ru-RU" noProof="0" smtClean="0"/>
              <a:t>03.03.2019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B29C50-D6F1-4DB6-9B68-F4CD3996E9C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457200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baseline="0" noProof="0" dirty="0" smtClean="0">
                <a:solidFill>
                  <a:schemeClr val="bg1"/>
                </a:solidFill>
              </a:defRPr>
            </a:lvl1pPr>
            <a:lvl2pPr>
              <a:defRPr lang="en-US" baseline="0" noProof="0" dirty="0" smtClean="0">
                <a:solidFill>
                  <a:schemeClr val="bg1"/>
                </a:solidFill>
              </a:defRPr>
            </a:lvl2pPr>
            <a:lvl3pPr>
              <a:defRPr lang="en-US" baseline="0" noProof="0" dirty="0" smtClean="0">
                <a:solidFill>
                  <a:schemeClr val="bg1"/>
                </a:solidFill>
              </a:defRPr>
            </a:lvl3pPr>
            <a:lvl4pPr>
              <a:defRPr lang="en-US" baseline="0" noProof="0" dirty="0" smtClean="0">
                <a:solidFill>
                  <a:schemeClr val="bg1"/>
                </a:solidFill>
              </a:defRPr>
            </a:lvl4pPr>
            <a:lvl5pPr>
              <a:defRPr lang="en-US" baseline="0" noProof="0" dirty="0" smtClean="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</a:lstStyle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5650524" y="1825625"/>
            <a:ext cx="489204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5966B2-1510-4C9B-BBCA-BBFE72A88EB8}" type="datetime1">
              <a:rPr lang="ru-RU" smtClean="0"/>
              <a:t>03.03.2019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B29C50-D6F1-4DB6-9B68-F4CD3996E9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39150"/>
            <a:ext cx="10094976" cy="1152144"/>
          </a:xfrm>
        </p:spPr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28800"/>
            <a:ext cx="489204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457200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56753" y="1828800"/>
            <a:ext cx="4892040" cy="641350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5656753" y="2498723"/>
            <a:ext cx="4892040" cy="31019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37B7A2-263E-4006-82C8-F8A3F838290A}" type="datetime1">
              <a:rPr lang="ru-RU" smtClean="0"/>
              <a:t>03.03.2019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B29C50-D6F1-4DB6-9B68-F4CD3996E9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наз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A99D0BD-0694-4725-90BD-977C2561BD03}" type="datetime1">
              <a:rPr lang="ru-RU" noProof="0" smtClean="0"/>
              <a:t>03.03.2019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B29C50-D6F1-4DB6-9B68-F4CD3996E9C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D95CD1-4E33-45E7-90A8-63B59DCB1BF2}" type="datetime1">
              <a:rPr lang="ru-RU" noProof="0" smtClean="0"/>
              <a:t>03.03.2019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B29C50-D6F1-4DB6-9B68-F4CD3996E9C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4800600" y="987425"/>
            <a:ext cx="5753100" cy="4613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noProof="0" dirty="0" smtClean="0"/>
            </a:lvl5pPr>
          </a:lstStyle>
          <a:p>
            <a:pPr lvl="0" rtl="0"/>
            <a:r>
              <a:rPr lang="ru-RU" dirty="0" smtClean="0"/>
              <a:t>Образец текста</a:t>
            </a:r>
          </a:p>
          <a:p>
            <a:pPr lvl="1" rtl="0"/>
            <a:r>
              <a:rPr lang="ru-RU" dirty="0" smtClean="0"/>
              <a:t>Второй уровень</a:t>
            </a:r>
          </a:p>
          <a:p>
            <a:pPr lvl="2" rtl="0"/>
            <a:r>
              <a:rPr lang="ru-RU" dirty="0" smtClean="0"/>
              <a:t>Третий уровень</a:t>
            </a:r>
          </a:p>
          <a:p>
            <a:pPr lvl="3" rtl="0"/>
            <a:r>
              <a:rPr lang="ru-RU" dirty="0" smtClean="0"/>
              <a:t>Четвертый уровень</a:t>
            </a:r>
          </a:p>
          <a:p>
            <a:pPr lvl="4" rtl="0"/>
            <a:r>
              <a:rPr lang="ru-RU" dirty="0" smtClean="0"/>
              <a:t>Пятый уровень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7691E6-B3C1-4B5F-BA52-EDD503422929}" type="datetime1">
              <a:rPr lang="ru-RU" smtClean="0"/>
              <a:t>03.03.2019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Добавить нижний колонтитул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B29C50-D6F1-4DB6-9B68-F4CD3996E9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rtlCol="0" anchor="b"/>
          <a:lstStyle>
            <a:lvl1pPr rtl="0"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6C35A3-A52F-43C1-91D0-1B98C4E987A3}" type="datetime1">
              <a:rPr lang="ru-RU" noProof="0" smtClean="0"/>
              <a:t>03.03.2019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B29C50-D6F1-4DB6-9B68-F4CD3996E9C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CEF5AE2-A617-4D10-AE3F-743DB285430B}" type="datetime1">
              <a:rPr lang="ru-RU" noProof="0" smtClean="0"/>
              <a:t>03.03.2019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B29C50-D6F1-4DB6-9B68-F4CD3996E9C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 rtlCol="0"/>
          <a:lstStyle/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B7E0C4-AD29-44BF-B816-44BB346984E4}" type="datetime1">
              <a:rPr lang="ru-RU" noProof="0" smtClean="0"/>
              <a:t>03.03.2019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B29C50-D6F1-4DB6-9B68-F4CD3996E9CF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Образец текста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93F70773-252F-46A4-859F-4D91426BD6D8}" type="datetime1">
              <a:rPr lang="ru-RU" noProof="0" smtClean="0"/>
              <a:t>03.03.2019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E5B29C50-D6F1-4DB6-9B68-F4CD3996E9CF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bg1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97152" y="1983232"/>
            <a:ext cx="9144000" cy="2387600"/>
          </a:xfrm>
        </p:spPr>
        <p:txBody>
          <a:bodyPr rtlCol="0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lnSpc>
                <a:spcPct val="100000"/>
              </a:lnSpc>
            </a:pPr>
            <a:r>
              <a:rPr lang="ru-RU" dirty="0">
                <a:ln/>
                <a:solidFill>
                  <a:schemeClr val="accent3"/>
                </a:solidFill>
                <a:effectLst/>
              </a:rPr>
              <a:t>Масленичные обряды в России</a:t>
            </a:r>
            <a:endParaRPr lang="ru-RU" dirty="0">
              <a:ln/>
              <a:solidFill>
                <a:schemeClr val="accent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0"/>
            <a:ext cx="12192000" cy="3965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6600">
                  <a:solidFill>
                    <a:srgbClr val="EDCB98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D0B8C9">
                      <a:satMod val="175000"/>
                      <a:alpha val="40000"/>
                    </a:srgbClr>
                  </a:glow>
                  <a:outerShdw dist="38100" dir="2700000" algn="tl" rotWithShape="0">
                    <a:srgbClr val="EDCB98"/>
                  </a:outerShdw>
                </a:effectLst>
                <a:uLnTx/>
                <a:uFillTx/>
                <a:latin typeface="Segoe UI Light" panose="020B0502040204020203" pitchFamily="34" charset="0"/>
                <a:ea typeface="+mj-ea"/>
              </a:rPr>
              <a:t>Пожалуй, самым веселым праздником на Руси можно назвать Масленицу. Масленичные обряды очень необычны и интересны.</a:t>
            </a:r>
            <a:endParaRPr kumimoji="0" lang="ru-RU" sz="5400" b="1" i="0" u="none" strike="noStrike" kern="1200" cap="none" spc="0" normalizeH="0" baseline="0" noProof="0" dirty="0">
              <a:ln w="6600">
                <a:solidFill>
                  <a:srgbClr val="EDCB98"/>
                </a:solidFill>
                <a:prstDash val="solid"/>
              </a:ln>
              <a:solidFill>
                <a:srgbClr val="FFFFFF"/>
              </a:solidFill>
              <a:effectLst>
                <a:glow rad="101600">
                  <a:srgbClr val="D0B8C9">
                    <a:satMod val="175000"/>
                    <a:alpha val="40000"/>
                  </a:srgbClr>
                </a:glow>
                <a:outerShdw dist="38100" dir="2700000" algn="tl" rotWithShape="0">
                  <a:srgbClr val="EDCB98"/>
                </a:outerShdw>
              </a:effectLst>
              <a:uLnTx/>
              <a:uFillTx/>
              <a:latin typeface="Segoe UI Light" panose="020B0502040204020203" pitchFamily="34" charset="0"/>
              <a:ea typeface="+mj-ea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485" y="2592173"/>
            <a:ext cx="6026744" cy="454014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EFE963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95803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631596"/>
            <a:ext cx="12192000" cy="21645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 w="6600">
                  <a:solidFill>
                    <a:srgbClr val="EDCB98"/>
                  </a:solidFill>
                  <a:prstDash val="solid"/>
                </a:ln>
                <a:solidFill>
                  <a:srgbClr val="EFE963"/>
                </a:solidFill>
                <a:effectLst>
                  <a:outerShdw dist="38100" dir="2700000" algn="tl" rotWithShape="0">
                    <a:srgbClr val="EDCB98"/>
                  </a:outerShdw>
                </a:effectLst>
                <a:uLnTx/>
                <a:uFillTx/>
                <a:latin typeface="Segoe UI Light" panose="020B0502040204020203" pitchFamily="34" charset="0"/>
                <a:ea typeface="+mj-ea"/>
              </a:rPr>
              <a:t>Масленица – древний славянский праздник, пришедший к нам из языческой культуры и сохранившийся после принятия христианства.</a:t>
            </a:r>
            <a:endParaRPr kumimoji="0" lang="ru-RU" sz="4400" b="1" i="0" u="none" strike="noStrike" kern="1200" cap="none" spc="0" normalizeH="0" baseline="0" noProof="0" dirty="0">
              <a:ln w="6600">
                <a:solidFill>
                  <a:srgbClr val="EDCB98"/>
                </a:solidFill>
                <a:prstDash val="solid"/>
              </a:ln>
              <a:solidFill>
                <a:srgbClr val="EFE963"/>
              </a:solidFill>
              <a:effectLst>
                <a:outerShdw dist="38100" dir="2700000" algn="tl" rotWithShape="0">
                  <a:srgbClr val="EDCB98"/>
                </a:outerShdw>
              </a:effectLst>
              <a:uLnTx/>
              <a:uFillTx/>
              <a:latin typeface="Segoe UI Light" panose="020B0502040204020203" pitchFamily="34" charset="0"/>
              <a:ea typeface="+mj-ea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486" y="2456271"/>
            <a:ext cx="6370813" cy="413306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45782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208" y="4070306"/>
            <a:ext cx="3459259" cy="25944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2F2F2">
                <a:lumMod val="40000"/>
                <a:lumOff val="60000"/>
              </a:srgb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0" y="-398096"/>
            <a:ext cx="12192000" cy="5759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Segoe UI Light" panose="020B0502040204020203" pitchFamily="34" charset="0"/>
                <a:ea typeface="+mj-ea"/>
              </a:rPr>
              <a:t>В старину считалась масленица праздником поминовения усопших. Так что сжигание масленицы - это ее похороны, а блины - это поминальное угощение. Прошло время, и грустный праздник превратился в весёлые гуляния. Но осталась традиция печь блины - круглые, желтые и горячие, как солнце, а к ней добавились катания на конных упряжках и санях с ледяных гор, кулачные бой, тещины посиделки.</a:t>
            </a:r>
            <a:br>
              <a:rPr kumimoji="0" lang="ru-RU" sz="2800" b="1" i="0" u="none" strike="noStrike" kern="120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Segoe UI Light" panose="020B0502040204020203" pitchFamily="34" charset="0"/>
                <a:ea typeface="+mj-ea"/>
              </a:rPr>
            </a:br>
            <a:r>
              <a:rPr kumimoji="0" lang="ru-RU" sz="2800" b="1" i="0" u="none" strike="noStrike" kern="120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Segoe UI Light" panose="020B0502040204020203" pitchFamily="34" charset="0"/>
                <a:ea typeface="+mj-ea"/>
              </a:rPr>
              <a:t/>
            </a:r>
            <a:br>
              <a:rPr kumimoji="0" lang="ru-RU" sz="2800" b="1" i="0" u="none" strike="noStrike" kern="120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  <a:latin typeface="Segoe UI Light" panose="020B0502040204020203" pitchFamily="34" charset="0"/>
                <a:ea typeface="+mj-ea"/>
              </a:rPr>
            </a:br>
            <a:r>
              <a:rPr kumimoji="0" lang="ru-RU" sz="2800" b="1" i="0" u="none" strike="noStrike" kern="1200" normalizeH="0" baseline="0" noProof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egoe UI Light" panose="020B0502040204020203" pitchFamily="34" charset="0"/>
                <a:ea typeface="+mj-ea"/>
              </a:rPr>
              <a:t>Масленицу отмечают целую неделю перед Великим постом. Причем каждый день Масленичной недели был посвящен особым ритуалам.</a:t>
            </a:r>
            <a:r>
              <a:rPr kumimoji="0" lang="ru-RU" sz="3200" b="1" i="0" u="none" strike="noStrike" kern="1200" normalizeH="0" baseline="0" noProof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egoe UI Light" panose="020B0502040204020203" pitchFamily="34" charset="0"/>
                <a:ea typeface="+mj-ea"/>
              </a:rPr>
              <a:t/>
            </a:r>
            <a:br>
              <a:rPr kumimoji="0" lang="ru-RU" sz="3200" b="1" i="0" u="none" strike="noStrike" kern="1200" normalizeH="0" baseline="0" noProof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uLnTx/>
                <a:uFillTx/>
                <a:latin typeface="Segoe UI Light" panose="020B0502040204020203" pitchFamily="34" charset="0"/>
                <a:ea typeface="+mj-ea"/>
              </a:rPr>
            </a:br>
            <a:endParaRPr kumimoji="0" lang="ru-RU" sz="3200" b="1" i="0" u="none" strike="noStrike" kern="1200" normalizeH="0" baseline="0" noProof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uLnTx/>
              <a:uFillTx/>
              <a:latin typeface="Segoe UI Light" panose="020B0502040204020203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20569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336774" y="3085021"/>
            <a:ext cx="5710569" cy="1184185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000" b="1" kern="1200" cap="none" spc="0">
                <a:ln w="12700" cmpd="sng">
                  <a:noFill/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6000" smtClean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Дни Масленицы </a:t>
            </a:r>
            <a:endParaRPr lang="ru-RU" sz="6000" dirty="0">
              <a:ln/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6415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009000" y="0"/>
            <a:ext cx="4174000" cy="1161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smtClean="0">
                <a:ln w="6600">
                  <a:solidFill>
                    <a:srgbClr val="EDCB98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CB98"/>
                  </a:outerShdw>
                </a:effectLst>
                <a:uLnTx/>
                <a:uFillTx/>
                <a:latin typeface="Segoe UI Light" panose="020B0502040204020203" pitchFamily="34" charset="0"/>
                <a:ea typeface="+mj-ea"/>
              </a:rPr>
              <a:t>Понедельник</a:t>
            </a:r>
            <a:endParaRPr kumimoji="0" lang="ru-RU" sz="5400" b="1" i="0" u="none" strike="noStrike" kern="1200" cap="none" spc="0" normalizeH="0" baseline="0" noProof="0" dirty="0">
              <a:ln w="6600">
                <a:solidFill>
                  <a:srgbClr val="EDCB98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CB98"/>
                </a:outerShdw>
              </a:effectLst>
              <a:uLnTx/>
              <a:uFillTx/>
              <a:latin typeface="Segoe UI Light" panose="020B0502040204020203" pitchFamily="34" charset="0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552" y="1085631"/>
            <a:ext cx="115007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solidFill>
                    <a:srgbClr val="EDCB98"/>
                  </a:solidFill>
                </a:ln>
                <a:solidFill>
                  <a:srgbClr val="EDCB98">
                    <a:lumMod val="60000"/>
                    <a:lumOff val="40000"/>
                  </a:srgbClr>
                </a:solidFill>
                <a:effectLst>
                  <a:glow rad="38100">
                    <a:srgbClr val="EFE963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В понедельник Масленицу встречали. В этот день из соломы делали чучело Зимы, надевали на него старую женскую одежду и с пением возили на санях по деревне. Затем чучело ставили на снежной горе, где начиналось катание на санях. Катание с гор - это не просто забава, а старинный обряд, ведь считалось, что у того, кто больше раз с горы скатиться, у того и лен выше будет.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641" y="2789357"/>
            <a:ext cx="5616804" cy="3993229"/>
          </a:xfrm>
          <a:prstGeom prst="ellipse">
            <a:avLst/>
          </a:prstGeom>
          <a:ln w="63500" cap="rnd">
            <a:solidFill>
              <a:srgbClr val="EDCB98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53113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734864" y="0"/>
            <a:ext cx="2722272" cy="1161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smtClean="0">
                <a:ln w="9525">
                  <a:solidFill>
                    <a:srgbClr val="D0B8C9"/>
                  </a:solidFill>
                  <a:prstDash val="solid"/>
                </a:ln>
                <a:solidFill>
                  <a:srgbClr val="B4D4CF"/>
                </a:solidFill>
                <a:effectLst>
                  <a:outerShdw blurRad="12700" dist="38100" dir="2700000" algn="tl" rotWithShape="0">
                    <a:srgbClr val="B4D4CF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Segoe UI Light" panose="020B0502040204020203" pitchFamily="34" charset="0"/>
                <a:ea typeface="+mj-ea"/>
              </a:rPr>
              <a:t>Вторник</a:t>
            </a:r>
            <a:endParaRPr kumimoji="0" lang="ru-RU" sz="5400" b="1" i="0" u="none" strike="noStrike" kern="1200" cap="none" spc="0" normalizeH="0" baseline="0" noProof="0" dirty="0">
              <a:ln w="9525">
                <a:solidFill>
                  <a:srgbClr val="D0B8C9"/>
                </a:solidFill>
                <a:prstDash val="solid"/>
              </a:ln>
              <a:solidFill>
                <a:srgbClr val="B4D4CF"/>
              </a:solidFill>
              <a:effectLst>
                <a:outerShdw blurRad="12700" dist="38100" dir="2700000" algn="tl" rotWithShape="0">
                  <a:srgbClr val="B4D4CF">
                    <a:lumMod val="60000"/>
                    <a:lumOff val="40000"/>
                  </a:srgbClr>
                </a:outerShdw>
              </a:effectLst>
              <a:uLnTx/>
              <a:uFillTx/>
              <a:latin typeface="Segoe UI Light" panose="020B0502040204020203" pitchFamily="34" charset="0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584" y="1161046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 w="10160">
                  <a:solidFill>
                    <a:srgbClr val="B4D4C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2F2F2">
                      <a:satMod val="175000"/>
                      <a:alpha val="40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</a:rPr>
              <a:t>Вторник назывался «</a:t>
            </a:r>
            <a:r>
              <a:rPr kumimoji="0" lang="ru-RU" sz="2400" b="1" i="0" u="none" strike="noStrike" kern="0" cap="none" spc="0" normalizeH="0" baseline="0" noProof="0" dirty="0" err="1" smtClean="0">
                <a:ln w="10160">
                  <a:solidFill>
                    <a:srgbClr val="B4D4C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2F2F2">
                      <a:satMod val="175000"/>
                      <a:alpha val="40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</a:rPr>
              <a:t>заигрыш</a:t>
            </a:r>
            <a:r>
              <a:rPr kumimoji="0" lang="ru-RU" sz="2400" b="1" i="0" u="none" strike="noStrike" kern="0" cap="none" spc="0" normalizeH="0" baseline="0" noProof="0" dirty="0" smtClean="0">
                <a:ln w="10160">
                  <a:solidFill>
                    <a:srgbClr val="B4D4C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F2F2F2">
                      <a:satMod val="175000"/>
                      <a:alpha val="40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</a:rPr>
              <a:t>». С этого дня начинались развлечения: катания на санях, народные гулянья, представления скоморохов и кукольных театров во главе с Петрушкой. На улицах расхаживали ряженые, в масках, разъезжавших по знакомым домам, где экспромтом устраивались веселые домашние концерты. Большими компаниями катались по городу, на тройках и на простых санях.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rgbClr val="D14747"/>
              </a:solidFill>
              <a:effectLst/>
              <a:uLnTx/>
              <a:uFillTx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936" y="3108796"/>
            <a:ext cx="5734064" cy="3663246"/>
          </a:xfrm>
          <a:prstGeom prst="flowChartPreparation">
            <a:avLst/>
          </a:prstGeom>
          <a:ln w="28575">
            <a:solidFill>
              <a:srgbClr val="D0B8C9">
                <a:lumMod val="60000"/>
                <a:lumOff val="40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val="4163652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695586" y="-192024"/>
            <a:ext cx="2128384" cy="1161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13462">
                  <a:solidFill>
                    <a:srgbClr val="D0B8C9"/>
                  </a:solidFill>
                  <a:prstDash val="solid"/>
                </a:ln>
                <a:solidFill>
                  <a:srgbClr val="D14747">
                    <a:lumMod val="85000"/>
                    <a:lumOff val="15000"/>
                  </a:srgbClr>
                </a:solidFill>
                <a:effectLst>
                  <a:outerShdw dist="38100" dir="2700000" algn="bl" rotWithShape="0">
                    <a:srgbClr val="B4D4CF"/>
                  </a:outerShdw>
                </a:effectLst>
                <a:uLnTx/>
                <a:uFillTx/>
                <a:latin typeface="Segoe UI Light" panose="020B0502040204020203" pitchFamily="34" charset="0"/>
                <a:ea typeface="+mj-ea"/>
              </a:rPr>
              <a:t>Среда</a:t>
            </a:r>
            <a:endParaRPr kumimoji="0" lang="ru-RU" sz="5400" b="1" i="0" u="none" strike="noStrike" kern="1200" cap="none" spc="0" normalizeH="0" baseline="0" noProof="0" dirty="0">
              <a:ln w="13462">
                <a:solidFill>
                  <a:srgbClr val="D0B8C9"/>
                </a:solidFill>
                <a:prstDash val="solid"/>
              </a:ln>
              <a:solidFill>
                <a:srgbClr val="D14747">
                  <a:lumMod val="85000"/>
                  <a:lumOff val="15000"/>
                </a:srgbClr>
              </a:solidFill>
              <a:effectLst>
                <a:outerShdw dist="38100" dir="2700000" algn="bl" rotWithShape="0">
                  <a:srgbClr val="B4D4CF"/>
                </a:outerShdw>
              </a:effectLst>
              <a:uLnTx/>
              <a:uFillTx/>
              <a:latin typeface="Segoe UI Light" panose="020B0502040204020203" pitchFamily="34" charset="0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084083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normalizeH="0" baseline="0" noProof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uLnTx/>
                <a:uFillTx/>
              </a:rPr>
              <a:t>Среда – лакомка - открывала угощение во всех домах культовым масленичным блюдом - блинами - и другими яствами. В каждой семье накрывали столы с вкусной едой, пекли блины, варили пиво. Повсюду появлялись торговые палатки. В них продавались горячие сбитни (напитки из воды, меда и пряностей), каленые орехи, медовые пряники. Здесь же, прямо под открытым небом, из кипящего самовара можно было выпить чаю.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395" y="3311901"/>
            <a:ext cx="6787299" cy="286339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EFE963">
                <a:lumMod val="20000"/>
                <a:lumOff val="80000"/>
              </a:srgbClr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48105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10020" y="0"/>
            <a:ext cx="3466989" cy="1161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1200" cap="none" spc="0" normalizeH="0" baseline="0" noProof="0" smtClean="0">
                <a:ln/>
                <a:solidFill>
                  <a:srgbClr val="EFE963"/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</a:rPr>
              <a:t>Четверг</a:t>
            </a:r>
            <a:endParaRPr kumimoji="0" lang="ru-RU" sz="7200" b="1" i="0" u="none" strike="noStrike" kern="1200" cap="none" spc="0" normalizeH="0" baseline="0" noProof="0" dirty="0">
              <a:ln/>
              <a:solidFill>
                <a:srgbClr val="EFE963"/>
              </a:solidFill>
              <a:effectLst/>
              <a:uLnTx/>
              <a:uFillTx/>
              <a:latin typeface="Segoe UI Light" panose="020B0502040204020203" pitchFamily="34" charset="0"/>
              <a:ea typeface="+mj-e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700045"/>
            <a:ext cx="12191999" cy="17543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 smtClean="0">
                <a:ln/>
                <a:solidFill>
                  <a:srgbClr val="EFE963"/>
                </a:solidFill>
                <a:effectLst>
                  <a:glow rad="63500">
                    <a:srgbClr val="D0B8C9">
                      <a:satMod val="175000"/>
                      <a:alpha val="40000"/>
                    </a:srgbClr>
                  </a:glow>
                </a:effectLst>
                <a:uLnTx/>
                <a:uFillTx/>
              </a:rPr>
              <a:t>На четверг - разгул - приходилась середина игр и веселья. Именно тогда проходили и жаркие масленичные кулачные бои.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283" y="3015514"/>
            <a:ext cx="5750351" cy="342910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EFE963">
                <a:lumMod val="20000"/>
                <a:lumOff val="80000"/>
              </a:srgbClr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31331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475564" y="-146304"/>
            <a:ext cx="2910809" cy="1161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smtClean="0">
                <a:ln w="3175">
                  <a:solidFill>
                    <a:srgbClr val="D0B8C9">
                      <a:lumMod val="50000"/>
                    </a:srgbClr>
                  </a:solidFill>
                </a:ln>
                <a:solidFill>
                  <a:srgbClr val="A0ECF6"/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</a:rPr>
              <a:t>Пятница</a:t>
            </a:r>
            <a:endParaRPr kumimoji="0" lang="ru-RU" sz="5400" b="0" i="0" u="none" strike="noStrike" kern="1200" cap="none" spc="0" normalizeH="0" baseline="0" noProof="0" dirty="0">
              <a:ln w="3175">
                <a:solidFill>
                  <a:srgbClr val="D0B8C9">
                    <a:lumMod val="50000"/>
                  </a:srgbClr>
                </a:solidFill>
              </a:ln>
              <a:solidFill>
                <a:srgbClr val="A0ECF6"/>
              </a:solidFill>
              <a:effectLst/>
              <a:uLnTx/>
              <a:uFillTx/>
              <a:latin typeface="Segoe UI Light" panose="020B0502040204020203" pitchFamily="34" charset="0"/>
              <a:ea typeface="+mj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61046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normalizeH="0" baseline="0" noProof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</a:rPr>
              <a:t>Если в среду зятья угощались блинами в доме у тещи, то в пятницу они устраивали у себя тещины вечера с блинами. Теща обязана была прислать с вечера все необходимое для печения блинов: сковороду, половник и пр., а тесть посылал мешок гречневой крупы и коровье масло. Неуважение зятя к этому событию считалось бесчестием и обидой, и было поводом к вечной вражде между ним и тещей.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957" y="2938233"/>
            <a:ext cx="5037055" cy="3777792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0ECF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5176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666143" y="-201168"/>
            <a:ext cx="2731699" cy="1161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Segoe UI Light" panose="020B0502040204020203" pitchFamily="34" charset="0"/>
                <a:ea typeface="+mj-ea"/>
              </a:rPr>
              <a:t>Суббота</a:t>
            </a:r>
            <a:endParaRPr kumimoji="0" lang="ru-RU" sz="5400" b="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uLnTx/>
              <a:uFillTx/>
              <a:latin typeface="Segoe UI Light" panose="020B0502040204020203" pitchFamily="34" charset="0"/>
              <a:ea typeface="+mj-e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243" y="1279937"/>
            <a:ext cx="1219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50" normalizeH="0" baseline="0" noProof="0" dirty="0" smtClean="0">
                <a:ln w="9525" cmpd="sng">
                  <a:solidFill>
                    <a:srgbClr val="D0B8C9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D0B8C9">
                      <a:alpha val="40000"/>
                    </a:srgbClr>
                  </a:glow>
                </a:effectLst>
                <a:uLnTx/>
                <a:uFillTx/>
              </a:rPr>
              <a:t>Суббота в Масленичной неделе была посвящена </a:t>
            </a:r>
            <a:r>
              <a:rPr kumimoji="0" lang="ru-RU" sz="3200" b="1" i="0" u="none" strike="noStrike" kern="0" cap="none" spc="50" normalizeH="0" baseline="0" noProof="0" dirty="0" err="1" smtClean="0">
                <a:ln w="9525" cmpd="sng">
                  <a:solidFill>
                    <a:srgbClr val="D0B8C9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D0B8C9">
                      <a:alpha val="40000"/>
                    </a:srgbClr>
                  </a:glow>
                </a:effectLst>
                <a:uLnTx/>
                <a:uFillTx/>
              </a:rPr>
              <a:t>золовкиным</a:t>
            </a:r>
            <a:r>
              <a:rPr kumimoji="0" lang="ru-RU" sz="3200" b="1" i="0" u="none" strike="noStrike" kern="0" cap="none" spc="50" normalizeH="0" baseline="0" noProof="0" dirty="0" smtClean="0">
                <a:ln w="9525" cmpd="sng">
                  <a:solidFill>
                    <a:srgbClr val="D0B8C9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D0B8C9">
                      <a:alpha val="40000"/>
                    </a:srgbClr>
                  </a:glow>
                </a:effectLst>
                <a:uLnTx/>
                <a:uFillTx/>
              </a:rPr>
              <a:t> посиделкам. Молодые невестки принимали у себя родных</a:t>
            </a:r>
            <a:r>
              <a:rPr kumimoji="0" lang="ru-RU" sz="1800" b="1" i="0" u="none" strike="noStrike" kern="0" cap="none" spc="50" normalizeH="0" baseline="0" noProof="0" dirty="0" smtClean="0">
                <a:ln w="9525" cmpd="sng">
                  <a:solidFill>
                    <a:srgbClr val="D0B8C9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D0B8C9">
                      <a:alpha val="40000"/>
                    </a:srgbClr>
                  </a:glow>
                </a:effectLst>
                <a:uLnTx/>
                <a:uFillTx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202" y="2482523"/>
            <a:ext cx="3281608" cy="437547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07707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977923" y="-223028"/>
            <a:ext cx="3966611" cy="11610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normalizeH="0" baseline="0" noProof="0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uLnTx/>
                <a:uFillTx/>
                <a:latin typeface="Segoe UI Light" panose="020B0502040204020203" pitchFamily="34" charset="0"/>
                <a:ea typeface="+mj-ea"/>
              </a:rPr>
              <a:t>Воскресенье</a:t>
            </a:r>
            <a:endParaRPr kumimoji="0" lang="ru-RU" sz="5400" b="1" i="0" u="none" strike="noStrike" kern="1200" normalizeH="0" baseline="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uLnTx/>
              <a:uFillTx/>
              <a:latin typeface="Segoe UI Light" panose="020B0502040204020203" pitchFamily="34" charset="0"/>
              <a:ea typeface="+mj-e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" y="938018"/>
            <a:ext cx="121919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spc="50" normalizeH="0" baseline="0" noProof="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uLnTx/>
                <a:uFillTx/>
              </a:rPr>
              <a:t>Воскресенье получило название «Прощенное». В этот день близкие люди просили друг у друга прощения за все причиненные им обиды и неприятности; по вечерам принято было посещать кладбища и «прощаться» с умершими. В последний день Масленичной недели происходит самое интересное действо - проводы Масленицы - с торжественным сжиганием чучела Зимы. В большой костер люди бросали также блины и остатки угощения. Детям же говорили, что вся сытная пища в костре сгорела, тем самым объясняя им, почему в Великий пост едят только постную пищу.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659" y="3069482"/>
            <a:ext cx="3990681" cy="399068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1D7B1">
                <a:lumMod val="75000"/>
              </a:srgbClr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84629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-121795"/>
            <a:ext cx="12192000" cy="4068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kern="120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 smtClean="0">
                <a:ln w="12700">
                  <a:solidFill>
                    <a:srgbClr val="D0B8C9"/>
                  </a:solidFill>
                  <a:prstDash val="solid"/>
                </a:ln>
                <a:solidFill>
                  <a:srgbClr val="D0B8C9">
                    <a:lumMod val="75000"/>
                  </a:srgbClr>
                </a:solidFill>
                <a:effectLst>
                  <a:glow rad="63500">
                    <a:srgbClr val="EFE963">
                      <a:satMod val="175000"/>
                      <a:alpha val="40000"/>
                    </a:srgbClr>
                  </a:glow>
                  <a:outerShdw dist="38100" dir="2640000" algn="bl" rotWithShape="0">
                    <a:srgbClr val="D0B8C9"/>
                  </a:outerShdw>
                </a:effectLst>
                <a:uLnTx/>
                <a:uFillTx/>
                <a:latin typeface="Segoe UI Light" panose="020B0502040204020203" pitchFamily="34" charset="0"/>
                <a:ea typeface="+mj-ea"/>
              </a:rPr>
              <a:t>Прощание с Масленицей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B8C9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B8C9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B8C9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B8C9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B8C9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0B8C9">
                    <a:lumMod val="75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solidFill>
                    <a:schemeClr val="accent6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rgbClr val="B4D4CF">
                      <a:satMod val="175000"/>
                      <a:alpha val="40000"/>
                    </a:srgbClr>
                  </a:glow>
                </a:effectLst>
                <a:uLnTx/>
                <a:uFillTx/>
                <a:latin typeface="Segoe UI Light" panose="020B0502040204020203" pitchFamily="34" charset="0"/>
                <a:ea typeface="+mj-ea"/>
              </a:rPr>
              <a:t>Прощание с Масленицей завершалось в первый день Великого поста — Чистый понедельник, который считали днем очищения от греха и скоромной пищи. В Чистый понедельник обязательно мылись в бане, а женщины мыли посуду.</a:t>
            </a:r>
            <a:endParaRPr kumimoji="0" lang="ru-RU" sz="2800" b="0" i="0" u="none" strike="noStrike" kern="1200" cap="none" spc="0" normalizeH="0" baseline="0" noProof="0" dirty="0">
              <a:ln>
                <a:solidFill>
                  <a:schemeClr val="accent6">
                    <a:lumMod val="40000"/>
                    <a:lumOff val="6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63500">
                  <a:srgbClr val="B4D4CF">
                    <a:satMod val="175000"/>
                    <a:alpha val="40000"/>
                  </a:srgbClr>
                </a:glow>
              </a:effectLst>
              <a:uLnTx/>
              <a:uFillTx/>
              <a:latin typeface="Segoe UI Light" panose="020B0502040204020203" pitchFamily="34" charset="0"/>
              <a:ea typeface="+mj-ea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641" y="3075053"/>
            <a:ext cx="5819918" cy="378294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EFE963">
                <a:lumMod val="60000"/>
                <a:lumOff val="40000"/>
              </a:srgbClr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48371107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с вертикальным оформлением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246985_TF03460611.potx" id="{D0F51195-F658-4B9D-AE4E-40CA49FDFE96}" vid="{9B340E0D-ECCC-424B-837B-A85CD338A167}"/>
    </a:ext>
  </a:extLst>
</a:theme>
</file>

<file path=ppt/theme/theme2.xml><?xml version="1.0" encoding="utf-8"?>
<a:theme xmlns:a="http://schemas.openxmlformats.org/drawingml/2006/main" name="Тема Offic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4BEBB951-DE64-4CB8-9E1C-184A357AD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EEE0F9-7BC9-4998-8617-7CC115AD97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1BD8E5-A18E-435C-B431-90A6B59F4B6F}">
  <ds:schemaRefs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a4f35948-e619-41b3-aa29-22878b09cfd2"/>
    <ds:schemaRef ds:uri="http://purl.org/dc/elements/1.1/"/>
    <ds:schemaRef ds:uri="http://schemas.microsoft.com/office/infopath/2007/PartnerControls"/>
    <ds:schemaRef ds:uri="40262f94-9f35-4ac3-9a90-690165a166b7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вертикальным оформлением</Template>
  <TotalTime>29</TotalTime>
  <Words>536</Words>
  <Application>Microsoft Office PowerPoint</Application>
  <PresentationFormat>Широкоэкранный</PresentationFormat>
  <Paragraphs>21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Segoe UI Light</vt:lpstr>
      <vt:lpstr>Шаблон с вертикальным оформлением</vt:lpstr>
      <vt:lpstr>Масленичные обряды в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Масленичные обряды в России</dc:title>
  <dc:creator>Masha -</dc:creator>
  <cp:lastModifiedBy>Masha -</cp:lastModifiedBy>
  <cp:revision>4</cp:revision>
  <cp:lastPrinted>2019-03-03T19:43:45Z</cp:lastPrinted>
  <dcterms:created xsi:type="dcterms:W3CDTF">2019-03-03T19:29:21Z</dcterms:created>
  <dcterms:modified xsi:type="dcterms:W3CDTF">2019-03-03T19:59:19Z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