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ms-office.legacyDiagramTex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39"/>
  </p:notesMasterIdLst>
  <p:sldIdLst>
    <p:sldId id="256" r:id="rId2"/>
    <p:sldId id="278" r:id="rId3"/>
    <p:sldId id="279" r:id="rId4"/>
    <p:sldId id="280" r:id="rId5"/>
    <p:sldId id="281" r:id="rId6"/>
    <p:sldId id="283" r:id="rId7"/>
    <p:sldId id="282" r:id="rId8"/>
    <p:sldId id="284" r:id="rId9"/>
    <p:sldId id="258" r:id="rId10"/>
    <p:sldId id="259" r:id="rId11"/>
    <p:sldId id="260" r:id="rId12"/>
    <p:sldId id="261" r:id="rId13"/>
    <p:sldId id="262" r:id="rId14"/>
    <p:sldId id="293" r:id="rId15"/>
    <p:sldId id="289" r:id="rId16"/>
    <p:sldId id="263" r:id="rId17"/>
    <p:sldId id="264" r:id="rId18"/>
    <p:sldId id="286" r:id="rId19"/>
    <p:sldId id="287" r:id="rId20"/>
    <p:sldId id="270" r:id="rId21"/>
    <p:sldId id="291" r:id="rId22"/>
    <p:sldId id="290" r:id="rId23"/>
    <p:sldId id="265" r:id="rId24"/>
    <p:sldId id="266" r:id="rId25"/>
    <p:sldId id="268" r:id="rId26"/>
    <p:sldId id="273" r:id="rId27"/>
    <p:sldId id="272" r:id="rId28"/>
    <p:sldId id="271" r:id="rId29"/>
    <p:sldId id="274" r:id="rId30"/>
    <p:sldId id="275" r:id="rId31"/>
    <p:sldId id="288" r:id="rId32"/>
    <p:sldId id="294" r:id="rId33"/>
    <p:sldId id="296" r:id="rId34"/>
    <p:sldId id="297" r:id="rId35"/>
    <p:sldId id="295" r:id="rId36"/>
    <p:sldId id="285" r:id="rId37"/>
    <p:sldId id="298" r:id="rId3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06/relationships/legacyDocTextInfo" Target="legacyDocTextInfo.bin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7" Type="http://schemas.microsoft.com/office/2006/relationships/legacyDiagramText" Target="legacyDiagramText7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6" Type="http://schemas.microsoft.com/office/2006/relationships/legacyDiagramText" Target="legacyDiagramText6.bin"/><Relationship Id="rId5" Type="http://schemas.microsoft.com/office/2006/relationships/legacyDiagramText" Target="legacyDiagramText5.bin"/><Relationship Id="rId4" Type="http://schemas.microsoft.com/office/2006/relationships/legacyDiagramText" Target="legacyDiagramText4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E9919-D128-42AF-A1BA-C180F8BA4692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21DB7-B5E6-4CA9-AFF7-DDB38CD630E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21DB7-B5E6-4CA9-AFF7-DDB38CD630E1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2"/>
          <p:cNvGrpSpPr>
            <a:grpSpLocks/>
          </p:cNvGrpSpPr>
          <p:nvPr/>
        </p:nvGrpSpPr>
        <p:grpSpPr bwMode="auto"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1331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 sz="2400">
                <a:latin typeface="Times New Roman" pitchFamily="18" charset="0"/>
              </a:endParaRPr>
            </a:p>
          </p:txBody>
        </p:sp>
        <p:sp>
          <p:nvSpPr>
            <p:cNvPr id="13316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 sz="2400">
                <a:latin typeface="Times New Roman" pitchFamily="18" charset="0"/>
              </a:endParaRPr>
            </a:p>
          </p:txBody>
        </p:sp>
      </p:grpSp>
      <p:grpSp>
        <p:nvGrpSpPr>
          <p:cNvPr id="13317" name="Group 5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13318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19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3320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3321" name="Rectangle 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13322" name="Rectangle 1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3323" name="Rectangle 1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" y="6248400"/>
            <a:ext cx="587375" cy="488950"/>
          </a:xfrm>
        </p:spPr>
        <p:txBody>
          <a:bodyPr anchorCtr="0"/>
          <a:lstStyle>
            <a:lvl1pPr>
              <a:defRPr/>
            </a:lvl1pPr>
          </a:lstStyle>
          <a:p>
            <a:fld id="{6C6621AE-1156-4FE5-803E-08CF2006733B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3324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B2B333-59A5-4367-BAA5-2580C092CF5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C21313-DDC5-4F58-BDE6-CFC0542EF76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B94914-9509-4B4D-B2CB-0D8D35E87D5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1EE5C3-7FF5-443E-9FF8-5420E23A696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2F6597-F98D-489A-89C7-7C0E39F35F3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46B9D8-0C0C-434F-9B2E-E4B568AAF1E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1387D6-4724-4B74-B86E-FDFD550701C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87E6F9-DEFE-4E8C-8153-899F1071CB7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84964A-8570-4AEF-97B2-06216EF539C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762000"/>
            <a:ext cx="1981200" cy="53244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762000"/>
            <a:ext cx="5791200" cy="53244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B9BC1C-96F7-41AD-83AC-5F3AE60A3C9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"/>
          <p:cNvGrpSpPr>
            <a:grpSpLocks/>
          </p:cNvGrpSpPr>
          <p:nvPr/>
        </p:nvGrpSpPr>
        <p:grpSpPr bwMode="auto">
          <a:xfrm>
            <a:off x="0" y="0"/>
            <a:ext cx="7620000" cy="6858000"/>
            <a:chOff x="0" y="0"/>
            <a:chExt cx="4800" cy="4320"/>
          </a:xfrm>
        </p:grpSpPr>
        <p:grpSp>
          <p:nvGrpSpPr>
            <p:cNvPr id="12291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12292" name="Rectangle 4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480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293" name="Freeform 5"/>
              <p:cNvSpPr>
                <a:spLocks/>
              </p:cNvSpPr>
              <p:nvPr userDrawn="1"/>
            </p:nvSpPr>
            <p:spPr bwMode="auto">
              <a:xfrm>
                <a:off x="288" y="0"/>
                <a:ext cx="1728" cy="735"/>
              </a:xfrm>
              <a:custGeom>
                <a:avLst/>
                <a:gdLst/>
                <a:ahLst/>
                <a:cxnLst>
                  <a:cxn ang="0">
                    <a:pos x="1728" y="0"/>
                  </a:cxn>
                  <a:cxn ang="0">
                    <a:pos x="1728" y="480"/>
                  </a:cxn>
                  <a:cxn ang="0">
                    <a:pos x="380" y="482"/>
                  </a:cxn>
                  <a:cxn ang="0">
                    <a:pos x="354" y="480"/>
                  </a:cxn>
                  <a:cxn ang="0">
                    <a:pos x="308" y="489"/>
                  </a:cxn>
                  <a:cxn ang="0">
                    <a:pos x="246" y="531"/>
                  </a:cxn>
                  <a:cxn ang="0">
                    <a:pos x="206" y="597"/>
                  </a:cxn>
                  <a:cxn ang="0">
                    <a:pos x="192" y="666"/>
                  </a:cxn>
                  <a:cxn ang="0">
                    <a:pos x="192" y="735"/>
                  </a:cxn>
                  <a:cxn ang="0">
                    <a:pos x="0" y="735"/>
                  </a:cxn>
                  <a:cxn ang="0">
                    <a:pos x="0" y="480"/>
                  </a:cxn>
                  <a:cxn ang="0">
                    <a:pos x="0" y="0"/>
                  </a:cxn>
                  <a:cxn ang="0">
                    <a:pos x="1728" y="0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</p:grpSp>
        <p:grpSp>
          <p:nvGrpSpPr>
            <p:cNvPr id="12294" name="Group 6"/>
            <p:cNvGrpSpPr>
              <a:grpSpLocks/>
            </p:cNvGrpSpPr>
            <p:nvPr/>
          </p:nvGrpSpPr>
          <p:grpSpPr bwMode="auto"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12295" name="AutoShape 7"/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296" name="AutoShape 8"/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12297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9302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2299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8400" y="624840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endParaRPr lang="ru-RU"/>
          </a:p>
        </p:txBody>
      </p:sp>
      <p:sp>
        <p:nvSpPr>
          <p:cNvPr id="1230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230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2600" b="1">
                <a:solidFill>
                  <a:schemeClr val="bg1"/>
                </a:solidFill>
              </a:defRPr>
            </a:lvl1pPr>
          </a:lstStyle>
          <a:p>
            <a:fld id="{404E3117-FBEA-41C8-9EB5-ADD09C30C477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" Target="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Grp="1" noChangeArrowheads="1"/>
          </p:cNvSpPr>
          <p:nvPr>
            <p:ph type="ctrTitle"/>
          </p:nvPr>
        </p:nvSpPr>
        <p:spPr>
          <a:xfrm>
            <a:off x="685800" y="1447800"/>
            <a:ext cx="8229600" cy="1447800"/>
          </a:xfrm>
        </p:spPr>
        <p:txBody>
          <a:bodyPr/>
          <a:lstStyle/>
          <a:p>
            <a:r>
              <a:rPr lang="ru-RU" sz="6500" dirty="0" smtClean="0">
                <a:latin typeface="Arial Narrow" pitchFamily="34" charset="0"/>
              </a:rPr>
              <a:t>Культура Древней Руси </a:t>
            </a:r>
            <a:r>
              <a:rPr lang="ru-RU" sz="6500" dirty="0">
                <a:latin typeface="Arial Narrow" pitchFamily="34" charset="0"/>
              </a:rPr>
              <a:t>в </a:t>
            </a:r>
            <a:r>
              <a:rPr lang="en-US" sz="6500" dirty="0" smtClean="0">
                <a:latin typeface="Arial Narrow" pitchFamily="34" charset="0"/>
              </a:rPr>
              <a:t>X</a:t>
            </a:r>
            <a:r>
              <a:rPr lang="ru-RU" sz="6500" dirty="0" smtClean="0">
                <a:latin typeface="Arial Narrow" pitchFamily="34" charset="0"/>
              </a:rPr>
              <a:t> </a:t>
            </a:r>
            <a:r>
              <a:rPr lang="ru-RU" sz="6500" dirty="0">
                <a:latin typeface="Arial Narrow" pitchFamily="34" charset="0"/>
              </a:rPr>
              <a:t>– </a:t>
            </a:r>
            <a:r>
              <a:rPr lang="en-US" sz="6500" smtClean="0">
                <a:latin typeface="Arial Narrow" pitchFamily="34" charset="0"/>
              </a:rPr>
              <a:t>XII</a:t>
            </a:r>
            <a:r>
              <a:rPr lang="ru-RU" sz="6500" smtClean="0">
                <a:latin typeface="Arial Narrow" pitchFamily="34" charset="0"/>
              </a:rPr>
              <a:t> </a:t>
            </a:r>
            <a:r>
              <a:rPr lang="ru-RU" sz="6500" dirty="0">
                <a:latin typeface="Arial Narrow" pitchFamily="34" charset="0"/>
              </a:rPr>
              <a:t>веках.</a:t>
            </a:r>
          </a:p>
        </p:txBody>
      </p:sp>
      <p:pic>
        <p:nvPicPr>
          <p:cNvPr id="4102" name="Picture 6" descr="1359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3200400"/>
            <a:ext cx="2362200" cy="1682750"/>
          </a:xfrm>
          <a:prstGeom prst="rect">
            <a:avLst/>
          </a:prstGeom>
          <a:noFill/>
        </p:spPr>
      </p:pic>
      <p:pic>
        <p:nvPicPr>
          <p:cNvPr id="4103" name="Picture 7" descr="n_04_bi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71234">
            <a:off x="2788948" y="3971989"/>
            <a:ext cx="1719263" cy="2355850"/>
          </a:xfrm>
          <a:prstGeom prst="rect">
            <a:avLst/>
          </a:prstGeom>
          <a:noFill/>
        </p:spPr>
      </p:pic>
      <p:pic>
        <p:nvPicPr>
          <p:cNvPr id="4104" name="Picture 8" descr="остромиров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343737">
            <a:off x="1160784" y="3055301"/>
            <a:ext cx="1771650" cy="1971675"/>
          </a:xfrm>
          <a:prstGeom prst="rect">
            <a:avLst/>
          </a:prstGeom>
          <a:noFill/>
        </p:spPr>
      </p:pic>
      <p:pic>
        <p:nvPicPr>
          <p:cNvPr id="4101" name="Picture 5" descr="14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-836565">
            <a:off x="474373" y="4419623"/>
            <a:ext cx="1778000" cy="2257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409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Окружающий мир в восприятии людей Древней Руси.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057400" y="2362200"/>
            <a:ext cx="516314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/>
              <a:t>Как люди определяли время?</a:t>
            </a:r>
          </a:p>
          <a:p>
            <a:pPr algn="ctr"/>
            <a:endParaRPr lang="ru-RU" sz="2800" dirty="0" smtClean="0"/>
          </a:p>
          <a:p>
            <a:pPr algn="ctr"/>
            <a:r>
              <a:rPr lang="ru-RU" sz="2800" dirty="0" smtClean="0"/>
              <a:t>Как измеряли расстояние?</a:t>
            </a:r>
            <a:endParaRPr lang="ru-RU" sz="2800" dirty="0"/>
          </a:p>
        </p:txBody>
      </p:sp>
      <p:pic>
        <p:nvPicPr>
          <p:cNvPr id="1026" name="Picture 2" descr="http://www.oracle-today.ru/upload/iblock/480/p291013900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3886200"/>
            <a:ext cx="2514597" cy="25146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62000" y="38100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err="1" smtClean="0"/>
              <a:t>Перестрел</a:t>
            </a:r>
            <a:r>
              <a:rPr lang="ru-RU" dirty="0" smtClean="0"/>
              <a:t> – это расстояние, которое пролетала выпущенная из лука стрела, что составляло 60-70 метров.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85800" y="48006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 err="1" smtClean="0"/>
              <a:t>Вержение</a:t>
            </a:r>
            <a:r>
              <a:rPr lang="ru-RU" b="1" i="1" dirty="0" smtClean="0"/>
              <a:t> камня</a:t>
            </a:r>
            <a:r>
              <a:rPr lang="ru-RU" dirty="0" smtClean="0"/>
              <a:t> – расстояние, на которое мог быть брошен камень. </a:t>
            </a:r>
          </a:p>
          <a:p>
            <a:endParaRPr lang="ru-RU" dirty="0" smtClean="0"/>
          </a:p>
          <a:p>
            <a:r>
              <a:rPr lang="ru-RU" b="1" i="1" dirty="0" smtClean="0"/>
              <a:t>День</a:t>
            </a:r>
            <a:r>
              <a:rPr lang="ru-RU" dirty="0" smtClean="0"/>
              <a:t> – проходимое за день расстояние.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измеряли длину?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38200" y="251460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Маховая сажень </a:t>
            </a:r>
            <a:r>
              <a:rPr lang="ru-RU" dirty="0" smtClean="0"/>
              <a:t>–расстояние между концами пальцев распростертых рук, которые раздвинуты на полный мах рук:</a:t>
            </a:r>
          </a:p>
          <a:p>
            <a:r>
              <a:rPr lang="ru-RU" b="1" dirty="0" smtClean="0"/>
              <a:t>Маховая сажень = 1,76 метра</a:t>
            </a:r>
            <a:endParaRPr lang="ru-RU" dirty="0" smtClean="0"/>
          </a:p>
          <a:p>
            <a:r>
              <a:rPr lang="ru-RU" b="1" dirty="0" smtClean="0"/>
              <a:t>Косая сажень</a:t>
            </a:r>
            <a:r>
              <a:rPr lang="ru-RU" dirty="0" smtClean="0"/>
              <a:t> – расстояние от носка левой ноги до конца среднего пальца поднятой вверх правой руки:</a:t>
            </a:r>
          </a:p>
          <a:p>
            <a:r>
              <a:rPr lang="ru-RU" b="1" dirty="0" smtClean="0"/>
              <a:t>Косая сажень = 2,48 метра</a:t>
            </a:r>
            <a:endParaRPr lang="ru-RU" dirty="0"/>
          </a:p>
        </p:txBody>
      </p:sp>
      <p:pic>
        <p:nvPicPr>
          <p:cNvPr id="37890" name="Picture 2" descr="https://ds02.infourok.ru/uploads/ex/0cbd/0002cbdc-988b6f1b/6/img9.jpg"/>
          <p:cNvPicPr>
            <a:picLocks noChangeAspect="1" noChangeArrowheads="1"/>
          </p:cNvPicPr>
          <p:nvPr/>
        </p:nvPicPr>
        <p:blipFill>
          <a:blip r:embed="rId2" cstate="print"/>
          <a:srcRect l="62499" t="21111" r="1667" b="11111"/>
          <a:stretch>
            <a:fillRect/>
          </a:stretch>
        </p:blipFill>
        <p:spPr bwMode="auto">
          <a:xfrm>
            <a:off x="6781800" y="164805"/>
            <a:ext cx="2057400" cy="2918637"/>
          </a:xfrm>
          <a:prstGeom prst="rect">
            <a:avLst/>
          </a:prstGeom>
          <a:noFill/>
        </p:spPr>
      </p:pic>
      <p:pic>
        <p:nvPicPr>
          <p:cNvPr id="37892" name="Picture 4" descr="https://ds02.infourok.ru/uploads/ex/0cbd/0002cbdc-988b6f1b/6/img10.jpg"/>
          <p:cNvPicPr>
            <a:picLocks noChangeAspect="1" noChangeArrowheads="1"/>
          </p:cNvPicPr>
          <p:nvPr/>
        </p:nvPicPr>
        <p:blipFill>
          <a:blip r:embed="rId3" cstate="print"/>
          <a:srcRect l="61666" t="16667" r="4167" b="10000"/>
          <a:stretch>
            <a:fillRect/>
          </a:stretch>
        </p:blipFill>
        <p:spPr bwMode="auto">
          <a:xfrm>
            <a:off x="5562600" y="3352800"/>
            <a:ext cx="2035463" cy="327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Измерение длины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5800" y="36576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 smtClean="0"/>
              <a:t>Пядь</a:t>
            </a:r>
            <a:r>
              <a:rPr lang="ru-RU" b="1" dirty="0" smtClean="0"/>
              <a:t> –</a:t>
            </a:r>
            <a:r>
              <a:rPr lang="ru-RU" dirty="0" smtClean="0"/>
              <a:t>расстояние между концами вытянутых большого и указательного пальцев.</a:t>
            </a:r>
          </a:p>
          <a:p>
            <a:r>
              <a:rPr lang="ru-RU" b="1" dirty="0" smtClean="0"/>
              <a:t>Пядь = 17,78 см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62000" y="2438400"/>
            <a:ext cx="5943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Локоть</a:t>
            </a:r>
            <a:r>
              <a:rPr lang="ru-RU" dirty="0" smtClean="0"/>
              <a:t>–  расстояние от конца вытянутого среднего пальца руки или сжатого кулака до локтевого сгиба.  Его длина колебалась от 38 см до 54 см </a:t>
            </a:r>
            <a:endParaRPr lang="ru-RU" dirty="0"/>
          </a:p>
        </p:txBody>
      </p:sp>
      <p:pic>
        <p:nvPicPr>
          <p:cNvPr id="36866" name="Picture 2" descr="https://presentacii.ru/documents_2/acdedd3196ae62c74ca7450707e35d45/img8.jpg"/>
          <p:cNvPicPr>
            <a:picLocks noChangeAspect="1" noChangeArrowheads="1"/>
          </p:cNvPicPr>
          <p:nvPr/>
        </p:nvPicPr>
        <p:blipFill>
          <a:blip r:embed="rId2" cstate="print"/>
          <a:srcRect l="15000" t="25333" r="54000" b="4000"/>
          <a:stretch>
            <a:fillRect/>
          </a:stretch>
        </p:blipFill>
        <p:spPr bwMode="auto">
          <a:xfrm>
            <a:off x="6858000" y="381000"/>
            <a:ext cx="2050211" cy="3505200"/>
          </a:xfrm>
          <a:prstGeom prst="rect">
            <a:avLst/>
          </a:prstGeom>
          <a:noFill/>
        </p:spPr>
      </p:pic>
      <p:pic>
        <p:nvPicPr>
          <p:cNvPr id="36868" name="Picture 4" descr="https://ds01.infourok.ru/uploads/ex/136f/0000136e-50bacda9/640/img8.jpg"/>
          <p:cNvPicPr>
            <a:picLocks noChangeAspect="1" noChangeArrowheads="1"/>
          </p:cNvPicPr>
          <p:nvPr/>
        </p:nvPicPr>
        <p:blipFill>
          <a:blip r:embed="rId3" cstate="print"/>
          <a:srcRect l="7500" t="28333" r="56250" b="15000"/>
          <a:stretch>
            <a:fillRect/>
          </a:stretch>
        </p:blipFill>
        <p:spPr bwMode="auto">
          <a:xfrm>
            <a:off x="4876800" y="4038600"/>
            <a:ext cx="2209800" cy="259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Занятия сельского населения</a:t>
            </a:r>
            <a:endParaRPr lang="ru-RU" dirty="0"/>
          </a:p>
        </p:txBody>
      </p:sp>
      <p:pic>
        <p:nvPicPr>
          <p:cNvPr id="38914" name="Picture 2" descr="http://uchilegko.info/images/downloaded/1529489890_deyatelnost-vostochnyh-slavy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2438400"/>
            <a:ext cx="6324600" cy="41505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Одежда славян</a:t>
            </a:r>
            <a:endParaRPr lang="ru-RU" dirty="0"/>
          </a:p>
        </p:txBody>
      </p:sp>
      <p:pic>
        <p:nvPicPr>
          <p:cNvPr id="40962" name="Picture 2" descr="https://ds04.infourok.ru/uploads/ex/0468/0008a36f-5591f7ee/640/img6.jpg"/>
          <p:cNvPicPr>
            <a:picLocks noChangeAspect="1" noChangeArrowheads="1"/>
          </p:cNvPicPr>
          <p:nvPr/>
        </p:nvPicPr>
        <p:blipFill>
          <a:blip r:embed="rId2" cstate="print"/>
          <a:srcRect t="16667"/>
          <a:stretch>
            <a:fillRect/>
          </a:stretch>
        </p:blipFill>
        <p:spPr bwMode="auto">
          <a:xfrm>
            <a:off x="228600" y="2743200"/>
            <a:ext cx="6096000" cy="3810000"/>
          </a:xfrm>
          <a:prstGeom prst="rect">
            <a:avLst/>
          </a:prstGeom>
          <a:noFill/>
        </p:spPr>
      </p:pic>
      <p:pic>
        <p:nvPicPr>
          <p:cNvPr id="40964" name="Picture 4" descr="https://i.pinimg.com/originals/a6/a3/7d/a6a37d22fa1979f0cb2f99947bcb2af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2514600"/>
            <a:ext cx="2390010" cy="411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Древнерусские города</a:t>
            </a:r>
            <a:endParaRPr lang="ru-RU" dirty="0"/>
          </a:p>
        </p:txBody>
      </p:sp>
      <p:pic>
        <p:nvPicPr>
          <p:cNvPr id="39938" name="Picture 2" descr="https://www.memotest.ru/ImageUpload/0cf3d3c0-d41b-41ec-9186-5590bfb318d2/gorod-drevnej-rus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514600"/>
            <a:ext cx="8153400" cy="40930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6"/>
          <p:cNvSpPr>
            <a:spLocks noGrp="1" noChangeArrowheads="1" noChangeShapeType="1" noTextEdit="1"/>
          </p:cNvSpPr>
          <p:nvPr>
            <p:ph type="title"/>
          </p:nvPr>
        </p:nvSpPr>
        <p:spPr bwMode="auto">
          <a:xfrm>
            <a:off x="533400" y="838200"/>
            <a:ext cx="7924800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Древнерусская литература</a:t>
            </a:r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4" name="Picture 3" descr="C:\Documents and Settings\Admin\Мои документы\Мои рисунки\487px-Ostromir_Gospel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2590800"/>
            <a:ext cx="3038136" cy="373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Documents and Settings\Admin\Мои документы\Мои рисунки\54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3124200"/>
            <a:ext cx="4373563" cy="280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62200"/>
            <a:ext cx="5105400" cy="41910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>
                <a:solidFill>
                  <a:srgbClr val="000000"/>
                </a:solidFill>
                <a:latin typeface="Arial Narrow" pitchFamily="34" charset="0"/>
              </a:rPr>
              <a:t>Зарождение письменности – братья Кирилл и Мефодий (</a:t>
            </a:r>
            <a:r>
              <a:rPr lang="en-US">
                <a:solidFill>
                  <a:srgbClr val="000000"/>
                </a:solidFill>
                <a:latin typeface="Arial Narrow" pitchFamily="34" charset="0"/>
              </a:rPr>
              <a:t>IX</a:t>
            </a:r>
            <a:r>
              <a:rPr lang="ru-RU">
                <a:solidFill>
                  <a:srgbClr val="000000"/>
                </a:solidFill>
                <a:latin typeface="Arial Narrow" pitchFamily="34" charset="0"/>
              </a:rPr>
              <a:t> век) – </a:t>
            </a:r>
            <a:r>
              <a:rPr lang="ru-RU" b="1">
                <a:solidFill>
                  <a:srgbClr val="000000"/>
                </a:solidFill>
                <a:latin typeface="Arial Narrow" pitchFamily="34" charset="0"/>
              </a:rPr>
              <a:t>кириллица</a:t>
            </a:r>
            <a:r>
              <a:rPr lang="ru-RU">
                <a:solidFill>
                  <a:srgbClr val="000000"/>
                </a:solidFill>
                <a:latin typeface="Arial Narrow" pitchFamily="34" charset="0"/>
              </a:rPr>
              <a:t>.</a:t>
            </a:r>
          </a:p>
          <a:p>
            <a:pPr marL="0" indent="0">
              <a:buFont typeface="Wingdings" pitchFamily="2" charset="2"/>
              <a:buNone/>
            </a:pPr>
            <a:r>
              <a:rPr lang="ru-RU">
                <a:solidFill>
                  <a:srgbClr val="000000"/>
                </a:solidFill>
                <a:latin typeface="Arial Narrow" pitchFamily="34" charset="0"/>
              </a:rPr>
              <a:t>Грамотность распространилась довольно широко, о чем свидетельствуют:</a:t>
            </a:r>
          </a:p>
          <a:p>
            <a:pPr marL="0" indent="0">
              <a:buFont typeface="Wingdings" pitchFamily="2" charset="2"/>
              <a:buNone/>
            </a:pPr>
            <a:r>
              <a:rPr lang="ru-RU">
                <a:solidFill>
                  <a:srgbClr val="000000"/>
                </a:solidFill>
                <a:latin typeface="Arial Narrow" pitchFamily="34" charset="0"/>
              </a:rPr>
              <a:t>1) </a:t>
            </a:r>
            <a:r>
              <a:rPr lang="ru-RU" b="1">
                <a:solidFill>
                  <a:srgbClr val="000000"/>
                </a:solidFill>
                <a:latin typeface="Arial Narrow" pitchFamily="34" charset="0"/>
              </a:rPr>
              <a:t>рукописи на пергаменте</a:t>
            </a:r>
            <a:r>
              <a:rPr lang="ru-RU">
                <a:solidFill>
                  <a:srgbClr val="000000"/>
                </a:solidFill>
                <a:latin typeface="Arial Narrow" pitchFamily="34" charset="0"/>
              </a:rPr>
              <a:t> (Остромирово Евангелие, Изборники 1073 и 1076 годов);</a:t>
            </a:r>
          </a:p>
        </p:txBody>
      </p:sp>
      <p:pic>
        <p:nvPicPr>
          <p:cNvPr id="16388" name="Picture 4" descr="kirill-i-mefodi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2438400"/>
            <a:ext cx="2862263" cy="4114800"/>
          </a:xfrm>
          <a:prstGeom prst="rect">
            <a:avLst/>
          </a:prstGeom>
          <a:noFill/>
        </p:spPr>
      </p:pic>
      <p:sp>
        <p:nvSpPr>
          <p:cNvPr id="16390" name="WordArt 6"/>
          <p:cNvSpPr>
            <a:spLocks noChangeArrowheads="1" noChangeShapeType="1" noTextEdit="1"/>
          </p:cNvSpPr>
          <p:nvPr/>
        </p:nvSpPr>
        <p:spPr bwMode="auto">
          <a:xfrm>
            <a:off x="990600" y="914400"/>
            <a:ext cx="56388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Письменность</a:t>
            </a:r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62200"/>
            <a:ext cx="5334000" cy="43434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3000" dirty="0">
                <a:solidFill>
                  <a:srgbClr val="000000"/>
                </a:solidFill>
                <a:latin typeface="Arial Narrow" pitchFamily="34" charset="0"/>
              </a:rPr>
              <a:t>2) </a:t>
            </a:r>
            <a:r>
              <a:rPr lang="ru-RU" sz="3000" b="1" dirty="0">
                <a:solidFill>
                  <a:srgbClr val="000000"/>
                </a:solidFill>
                <a:latin typeface="Arial Narrow" pitchFamily="34" charset="0"/>
              </a:rPr>
              <a:t>граффити</a:t>
            </a:r>
            <a:r>
              <a:rPr lang="ru-RU" sz="3000" dirty="0">
                <a:solidFill>
                  <a:srgbClr val="000000"/>
                </a:solidFill>
                <a:latin typeface="Arial Narrow" pitchFamily="34" charset="0"/>
              </a:rPr>
              <a:t> (надпись Владимира Мономаха на стене Софийского собора в Киеве);</a:t>
            </a:r>
          </a:p>
          <a:p>
            <a:pPr marL="0" indent="0">
              <a:buFont typeface="Wingdings" pitchFamily="2" charset="2"/>
              <a:buNone/>
            </a:pPr>
            <a:r>
              <a:rPr lang="ru-RU" sz="3000" dirty="0">
                <a:solidFill>
                  <a:srgbClr val="000000"/>
                </a:solidFill>
                <a:latin typeface="Arial Narrow" pitchFamily="34" charset="0"/>
              </a:rPr>
              <a:t>3) </a:t>
            </a:r>
            <a:r>
              <a:rPr lang="ru-RU" sz="3000" b="1" dirty="0">
                <a:solidFill>
                  <a:srgbClr val="000000"/>
                </a:solidFill>
                <a:latin typeface="Arial Narrow" pitchFamily="34" charset="0"/>
              </a:rPr>
              <a:t>эпиграфика</a:t>
            </a:r>
            <a:r>
              <a:rPr lang="ru-RU" sz="3000" dirty="0">
                <a:solidFill>
                  <a:srgbClr val="000000"/>
                </a:solidFill>
                <a:latin typeface="Arial Narrow" pitchFamily="34" charset="0"/>
              </a:rPr>
              <a:t> (надпись на </a:t>
            </a:r>
            <a:r>
              <a:rPr lang="ru-RU" sz="3000" dirty="0" err="1">
                <a:solidFill>
                  <a:srgbClr val="000000"/>
                </a:solidFill>
                <a:latin typeface="Arial Narrow" pitchFamily="34" charset="0"/>
              </a:rPr>
              <a:t>Тмутараканском</a:t>
            </a:r>
            <a:r>
              <a:rPr lang="ru-RU" sz="3000" dirty="0">
                <a:solidFill>
                  <a:srgbClr val="000000"/>
                </a:solidFill>
                <a:latin typeface="Arial Narrow" pitchFamily="34" charset="0"/>
              </a:rPr>
              <a:t> камне);</a:t>
            </a:r>
          </a:p>
          <a:p>
            <a:pPr marL="0" indent="0">
              <a:buFont typeface="Wingdings" pitchFamily="2" charset="2"/>
              <a:buNone/>
            </a:pPr>
            <a:r>
              <a:rPr lang="ru-RU" sz="3000" dirty="0">
                <a:solidFill>
                  <a:srgbClr val="000000"/>
                </a:solidFill>
                <a:latin typeface="Arial Narrow" pitchFamily="34" charset="0"/>
              </a:rPr>
              <a:t>4) </a:t>
            </a:r>
            <a:r>
              <a:rPr lang="ru-RU" sz="3000" b="1" dirty="0">
                <a:solidFill>
                  <a:srgbClr val="000000"/>
                </a:solidFill>
                <a:latin typeface="Arial Narrow" pitchFamily="34" charset="0"/>
              </a:rPr>
              <a:t>берестяные грамоты</a:t>
            </a:r>
            <a:r>
              <a:rPr lang="ru-RU" sz="3000" dirty="0">
                <a:solidFill>
                  <a:srgbClr val="000000"/>
                </a:solidFill>
                <a:latin typeface="Arial Narrow" pitchFamily="34" charset="0"/>
              </a:rPr>
              <a:t> (обиходные записи, выцарапанные так называемыми "</a:t>
            </a:r>
            <a:r>
              <a:rPr lang="ru-RU" sz="3000" dirty="0" err="1">
                <a:solidFill>
                  <a:srgbClr val="000000"/>
                </a:solidFill>
                <a:latin typeface="Arial Narrow" pitchFamily="34" charset="0"/>
              </a:rPr>
              <a:t>писалами</a:t>
            </a:r>
            <a:r>
              <a:rPr lang="ru-RU" sz="3000" dirty="0">
                <a:solidFill>
                  <a:srgbClr val="000000"/>
                </a:solidFill>
                <a:latin typeface="Arial Narrow" pitchFamily="34" charset="0"/>
              </a:rPr>
              <a:t>" на кусках бересты);</a:t>
            </a:r>
          </a:p>
        </p:txBody>
      </p:sp>
      <p:pic>
        <p:nvPicPr>
          <p:cNvPr id="17413" name="Picture 5" descr="n_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228600"/>
            <a:ext cx="1905000" cy="3276600"/>
          </a:xfrm>
          <a:prstGeom prst="rect">
            <a:avLst/>
          </a:prstGeom>
          <a:noFill/>
        </p:spPr>
      </p:pic>
      <p:pic>
        <p:nvPicPr>
          <p:cNvPr id="17414" name="Picture 6" descr="новгородская берестяная грамот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3505200"/>
            <a:ext cx="3733800" cy="1725613"/>
          </a:xfrm>
          <a:prstGeom prst="rect">
            <a:avLst/>
          </a:prstGeom>
          <a:noFill/>
        </p:spPr>
      </p:pic>
      <p:sp>
        <p:nvSpPr>
          <p:cNvPr id="17417" name="WordArt 9"/>
          <p:cNvSpPr>
            <a:spLocks noChangeArrowheads="1" noChangeShapeType="1" noTextEdit="1"/>
          </p:cNvSpPr>
          <p:nvPr/>
        </p:nvSpPr>
        <p:spPr bwMode="auto">
          <a:xfrm>
            <a:off x="990600" y="914400"/>
            <a:ext cx="56388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Письменность</a:t>
            </a:r>
          </a:p>
        </p:txBody>
      </p:sp>
      <p:pic>
        <p:nvPicPr>
          <p:cNvPr id="7" name="Picture 5" descr="Берестяная грамота"/>
          <p:cNvPicPr>
            <a:picLocks noChangeAspect="1" noChangeArrowheads="1"/>
          </p:cNvPicPr>
          <p:nvPr/>
        </p:nvPicPr>
        <p:blipFill>
          <a:blip r:embed="rId4" cstate="print"/>
          <a:srcRect l="4134" t="12090" r="2869" b="10170"/>
          <a:stretch>
            <a:fillRect/>
          </a:stretch>
        </p:blipFill>
        <p:spPr bwMode="auto">
          <a:xfrm>
            <a:off x="6096000" y="5334000"/>
            <a:ext cx="3048000" cy="127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362200"/>
            <a:ext cx="3810000" cy="4343400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r>
              <a:rPr lang="ru-RU" sz="3000" dirty="0">
                <a:solidFill>
                  <a:srgbClr val="000000"/>
                </a:solidFill>
                <a:latin typeface="Arial Narrow" pitchFamily="34" charset="0"/>
              </a:rPr>
              <a:t>Первая книга на Руси – </a:t>
            </a:r>
            <a:r>
              <a:rPr lang="ru-RU" sz="3000" b="1" dirty="0">
                <a:solidFill>
                  <a:srgbClr val="000000"/>
                </a:solidFill>
                <a:latin typeface="Arial Narrow" pitchFamily="34" charset="0"/>
              </a:rPr>
              <a:t>Остромирово Евангелие</a:t>
            </a:r>
            <a:r>
              <a:rPr lang="ru-RU" sz="3000" dirty="0">
                <a:solidFill>
                  <a:srgbClr val="000000"/>
                </a:solidFill>
                <a:latin typeface="Arial Narrow" pitchFamily="34" charset="0"/>
              </a:rPr>
              <a:t> (изготовлено по заказу новгородского посадника Остромира во времена Ярослава Мудрого).</a:t>
            </a:r>
          </a:p>
        </p:txBody>
      </p:sp>
      <p:pic>
        <p:nvPicPr>
          <p:cNvPr id="18441" name="Picture 9" descr="остромиров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5880">
            <a:off x="6248400" y="1447800"/>
            <a:ext cx="2665413" cy="2967038"/>
          </a:xfrm>
          <a:prstGeom prst="rect">
            <a:avLst/>
          </a:prstGeom>
          <a:noFill/>
        </p:spPr>
      </p:pic>
      <p:pic>
        <p:nvPicPr>
          <p:cNvPr id="18440" name="Picture 8" descr="остромирово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200058">
            <a:off x="4648200" y="3581400"/>
            <a:ext cx="2471738" cy="3000375"/>
          </a:xfrm>
          <a:prstGeom prst="rect">
            <a:avLst/>
          </a:prstGeom>
          <a:noFill/>
        </p:spPr>
      </p:pic>
      <p:sp>
        <p:nvSpPr>
          <p:cNvPr id="18443" name="WordArt 11"/>
          <p:cNvSpPr>
            <a:spLocks noChangeArrowheads="1" noChangeShapeType="1" noTextEdit="1"/>
          </p:cNvSpPr>
          <p:nvPr/>
        </p:nvSpPr>
        <p:spPr bwMode="auto">
          <a:xfrm>
            <a:off x="990600" y="914400"/>
            <a:ext cx="56388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Письменность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2514600"/>
            <a:ext cx="5029200" cy="36576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3000" dirty="0">
                <a:solidFill>
                  <a:srgbClr val="000000"/>
                </a:solidFill>
                <a:latin typeface="Arial Narrow" pitchFamily="34" charset="0"/>
              </a:rPr>
              <a:t>Первая летопись – конец </a:t>
            </a:r>
            <a:r>
              <a:rPr lang="en-US" sz="3000" dirty="0">
                <a:solidFill>
                  <a:srgbClr val="000000"/>
                </a:solidFill>
                <a:latin typeface="Arial Narrow" pitchFamily="34" charset="0"/>
              </a:rPr>
              <a:t>X</a:t>
            </a:r>
            <a:r>
              <a:rPr lang="ru-RU" sz="3000" dirty="0">
                <a:solidFill>
                  <a:srgbClr val="000000"/>
                </a:solidFill>
                <a:latin typeface="Arial Narrow" pitchFamily="34" charset="0"/>
              </a:rPr>
              <a:t> века, вторая – при Ярославе Мудром (</a:t>
            </a:r>
            <a:r>
              <a:rPr lang="en-US" sz="3000" dirty="0">
                <a:solidFill>
                  <a:srgbClr val="000000"/>
                </a:solidFill>
                <a:latin typeface="Arial Narrow" pitchFamily="34" charset="0"/>
              </a:rPr>
              <a:t>XI</a:t>
            </a:r>
            <a:r>
              <a:rPr lang="ru-RU" sz="3000" dirty="0">
                <a:solidFill>
                  <a:srgbClr val="000000"/>
                </a:solidFill>
                <a:latin typeface="Arial Narrow" pitchFamily="34" charset="0"/>
              </a:rPr>
              <a:t> век).</a:t>
            </a:r>
          </a:p>
          <a:p>
            <a:pPr marL="0" indent="0">
              <a:buFont typeface="Wingdings" pitchFamily="2" charset="2"/>
              <a:buNone/>
            </a:pPr>
            <a:r>
              <a:rPr lang="ru-RU" sz="3000" b="1" dirty="0">
                <a:solidFill>
                  <a:srgbClr val="000000"/>
                </a:solidFill>
                <a:latin typeface="Arial Narrow" pitchFamily="34" charset="0"/>
              </a:rPr>
              <a:t>"Повесть временных лет" </a:t>
            </a:r>
            <a:r>
              <a:rPr lang="ru-RU" sz="3000" dirty="0">
                <a:solidFill>
                  <a:srgbClr val="000000"/>
                </a:solidFill>
                <a:latin typeface="Arial Narrow" pitchFamily="34" charset="0"/>
              </a:rPr>
              <a:t>– первое десятилетие </a:t>
            </a:r>
            <a:r>
              <a:rPr lang="en-US" sz="3000" dirty="0">
                <a:solidFill>
                  <a:srgbClr val="000000"/>
                </a:solidFill>
                <a:latin typeface="Arial Narrow" pitchFamily="34" charset="0"/>
              </a:rPr>
              <a:t>XII</a:t>
            </a:r>
            <a:r>
              <a:rPr lang="ru-RU" sz="3000" dirty="0">
                <a:solidFill>
                  <a:srgbClr val="000000"/>
                </a:solidFill>
                <a:latin typeface="Arial Narrow" pitchFamily="34" charset="0"/>
              </a:rPr>
              <a:t> </a:t>
            </a:r>
            <a:r>
              <a:rPr lang="ru-RU" sz="3000" dirty="0" smtClean="0">
                <a:solidFill>
                  <a:srgbClr val="000000"/>
                </a:solidFill>
                <a:latin typeface="Arial Narrow" pitchFamily="34" charset="0"/>
              </a:rPr>
              <a:t>века (1113 год)  </a:t>
            </a:r>
            <a:r>
              <a:rPr lang="ru-RU" sz="3000" dirty="0">
                <a:solidFill>
                  <a:srgbClr val="000000"/>
                </a:solidFill>
                <a:latin typeface="Arial Narrow" pitchFamily="34" charset="0"/>
              </a:rPr>
              <a:t>– монах Нестор Киево-Печерского монастыря.</a:t>
            </a:r>
          </a:p>
        </p:txBody>
      </p:sp>
      <p:pic>
        <p:nvPicPr>
          <p:cNvPr id="19462" name="Picture 6" descr="Рисунок2"/>
          <p:cNvPicPr>
            <a:picLocks noChangeAspect="1" noChangeArrowheads="1"/>
          </p:cNvPicPr>
          <p:nvPr/>
        </p:nvPicPr>
        <p:blipFill>
          <a:blip r:embed="rId2" cstate="print"/>
          <a:srcRect l="3108" t="1411" r="2185" b="4704"/>
          <a:stretch>
            <a:fillRect/>
          </a:stretch>
        </p:blipFill>
        <p:spPr bwMode="auto">
          <a:xfrm>
            <a:off x="7086600" y="3352800"/>
            <a:ext cx="1857527" cy="285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5" name="Picture 9" descr="kushner_poves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86" y="3171888"/>
            <a:ext cx="2096553" cy="3259048"/>
          </a:xfrm>
          <a:prstGeom prst="rect">
            <a:avLst/>
          </a:prstGeom>
          <a:noFill/>
        </p:spPr>
      </p:pic>
      <p:sp>
        <p:nvSpPr>
          <p:cNvPr id="19467" name="WordArt 11"/>
          <p:cNvSpPr>
            <a:spLocks noChangeArrowheads="1" noChangeShapeType="1" noTextEdit="1"/>
          </p:cNvSpPr>
          <p:nvPr/>
        </p:nvSpPr>
        <p:spPr bwMode="auto">
          <a:xfrm>
            <a:off x="990600" y="914400"/>
            <a:ext cx="46482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Летопись</a:t>
            </a:r>
          </a:p>
        </p:txBody>
      </p:sp>
      <p:pic>
        <p:nvPicPr>
          <p:cNvPr id="19468" name="Picture 12" descr="pohod_oleg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28312">
            <a:off x="6002556" y="394728"/>
            <a:ext cx="2772174" cy="1868820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2209800"/>
            <a:ext cx="6858000" cy="4495800"/>
          </a:xfrm>
        </p:spPr>
        <p:txBody>
          <a:bodyPr/>
          <a:lstStyle/>
          <a:p>
            <a:pPr marL="514350" indent="-514350">
              <a:buAutoNum type="arabicParenR"/>
            </a:pPr>
            <a:r>
              <a:rPr lang="ru-RU" sz="3000" b="1" dirty="0" smtClean="0">
                <a:solidFill>
                  <a:srgbClr val="000000"/>
                </a:solidFill>
                <a:latin typeface="Arial Narrow" pitchFamily="34" charset="0"/>
              </a:rPr>
              <a:t>Устное </a:t>
            </a:r>
            <a:r>
              <a:rPr lang="ru-RU" sz="3000" b="1" dirty="0">
                <a:solidFill>
                  <a:srgbClr val="000000"/>
                </a:solidFill>
                <a:latin typeface="Arial Narrow" pitchFamily="34" charset="0"/>
              </a:rPr>
              <a:t>народное творчество</a:t>
            </a:r>
            <a:r>
              <a:rPr lang="ru-RU" sz="3000" dirty="0">
                <a:solidFill>
                  <a:srgbClr val="000000"/>
                </a:solidFill>
                <a:latin typeface="Arial Narrow" pitchFamily="34" charset="0"/>
              </a:rPr>
              <a:t> – </a:t>
            </a:r>
            <a:r>
              <a:rPr lang="ru-RU" sz="3000" dirty="0" smtClean="0">
                <a:solidFill>
                  <a:srgbClr val="000000"/>
                </a:solidFill>
                <a:latin typeface="Arial Narrow" pitchFamily="34" charset="0"/>
              </a:rPr>
              <a:t>былины:</a:t>
            </a:r>
          </a:p>
          <a:p>
            <a:pPr marL="514350" indent="-514350">
              <a:buNone/>
            </a:pPr>
            <a:r>
              <a:rPr lang="ru-RU" sz="3200" u="sng" dirty="0" smtClean="0">
                <a:solidFill>
                  <a:srgbClr val="C00000"/>
                </a:solidFill>
              </a:rPr>
              <a:t>Былины </a:t>
            </a:r>
            <a:r>
              <a:rPr lang="ru-RU" sz="3200" dirty="0" smtClean="0"/>
              <a:t>– это поэтическое сказание о прошлом, в которых прославлялись подвиги русских богатырей</a:t>
            </a:r>
            <a:endParaRPr lang="ru-RU" sz="3000" dirty="0">
              <a:solidFill>
                <a:srgbClr val="000000"/>
              </a:solidFill>
              <a:latin typeface="Arial Narrow" pitchFamily="34" charset="0"/>
            </a:endParaRPr>
          </a:p>
          <a:p>
            <a:pPr marL="0" indent="0">
              <a:buFont typeface="Wingdings" pitchFamily="2" charset="2"/>
              <a:buNone/>
            </a:pPr>
            <a:r>
              <a:rPr lang="ru-RU" sz="3000" dirty="0">
                <a:solidFill>
                  <a:srgbClr val="000000"/>
                </a:solidFill>
                <a:latin typeface="Arial Narrow" pitchFamily="34" charset="0"/>
              </a:rPr>
              <a:t>- киевского цикла (о богатырях Илье Муромце, Алеше Поповиче, Добрыне Никитиче, князе Владимире),</a:t>
            </a:r>
          </a:p>
          <a:p>
            <a:pPr marL="0" indent="0">
              <a:buFont typeface="Wingdings" pitchFamily="2" charset="2"/>
              <a:buNone/>
            </a:pPr>
            <a:r>
              <a:rPr lang="ru-RU" sz="3000" dirty="0">
                <a:solidFill>
                  <a:srgbClr val="000000"/>
                </a:solidFill>
                <a:latin typeface="Arial Narrow" pitchFamily="34" charset="0"/>
              </a:rPr>
              <a:t>- новгородского цикла (купец Садко</a:t>
            </a:r>
            <a:r>
              <a:rPr lang="ru-RU" sz="3000" dirty="0" smtClean="0">
                <a:solidFill>
                  <a:srgbClr val="000000"/>
                </a:solidFill>
                <a:latin typeface="Arial Narrow" pitchFamily="34" charset="0"/>
              </a:rPr>
              <a:t>).</a:t>
            </a:r>
            <a:endParaRPr lang="ru-RU" sz="3000" dirty="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20490" name="WordArt 10"/>
          <p:cNvSpPr>
            <a:spLocks noChangeArrowheads="1" noChangeShapeType="1" noTextEdit="1"/>
          </p:cNvSpPr>
          <p:nvPr/>
        </p:nvSpPr>
        <p:spPr bwMode="auto">
          <a:xfrm>
            <a:off x="990600" y="914400"/>
            <a:ext cx="47244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Литература</a:t>
            </a:r>
          </a:p>
        </p:txBody>
      </p:sp>
      <p:pic>
        <p:nvPicPr>
          <p:cNvPr id="20492" name="Picture 12" descr="j04046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228600"/>
            <a:ext cx="1695450" cy="1835150"/>
          </a:xfrm>
          <a:prstGeom prst="rect">
            <a:avLst/>
          </a:prstGeom>
          <a:noFill/>
        </p:spPr>
      </p:pic>
      <p:pic>
        <p:nvPicPr>
          <p:cNvPr id="5" name="Picture 2" descr="http://intoclassics.net/_nw/12/577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971800"/>
            <a:ext cx="1868632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rganization Chart 4"/>
          <p:cNvGraphicFramePr>
            <a:graphicFrameLocks/>
          </p:cNvGraphicFramePr>
          <p:nvPr/>
        </p:nvGraphicFramePr>
        <p:xfrm>
          <a:off x="228600" y="1752600"/>
          <a:ext cx="8915400" cy="5081588"/>
        </p:xfrm>
        <a:graphic>
          <a:graphicData uri="http://schemas.openxmlformats.org/drawingml/2006/compatibility">
            <com:legacyDrawing xmlns:com="http://schemas.openxmlformats.org/drawingml/2006/compatibility" spid="_x0000_s41986"/>
          </a:graphicData>
        </a:graphic>
      </p:graphicFrame>
      <p:sp>
        <p:nvSpPr>
          <p:cNvPr id="3" name="WordArt 10"/>
          <p:cNvSpPr>
            <a:spLocks noChangeArrowheads="1" noChangeShapeType="1" noTextEdit="1"/>
          </p:cNvSpPr>
          <p:nvPr/>
        </p:nvSpPr>
        <p:spPr bwMode="auto">
          <a:xfrm>
            <a:off x="2057400" y="990600"/>
            <a:ext cx="47244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Литература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10"/>
          <p:cNvSpPr>
            <a:spLocks noGrp="1" noChangeArrowheads="1" noChangeShapeType="1" noTextEdit="1"/>
          </p:cNvSpPr>
          <p:nvPr>
            <p:ph type="title"/>
          </p:nvPr>
        </p:nvSpPr>
        <p:spPr bwMode="auto">
          <a:xfrm>
            <a:off x="990600" y="838200"/>
            <a:ext cx="6400800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Литература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5800" y="2667000"/>
            <a:ext cx="5181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Font typeface="Wingdings" pitchFamily="2" charset="2"/>
              <a:buNone/>
            </a:pPr>
            <a:r>
              <a:rPr lang="ru-RU" sz="3200" b="1" dirty="0" smtClean="0">
                <a:solidFill>
                  <a:srgbClr val="000000"/>
                </a:solidFill>
                <a:latin typeface="Arial Narrow" pitchFamily="34" charset="0"/>
              </a:rPr>
              <a:t>2) </a:t>
            </a:r>
            <a:r>
              <a:rPr lang="ru-RU" sz="2800" b="1" dirty="0" smtClean="0">
                <a:solidFill>
                  <a:srgbClr val="000000"/>
                </a:solidFill>
                <a:latin typeface="Arial Narrow" pitchFamily="34" charset="0"/>
              </a:rPr>
              <a:t>Проповеди и поучения</a:t>
            </a:r>
            <a:r>
              <a:rPr lang="ru-RU" sz="2800" dirty="0" smtClean="0">
                <a:solidFill>
                  <a:srgbClr val="000000"/>
                </a:solidFill>
                <a:latin typeface="Arial Narrow" pitchFamily="34" charset="0"/>
              </a:rPr>
              <a:t>.</a:t>
            </a:r>
          </a:p>
          <a:p>
            <a:pPr marL="0" indent="0">
              <a:buFont typeface="Wingdings" pitchFamily="2" charset="2"/>
              <a:buNone/>
            </a:pPr>
            <a:r>
              <a:rPr lang="ru-RU" sz="2800" dirty="0" smtClean="0">
                <a:solidFill>
                  <a:srgbClr val="000000"/>
                </a:solidFill>
                <a:latin typeface="Arial Narrow" pitchFamily="34" charset="0"/>
              </a:rPr>
              <a:t>Первое литературное произведение - "Слово о законе и благодати" митрополита </a:t>
            </a:r>
            <a:r>
              <a:rPr lang="ru-RU" sz="2800" dirty="0" err="1" smtClean="0">
                <a:solidFill>
                  <a:srgbClr val="000000"/>
                </a:solidFill>
                <a:latin typeface="Arial Narrow" pitchFamily="34" charset="0"/>
              </a:rPr>
              <a:t>Илариона</a:t>
            </a:r>
            <a:r>
              <a:rPr lang="ru-RU" sz="2800" dirty="0" smtClean="0">
                <a:solidFill>
                  <a:srgbClr val="000000"/>
                </a:solidFill>
                <a:latin typeface="Arial Narrow" pitchFamily="34" charset="0"/>
              </a:rPr>
              <a:t>.</a:t>
            </a:r>
          </a:p>
          <a:p>
            <a:pPr marL="0" indent="0">
              <a:buFont typeface="Wingdings" pitchFamily="2" charset="2"/>
              <a:buNone/>
            </a:pPr>
            <a:r>
              <a:rPr lang="ru-RU" sz="2800" dirty="0" smtClean="0">
                <a:solidFill>
                  <a:srgbClr val="000000"/>
                </a:solidFill>
                <a:latin typeface="Arial Narrow" pitchFamily="34" charset="0"/>
              </a:rPr>
              <a:t>"Поучение" Владимира Мономаха.</a:t>
            </a:r>
            <a:endParaRPr lang="ru-RU" sz="2800" dirty="0">
              <a:solidFill>
                <a:srgbClr val="000000"/>
              </a:solidFill>
              <a:latin typeface="Arial Narrow" pitchFamily="34" charset="0"/>
            </a:endParaRPr>
          </a:p>
        </p:txBody>
      </p:sp>
      <p:pic>
        <p:nvPicPr>
          <p:cNvPr id="5" name="Picture 5" descr="C:\Documents and Settings\Admin\Мои документы\Мои рисунки\dimitr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2514600"/>
            <a:ext cx="3155366" cy="3703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2209800"/>
            <a:ext cx="4876800" cy="4495800"/>
          </a:xfrm>
        </p:spPr>
        <p:txBody>
          <a:bodyPr/>
          <a:lstStyle/>
          <a:p>
            <a:pPr marL="0" indent="0">
              <a:buNone/>
            </a:pPr>
            <a:r>
              <a:rPr lang="ru-RU" sz="3000" b="1" dirty="0">
                <a:solidFill>
                  <a:srgbClr val="000000"/>
                </a:solidFill>
                <a:latin typeface="Arial Narrow" pitchFamily="34" charset="0"/>
              </a:rPr>
              <a:t>3) Жития святых (агиография) </a:t>
            </a:r>
            <a:r>
              <a:rPr lang="ru-RU" sz="2400" dirty="0" smtClean="0">
                <a:solidFill>
                  <a:srgbClr val="000000"/>
                </a:solidFill>
              </a:rPr>
              <a:t>описания жизни людей, причисленных церковью к лику святых. «Житие Бориса и Глеба».</a:t>
            </a:r>
            <a:endParaRPr lang="ru-RU" sz="3000" dirty="0">
              <a:solidFill>
                <a:srgbClr val="000000"/>
              </a:solidFill>
              <a:latin typeface="Arial Narrow" pitchFamily="34" charset="0"/>
            </a:endParaRPr>
          </a:p>
          <a:p>
            <a:pPr marL="0" indent="0">
              <a:buNone/>
            </a:pPr>
            <a:r>
              <a:rPr lang="ru-RU" sz="3000" b="1" dirty="0">
                <a:solidFill>
                  <a:srgbClr val="000000"/>
                </a:solidFill>
                <a:latin typeface="Arial Narrow" pitchFamily="34" charset="0"/>
              </a:rPr>
              <a:t>4) Героический эпос </a:t>
            </a:r>
            <a:r>
              <a:rPr lang="ru-RU" sz="3000" dirty="0">
                <a:solidFill>
                  <a:srgbClr val="000000"/>
                </a:solidFill>
                <a:latin typeface="Arial Narrow" pitchFamily="34" charset="0"/>
              </a:rPr>
              <a:t>– </a:t>
            </a:r>
            <a:r>
              <a:rPr lang="ru-RU" sz="3000" dirty="0" smtClean="0">
                <a:solidFill>
                  <a:srgbClr val="000000"/>
                </a:solidFill>
                <a:latin typeface="Arial Narrow" pitchFamily="34" charset="0"/>
              </a:rPr>
              <a:t>«Слово </a:t>
            </a:r>
            <a:r>
              <a:rPr lang="ru-RU" sz="3000" dirty="0">
                <a:solidFill>
                  <a:srgbClr val="000000"/>
                </a:solidFill>
                <a:latin typeface="Arial Narrow" pitchFamily="34" charset="0"/>
              </a:rPr>
              <a:t>о полку </a:t>
            </a:r>
            <a:r>
              <a:rPr lang="ru-RU" sz="3000" dirty="0" smtClean="0">
                <a:solidFill>
                  <a:srgbClr val="000000"/>
                </a:solidFill>
                <a:latin typeface="Arial Narrow" pitchFamily="34" charset="0"/>
              </a:rPr>
              <a:t>Игореве».  </a:t>
            </a:r>
            <a:r>
              <a:rPr lang="ru-RU" sz="2400" dirty="0" smtClean="0">
                <a:solidFill>
                  <a:srgbClr val="000000"/>
                </a:solidFill>
              </a:rPr>
              <a:t>Поход на половцев  новгород-северского князя Игоря </a:t>
            </a:r>
            <a:r>
              <a:rPr lang="ru-RU" sz="2400" dirty="0" err="1" smtClean="0">
                <a:solidFill>
                  <a:srgbClr val="000000"/>
                </a:solidFill>
              </a:rPr>
              <a:t>Святославича</a:t>
            </a:r>
            <a:r>
              <a:rPr lang="ru-RU" sz="2400" dirty="0" smtClean="0">
                <a:solidFill>
                  <a:srgbClr val="000000"/>
                </a:solidFill>
              </a:rPr>
              <a:t>   весной 1185 года</a:t>
            </a:r>
          </a:p>
          <a:p>
            <a:pPr marL="0" indent="0">
              <a:buFont typeface="Wingdings" pitchFamily="2" charset="2"/>
              <a:buNone/>
            </a:pPr>
            <a:endParaRPr lang="ru-RU" sz="3000" dirty="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21508" name="WordArt 4"/>
          <p:cNvSpPr>
            <a:spLocks noChangeArrowheads="1" noChangeShapeType="1" noTextEdit="1"/>
          </p:cNvSpPr>
          <p:nvPr/>
        </p:nvSpPr>
        <p:spPr bwMode="auto">
          <a:xfrm>
            <a:off x="990600" y="914400"/>
            <a:ext cx="47244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Литература</a:t>
            </a:r>
          </a:p>
        </p:txBody>
      </p:sp>
      <p:pic>
        <p:nvPicPr>
          <p:cNvPr id="21509" name="Picture 5" descr="убийсвто глеб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2438400"/>
            <a:ext cx="2971800" cy="18796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21511" name="Picture 7" descr="слово о полку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0"/>
            <a:ext cx="3192298" cy="6629400"/>
          </a:xfrm>
          <a:prstGeom prst="rect">
            <a:avLst/>
          </a:prstGeom>
          <a:noFill/>
        </p:spPr>
      </p:pic>
      <p:pic>
        <p:nvPicPr>
          <p:cNvPr id="21512" name="Picture 8" descr="perov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3733800"/>
            <a:ext cx="2314575" cy="29495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build="p"/>
      <p:bldP spid="2150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2438400"/>
            <a:ext cx="4876800" cy="42672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3000" b="1">
                <a:solidFill>
                  <a:srgbClr val="000000"/>
                </a:solidFill>
                <a:latin typeface="Arial Narrow" pitchFamily="34" charset="0"/>
              </a:rPr>
              <a:t>5) Публицистика </a:t>
            </a:r>
            <a:r>
              <a:rPr lang="ru-RU" sz="3000">
                <a:solidFill>
                  <a:srgbClr val="000000"/>
                </a:solidFill>
                <a:latin typeface="Arial Narrow" pitchFamily="34" charset="0"/>
              </a:rPr>
              <a:t>– "Слово" и "Моление" Даниила Заточника (</a:t>
            </a:r>
            <a:r>
              <a:rPr lang="en-US" sz="3000">
                <a:solidFill>
                  <a:srgbClr val="000000"/>
                </a:solidFill>
                <a:latin typeface="Arial Narrow" pitchFamily="34" charset="0"/>
              </a:rPr>
              <a:t>XII</a:t>
            </a:r>
            <a:r>
              <a:rPr lang="ru-RU" sz="3000">
                <a:solidFill>
                  <a:srgbClr val="000000"/>
                </a:solidFill>
                <a:latin typeface="Arial Narrow" pitchFamily="34" charset="0"/>
              </a:rPr>
              <a:t> - начало </a:t>
            </a:r>
            <a:r>
              <a:rPr lang="en-US" sz="3000">
                <a:solidFill>
                  <a:srgbClr val="000000"/>
                </a:solidFill>
                <a:latin typeface="Arial Narrow" pitchFamily="34" charset="0"/>
              </a:rPr>
              <a:t>XIII</a:t>
            </a:r>
            <a:r>
              <a:rPr lang="ru-RU" sz="3000">
                <a:solidFill>
                  <a:srgbClr val="000000"/>
                </a:solidFill>
                <a:latin typeface="Arial Narrow" pitchFamily="34" charset="0"/>
              </a:rPr>
              <a:t>).</a:t>
            </a:r>
          </a:p>
          <a:p>
            <a:pPr marL="0" indent="0">
              <a:buFont typeface="Wingdings" pitchFamily="2" charset="2"/>
              <a:buNone/>
            </a:pPr>
            <a:r>
              <a:rPr lang="ru-RU" sz="3000">
                <a:solidFill>
                  <a:srgbClr val="000000"/>
                </a:solidFill>
                <a:latin typeface="Arial Narrow" pitchFamily="34" charset="0"/>
              </a:rPr>
              <a:t>"Слово Даниила Заточника", в форме афоризмов характеризует разные стороны русской жизни конца </a:t>
            </a:r>
            <a:r>
              <a:rPr lang="en-US" sz="3000">
                <a:solidFill>
                  <a:srgbClr val="000000"/>
                </a:solidFill>
                <a:latin typeface="Arial Narrow" pitchFamily="34" charset="0"/>
              </a:rPr>
              <a:t>XII</a:t>
            </a:r>
            <a:r>
              <a:rPr lang="ru-RU" sz="3000">
                <a:solidFill>
                  <a:srgbClr val="000000"/>
                </a:solidFill>
                <a:latin typeface="Arial Narrow" pitchFamily="34" charset="0"/>
              </a:rPr>
              <a:t> века. "Моление" – о необходимости сильной княжеской власти.</a:t>
            </a:r>
          </a:p>
        </p:txBody>
      </p:sp>
      <p:sp>
        <p:nvSpPr>
          <p:cNvPr id="22532" name="WordArt 4"/>
          <p:cNvSpPr>
            <a:spLocks noChangeArrowheads="1" noChangeShapeType="1" noTextEdit="1"/>
          </p:cNvSpPr>
          <p:nvPr/>
        </p:nvSpPr>
        <p:spPr bwMode="auto">
          <a:xfrm>
            <a:off x="990600" y="914400"/>
            <a:ext cx="47244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Литература</a:t>
            </a:r>
          </a:p>
        </p:txBody>
      </p:sp>
      <p:pic>
        <p:nvPicPr>
          <p:cNvPr id="22535" name="Picture 7" descr="j04046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228600"/>
            <a:ext cx="1695450" cy="1835150"/>
          </a:xfrm>
          <a:prstGeom prst="rect">
            <a:avLst/>
          </a:prstGeom>
          <a:noFill/>
        </p:spPr>
      </p:pic>
      <p:pic>
        <p:nvPicPr>
          <p:cNvPr id="22536" name="Picture 8" descr="мол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2514600"/>
            <a:ext cx="3249613" cy="4191000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352800" y="762000"/>
            <a:ext cx="4343400" cy="1143000"/>
          </a:xfrm>
        </p:spPr>
        <p:txBody>
          <a:bodyPr/>
          <a:lstStyle/>
          <a:p>
            <a:pPr eaLnBrk="1" hangingPunct="1"/>
            <a:r>
              <a:rPr lang="ru-RU" sz="5400" dirty="0" smtClean="0"/>
              <a:t> Зодчество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209800"/>
            <a:ext cx="8305800" cy="1752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dirty="0" smtClean="0"/>
              <a:t>        На Руси было развито деревянное зодчество. Из дерева строили избы, терема, городские стены.</a:t>
            </a:r>
          </a:p>
        </p:txBody>
      </p:sp>
      <p:pic>
        <p:nvPicPr>
          <p:cNvPr id="4" name="Picture 2" descr="http://www.sobre.ru/foto/foto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276600"/>
            <a:ext cx="33528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Деся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3429000"/>
            <a:ext cx="4343400" cy="3212839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</p:spPr>
      </p:pic>
      <p:sp>
        <p:nvSpPr>
          <p:cNvPr id="16387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2286000"/>
            <a:ext cx="9144000" cy="1143000"/>
          </a:xfrm>
        </p:spPr>
        <p:txBody>
          <a:bodyPr/>
          <a:lstStyle/>
          <a:p>
            <a:pPr eaLnBrk="1" hangingPunct="1"/>
            <a:r>
              <a:rPr lang="ru-RU" sz="3200" dirty="0" smtClean="0"/>
              <a:t>Десятинная церковь в Киеве 989-996 гг.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3400" y="685800"/>
            <a:ext cx="86106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buFontTx/>
              <a:buNone/>
            </a:pPr>
            <a:r>
              <a:rPr lang="ru-RU" dirty="0" smtClean="0"/>
              <a:t> </a:t>
            </a:r>
            <a:r>
              <a:rPr lang="ru-RU" sz="2800" dirty="0" smtClean="0"/>
              <a:t>После принятия христианства на Руси начинается каменное строительство.</a:t>
            </a:r>
            <a:endParaRPr lang="ru-RU" sz="1200" dirty="0" smtClean="0"/>
          </a:p>
          <a:p>
            <a:pPr lvl="2" eaLnBrk="1" hangingPunct="1"/>
            <a:r>
              <a:rPr lang="ru-RU" sz="2000" dirty="0" smtClean="0"/>
              <a:t> 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731154619094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438400"/>
            <a:ext cx="4495800" cy="41583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9701" name="Picture 5" descr="ostr04-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2667000"/>
            <a:ext cx="3499853" cy="3886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3581400" y="304800"/>
            <a:ext cx="35052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dirty="0">
                <a:latin typeface="Arial Narrow" pitchFamily="34" charset="0"/>
              </a:rPr>
              <a:t>Золотые ворота в Киеве. </a:t>
            </a:r>
            <a:r>
              <a:rPr lang="en-US" sz="4000" dirty="0">
                <a:latin typeface="Arial Narrow" pitchFamily="34" charset="0"/>
              </a:rPr>
              <a:t>XI </a:t>
            </a:r>
            <a:r>
              <a:rPr lang="ru-RU" sz="4000" dirty="0">
                <a:latin typeface="Arial Narrow" pitchFamily="34" charset="0"/>
              </a:rPr>
              <a:t>век</a:t>
            </a: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Софийский собор в Киеве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590800"/>
            <a:ext cx="6096000" cy="3742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Содержимое 3"/>
          <p:cNvSpPr>
            <a:spLocks noGrp="1"/>
          </p:cNvSpPr>
          <p:nvPr>
            <p:ph sz="half" idx="4294967295"/>
          </p:nvPr>
        </p:nvSpPr>
        <p:spPr>
          <a:xfrm>
            <a:off x="3124200" y="228600"/>
            <a:ext cx="4038600" cy="4525962"/>
          </a:xfrm>
        </p:spPr>
        <p:txBody>
          <a:bodyPr/>
          <a:lstStyle/>
          <a:p>
            <a:pPr algn="ctr" eaLnBrk="1" hangingPunct="1">
              <a:buNone/>
            </a:pPr>
            <a:r>
              <a:rPr lang="ru-RU" dirty="0" smtClean="0"/>
              <a:t>	</a:t>
            </a:r>
            <a:r>
              <a:rPr lang="ru-RU" sz="3600" b="1" dirty="0" smtClean="0">
                <a:solidFill>
                  <a:srgbClr val="000000"/>
                </a:solidFill>
              </a:rPr>
              <a:t>Собор Святой Софии в Новгороде</a:t>
            </a:r>
            <a:endParaRPr lang="ru-RU" b="1" dirty="0" smtClean="0">
              <a:solidFill>
                <a:srgbClr val="000000"/>
              </a:solidFill>
            </a:endParaRPr>
          </a:p>
          <a:p>
            <a:pPr eaLnBrk="1" hangingPunct="1"/>
            <a:endParaRPr lang="ru-RU" dirty="0" smtClean="0">
              <a:solidFill>
                <a:srgbClr val="000000"/>
              </a:solidFill>
            </a:endParaRPr>
          </a:p>
        </p:txBody>
      </p:sp>
      <p:pic>
        <p:nvPicPr>
          <p:cNvPr id="19460" name="Содержимое 5" descr="Софийский_собор_в_Новгороде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24000" y="2547639"/>
            <a:ext cx="6708762" cy="431036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2590800"/>
            <a:ext cx="4038600" cy="16764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3000">
                <a:solidFill>
                  <a:srgbClr val="000000"/>
                </a:solidFill>
                <a:latin typeface="Arial Narrow" pitchFamily="34" charset="0"/>
              </a:rPr>
              <a:t>Типичный русский храм был крестово-купольным (влияние Византии).</a:t>
            </a:r>
          </a:p>
        </p:txBody>
      </p:sp>
      <p:sp>
        <p:nvSpPr>
          <p:cNvPr id="24579" name="WordArt 3"/>
          <p:cNvSpPr>
            <a:spLocks noChangeArrowheads="1" noChangeShapeType="1" noTextEdit="1"/>
          </p:cNvSpPr>
          <p:nvPr/>
        </p:nvSpPr>
        <p:spPr bwMode="auto">
          <a:xfrm>
            <a:off x="2286000" y="914400"/>
            <a:ext cx="61722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Зодчество Древней Руси</a:t>
            </a:r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>
            <a:off x="6400800" y="6477000"/>
            <a:ext cx="20574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4585" name="Arc 9"/>
          <p:cNvSpPr>
            <a:spLocks/>
          </p:cNvSpPr>
          <p:nvPr/>
        </p:nvSpPr>
        <p:spPr bwMode="auto">
          <a:xfrm flipV="1">
            <a:off x="6400800" y="4114800"/>
            <a:ext cx="685800" cy="381000"/>
          </a:xfrm>
          <a:custGeom>
            <a:avLst/>
            <a:gdLst>
              <a:gd name="G0" fmla="+- 21529 0 0"/>
              <a:gd name="G1" fmla="+- 0 0 0"/>
              <a:gd name="G2" fmla="+- 21600 0 0"/>
              <a:gd name="T0" fmla="*/ 42957 w 42957"/>
              <a:gd name="T1" fmla="*/ 2721 h 21600"/>
              <a:gd name="T2" fmla="*/ 0 w 42957"/>
              <a:gd name="T3" fmla="*/ 1751 h 21600"/>
              <a:gd name="T4" fmla="*/ 21529 w 42957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957" h="21600" fill="none" extrusionOk="0">
                <a:moveTo>
                  <a:pt x="42956" y="2720"/>
                </a:moveTo>
                <a:cubicBezTo>
                  <a:pt x="41586" y="13511"/>
                  <a:pt x="32406" y="21599"/>
                  <a:pt x="21529" y="21600"/>
                </a:cubicBezTo>
                <a:cubicBezTo>
                  <a:pt x="10278" y="21600"/>
                  <a:pt x="912" y="12964"/>
                  <a:pt x="0" y="1750"/>
                </a:cubicBezTo>
              </a:path>
              <a:path w="42957" h="21600" stroke="0" extrusionOk="0">
                <a:moveTo>
                  <a:pt x="42956" y="2720"/>
                </a:moveTo>
                <a:cubicBezTo>
                  <a:pt x="41586" y="13511"/>
                  <a:pt x="32406" y="21599"/>
                  <a:pt x="21529" y="21600"/>
                </a:cubicBezTo>
                <a:cubicBezTo>
                  <a:pt x="10278" y="21600"/>
                  <a:pt x="912" y="12964"/>
                  <a:pt x="0" y="1750"/>
                </a:cubicBezTo>
                <a:lnTo>
                  <a:pt x="21529" y="0"/>
                </a:lnTo>
                <a:close/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4586" name="Arc 10"/>
          <p:cNvSpPr>
            <a:spLocks/>
          </p:cNvSpPr>
          <p:nvPr/>
        </p:nvSpPr>
        <p:spPr bwMode="auto">
          <a:xfrm flipV="1">
            <a:off x="7772400" y="4114800"/>
            <a:ext cx="685800" cy="381000"/>
          </a:xfrm>
          <a:custGeom>
            <a:avLst/>
            <a:gdLst>
              <a:gd name="G0" fmla="+- 21529 0 0"/>
              <a:gd name="G1" fmla="+- 0 0 0"/>
              <a:gd name="G2" fmla="+- 21600 0 0"/>
              <a:gd name="T0" fmla="*/ 42957 w 42957"/>
              <a:gd name="T1" fmla="*/ 2721 h 21600"/>
              <a:gd name="T2" fmla="*/ 0 w 42957"/>
              <a:gd name="T3" fmla="*/ 1751 h 21600"/>
              <a:gd name="T4" fmla="*/ 21529 w 42957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957" h="21600" fill="none" extrusionOk="0">
                <a:moveTo>
                  <a:pt x="42956" y="2720"/>
                </a:moveTo>
                <a:cubicBezTo>
                  <a:pt x="41586" y="13511"/>
                  <a:pt x="32406" y="21599"/>
                  <a:pt x="21529" y="21600"/>
                </a:cubicBezTo>
                <a:cubicBezTo>
                  <a:pt x="10278" y="21600"/>
                  <a:pt x="912" y="12964"/>
                  <a:pt x="0" y="1750"/>
                </a:cubicBezTo>
              </a:path>
              <a:path w="42957" h="21600" stroke="0" extrusionOk="0">
                <a:moveTo>
                  <a:pt x="42956" y="2720"/>
                </a:moveTo>
                <a:cubicBezTo>
                  <a:pt x="41586" y="13511"/>
                  <a:pt x="32406" y="21599"/>
                  <a:pt x="21529" y="21600"/>
                </a:cubicBezTo>
                <a:cubicBezTo>
                  <a:pt x="10278" y="21600"/>
                  <a:pt x="912" y="12964"/>
                  <a:pt x="0" y="1750"/>
                </a:cubicBezTo>
                <a:lnTo>
                  <a:pt x="21529" y="0"/>
                </a:lnTo>
                <a:close/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4587" name="Arc 11"/>
          <p:cNvSpPr>
            <a:spLocks/>
          </p:cNvSpPr>
          <p:nvPr/>
        </p:nvSpPr>
        <p:spPr bwMode="auto">
          <a:xfrm flipV="1">
            <a:off x="7086600" y="4114800"/>
            <a:ext cx="685800" cy="381000"/>
          </a:xfrm>
          <a:custGeom>
            <a:avLst/>
            <a:gdLst>
              <a:gd name="G0" fmla="+- 21529 0 0"/>
              <a:gd name="G1" fmla="+- 0 0 0"/>
              <a:gd name="G2" fmla="+- 21600 0 0"/>
              <a:gd name="T0" fmla="*/ 42957 w 42957"/>
              <a:gd name="T1" fmla="*/ 2721 h 21600"/>
              <a:gd name="T2" fmla="*/ 0 w 42957"/>
              <a:gd name="T3" fmla="*/ 1751 h 21600"/>
              <a:gd name="T4" fmla="*/ 21529 w 42957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957" h="21600" fill="none" extrusionOk="0">
                <a:moveTo>
                  <a:pt x="42956" y="2720"/>
                </a:moveTo>
                <a:cubicBezTo>
                  <a:pt x="41586" y="13511"/>
                  <a:pt x="32406" y="21599"/>
                  <a:pt x="21529" y="21600"/>
                </a:cubicBezTo>
                <a:cubicBezTo>
                  <a:pt x="10278" y="21600"/>
                  <a:pt x="912" y="12964"/>
                  <a:pt x="0" y="1750"/>
                </a:cubicBezTo>
              </a:path>
              <a:path w="42957" h="21600" stroke="0" extrusionOk="0">
                <a:moveTo>
                  <a:pt x="42956" y="2720"/>
                </a:moveTo>
                <a:cubicBezTo>
                  <a:pt x="41586" y="13511"/>
                  <a:pt x="32406" y="21599"/>
                  <a:pt x="21529" y="21600"/>
                </a:cubicBezTo>
                <a:cubicBezTo>
                  <a:pt x="10278" y="21600"/>
                  <a:pt x="912" y="12964"/>
                  <a:pt x="0" y="1750"/>
                </a:cubicBezTo>
                <a:lnTo>
                  <a:pt x="21529" y="0"/>
                </a:lnTo>
                <a:close/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4588" name="Line 12"/>
          <p:cNvSpPr>
            <a:spLocks noChangeShapeType="1"/>
          </p:cNvSpPr>
          <p:nvPr/>
        </p:nvSpPr>
        <p:spPr bwMode="auto">
          <a:xfrm>
            <a:off x="6400800" y="4419600"/>
            <a:ext cx="0" cy="2057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4589" name="Line 13"/>
          <p:cNvSpPr>
            <a:spLocks noChangeShapeType="1"/>
          </p:cNvSpPr>
          <p:nvPr/>
        </p:nvSpPr>
        <p:spPr bwMode="auto">
          <a:xfrm>
            <a:off x="8458200" y="4419600"/>
            <a:ext cx="0" cy="2057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4590" name="Line 14"/>
          <p:cNvSpPr>
            <a:spLocks noChangeShapeType="1"/>
          </p:cNvSpPr>
          <p:nvPr/>
        </p:nvSpPr>
        <p:spPr bwMode="auto">
          <a:xfrm flipV="1">
            <a:off x="6934200" y="3505200"/>
            <a:ext cx="0" cy="6858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4591" name="Line 15"/>
          <p:cNvSpPr>
            <a:spLocks noChangeShapeType="1"/>
          </p:cNvSpPr>
          <p:nvPr/>
        </p:nvSpPr>
        <p:spPr bwMode="auto">
          <a:xfrm flipV="1">
            <a:off x="7924800" y="3505200"/>
            <a:ext cx="0" cy="6858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4592" name="Arc 16"/>
          <p:cNvSpPr>
            <a:spLocks/>
          </p:cNvSpPr>
          <p:nvPr/>
        </p:nvSpPr>
        <p:spPr bwMode="auto">
          <a:xfrm flipV="1">
            <a:off x="6934200" y="2971800"/>
            <a:ext cx="990600" cy="533400"/>
          </a:xfrm>
          <a:custGeom>
            <a:avLst/>
            <a:gdLst>
              <a:gd name="G0" fmla="+- 21529 0 0"/>
              <a:gd name="G1" fmla="+- 0 0 0"/>
              <a:gd name="G2" fmla="+- 21600 0 0"/>
              <a:gd name="T0" fmla="*/ 42957 w 42957"/>
              <a:gd name="T1" fmla="*/ 2721 h 21600"/>
              <a:gd name="T2" fmla="*/ 0 w 42957"/>
              <a:gd name="T3" fmla="*/ 1751 h 21600"/>
              <a:gd name="T4" fmla="*/ 21529 w 42957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957" h="21600" fill="none" extrusionOk="0">
                <a:moveTo>
                  <a:pt x="42956" y="2720"/>
                </a:moveTo>
                <a:cubicBezTo>
                  <a:pt x="41586" y="13511"/>
                  <a:pt x="32406" y="21599"/>
                  <a:pt x="21529" y="21600"/>
                </a:cubicBezTo>
                <a:cubicBezTo>
                  <a:pt x="10278" y="21600"/>
                  <a:pt x="912" y="12964"/>
                  <a:pt x="0" y="1750"/>
                </a:cubicBezTo>
              </a:path>
              <a:path w="42957" h="21600" stroke="0" extrusionOk="0">
                <a:moveTo>
                  <a:pt x="42956" y="2720"/>
                </a:moveTo>
                <a:cubicBezTo>
                  <a:pt x="41586" y="13511"/>
                  <a:pt x="32406" y="21599"/>
                  <a:pt x="21529" y="21600"/>
                </a:cubicBezTo>
                <a:cubicBezTo>
                  <a:pt x="10278" y="21600"/>
                  <a:pt x="912" y="12964"/>
                  <a:pt x="0" y="1750"/>
                </a:cubicBezTo>
                <a:lnTo>
                  <a:pt x="21529" y="0"/>
                </a:lnTo>
                <a:close/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4593" name="Line 17"/>
          <p:cNvSpPr>
            <a:spLocks noChangeShapeType="1"/>
          </p:cNvSpPr>
          <p:nvPr/>
        </p:nvSpPr>
        <p:spPr bwMode="auto">
          <a:xfrm>
            <a:off x="6934200" y="3505200"/>
            <a:ext cx="9906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4594" name="Line 18"/>
          <p:cNvSpPr>
            <a:spLocks noChangeShapeType="1"/>
          </p:cNvSpPr>
          <p:nvPr/>
        </p:nvSpPr>
        <p:spPr bwMode="auto">
          <a:xfrm>
            <a:off x="7467600" y="2590800"/>
            <a:ext cx="0" cy="3810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4595" name="Line 19"/>
          <p:cNvSpPr>
            <a:spLocks noChangeShapeType="1"/>
          </p:cNvSpPr>
          <p:nvPr/>
        </p:nvSpPr>
        <p:spPr bwMode="auto">
          <a:xfrm>
            <a:off x="7315200" y="2743200"/>
            <a:ext cx="3048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4596" name="Line 20"/>
          <p:cNvSpPr>
            <a:spLocks noChangeShapeType="1"/>
          </p:cNvSpPr>
          <p:nvPr/>
        </p:nvSpPr>
        <p:spPr bwMode="auto">
          <a:xfrm flipH="1" flipV="1">
            <a:off x="6477000" y="3048000"/>
            <a:ext cx="457200" cy="152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4597" name="Line 21"/>
          <p:cNvSpPr>
            <a:spLocks noChangeShapeType="1"/>
          </p:cNvSpPr>
          <p:nvPr/>
        </p:nvSpPr>
        <p:spPr bwMode="auto">
          <a:xfrm flipH="1">
            <a:off x="6400800" y="3657600"/>
            <a:ext cx="4572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4598" name="Line 22"/>
          <p:cNvSpPr>
            <a:spLocks noChangeShapeType="1"/>
          </p:cNvSpPr>
          <p:nvPr/>
        </p:nvSpPr>
        <p:spPr bwMode="auto">
          <a:xfrm flipH="1">
            <a:off x="5943600" y="4267200"/>
            <a:ext cx="4572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4599" name="WordArt 23"/>
          <p:cNvSpPr>
            <a:spLocks noChangeArrowheads="1" noChangeShapeType="1" noTextEdit="1"/>
          </p:cNvSpPr>
          <p:nvPr/>
        </p:nvSpPr>
        <p:spPr bwMode="auto">
          <a:xfrm>
            <a:off x="5334000" y="2743200"/>
            <a:ext cx="1123950" cy="430213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chemeClr val="hlink"/>
                </a:soli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купол</a:t>
            </a:r>
          </a:p>
        </p:txBody>
      </p:sp>
      <p:sp>
        <p:nvSpPr>
          <p:cNvPr id="24600" name="WordArt 24"/>
          <p:cNvSpPr>
            <a:spLocks noChangeArrowheads="1" noChangeShapeType="1" noTextEdit="1"/>
          </p:cNvSpPr>
          <p:nvPr/>
        </p:nvSpPr>
        <p:spPr bwMode="auto">
          <a:xfrm>
            <a:off x="5029200" y="3352800"/>
            <a:ext cx="1276350" cy="60960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chemeClr val="hlink"/>
                </a:soli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барабан</a:t>
            </a:r>
          </a:p>
        </p:txBody>
      </p:sp>
      <p:sp>
        <p:nvSpPr>
          <p:cNvPr id="24601" name="WordArt 25"/>
          <p:cNvSpPr>
            <a:spLocks noChangeArrowheads="1" noChangeShapeType="1" noTextEdit="1"/>
          </p:cNvSpPr>
          <p:nvPr/>
        </p:nvSpPr>
        <p:spPr bwMode="auto">
          <a:xfrm>
            <a:off x="5029200" y="4267200"/>
            <a:ext cx="1200150" cy="506413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chemeClr val="hlink"/>
                </a:soli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закомара</a:t>
            </a:r>
          </a:p>
        </p:txBody>
      </p:sp>
      <p:sp>
        <p:nvSpPr>
          <p:cNvPr id="24602" name="Arc 26"/>
          <p:cNvSpPr>
            <a:spLocks/>
          </p:cNvSpPr>
          <p:nvPr/>
        </p:nvSpPr>
        <p:spPr bwMode="auto">
          <a:xfrm rot="5257496" flipV="1">
            <a:off x="2666207" y="5182393"/>
            <a:ext cx="533400" cy="227013"/>
          </a:xfrm>
          <a:custGeom>
            <a:avLst/>
            <a:gdLst>
              <a:gd name="G0" fmla="+- 21529 0 0"/>
              <a:gd name="G1" fmla="+- 0 0 0"/>
              <a:gd name="G2" fmla="+- 21600 0 0"/>
              <a:gd name="T0" fmla="*/ 42957 w 42957"/>
              <a:gd name="T1" fmla="*/ 2721 h 21600"/>
              <a:gd name="T2" fmla="*/ 0 w 42957"/>
              <a:gd name="T3" fmla="*/ 1751 h 21600"/>
              <a:gd name="T4" fmla="*/ 21529 w 42957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957" h="21600" fill="none" extrusionOk="0">
                <a:moveTo>
                  <a:pt x="42956" y="2720"/>
                </a:moveTo>
                <a:cubicBezTo>
                  <a:pt x="41586" y="13511"/>
                  <a:pt x="32406" y="21599"/>
                  <a:pt x="21529" y="21600"/>
                </a:cubicBezTo>
                <a:cubicBezTo>
                  <a:pt x="10278" y="21600"/>
                  <a:pt x="912" y="12964"/>
                  <a:pt x="0" y="1750"/>
                </a:cubicBezTo>
              </a:path>
              <a:path w="42957" h="21600" stroke="0" extrusionOk="0">
                <a:moveTo>
                  <a:pt x="42956" y="2720"/>
                </a:moveTo>
                <a:cubicBezTo>
                  <a:pt x="41586" y="13511"/>
                  <a:pt x="32406" y="21599"/>
                  <a:pt x="21529" y="21600"/>
                </a:cubicBezTo>
                <a:cubicBezTo>
                  <a:pt x="10278" y="21600"/>
                  <a:pt x="912" y="12964"/>
                  <a:pt x="0" y="1750"/>
                </a:cubicBezTo>
                <a:lnTo>
                  <a:pt x="21529" y="0"/>
                </a:lnTo>
                <a:close/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4603" name="Arc 27"/>
          <p:cNvSpPr>
            <a:spLocks/>
          </p:cNvSpPr>
          <p:nvPr/>
        </p:nvSpPr>
        <p:spPr bwMode="auto">
          <a:xfrm rot="5257496" flipV="1">
            <a:off x="2666207" y="4648993"/>
            <a:ext cx="533400" cy="227013"/>
          </a:xfrm>
          <a:custGeom>
            <a:avLst/>
            <a:gdLst>
              <a:gd name="G0" fmla="+- 21529 0 0"/>
              <a:gd name="G1" fmla="+- 0 0 0"/>
              <a:gd name="G2" fmla="+- 21600 0 0"/>
              <a:gd name="T0" fmla="*/ 42957 w 42957"/>
              <a:gd name="T1" fmla="*/ 2721 h 21600"/>
              <a:gd name="T2" fmla="*/ 0 w 42957"/>
              <a:gd name="T3" fmla="*/ 1751 h 21600"/>
              <a:gd name="T4" fmla="*/ 21529 w 42957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957" h="21600" fill="none" extrusionOk="0">
                <a:moveTo>
                  <a:pt x="42956" y="2720"/>
                </a:moveTo>
                <a:cubicBezTo>
                  <a:pt x="41586" y="13511"/>
                  <a:pt x="32406" y="21599"/>
                  <a:pt x="21529" y="21600"/>
                </a:cubicBezTo>
                <a:cubicBezTo>
                  <a:pt x="10278" y="21600"/>
                  <a:pt x="912" y="12964"/>
                  <a:pt x="0" y="1750"/>
                </a:cubicBezTo>
              </a:path>
              <a:path w="42957" h="21600" stroke="0" extrusionOk="0">
                <a:moveTo>
                  <a:pt x="42956" y="2720"/>
                </a:moveTo>
                <a:cubicBezTo>
                  <a:pt x="41586" y="13511"/>
                  <a:pt x="32406" y="21599"/>
                  <a:pt x="21529" y="21600"/>
                </a:cubicBezTo>
                <a:cubicBezTo>
                  <a:pt x="10278" y="21600"/>
                  <a:pt x="912" y="12964"/>
                  <a:pt x="0" y="1750"/>
                </a:cubicBezTo>
                <a:lnTo>
                  <a:pt x="21529" y="0"/>
                </a:lnTo>
                <a:close/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4604" name="Arc 28"/>
          <p:cNvSpPr>
            <a:spLocks/>
          </p:cNvSpPr>
          <p:nvPr/>
        </p:nvSpPr>
        <p:spPr bwMode="auto">
          <a:xfrm rot="5257496" flipV="1">
            <a:off x="2667000" y="5715000"/>
            <a:ext cx="531813" cy="227013"/>
          </a:xfrm>
          <a:custGeom>
            <a:avLst/>
            <a:gdLst>
              <a:gd name="G0" fmla="+- 21529 0 0"/>
              <a:gd name="G1" fmla="+- 0 0 0"/>
              <a:gd name="G2" fmla="+- 21600 0 0"/>
              <a:gd name="T0" fmla="*/ 42957 w 42957"/>
              <a:gd name="T1" fmla="*/ 2721 h 21600"/>
              <a:gd name="T2" fmla="*/ 0 w 42957"/>
              <a:gd name="T3" fmla="*/ 1751 h 21600"/>
              <a:gd name="T4" fmla="*/ 21529 w 42957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957" h="21600" fill="none" extrusionOk="0">
                <a:moveTo>
                  <a:pt x="42956" y="2720"/>
                </a:moveTo>
                <a:cubicBezTo>
                  <a:pt x="41586" y="13511"/>
                  <a:pt x="32406" y="21599"/>
                  <a:pt x="21529" y="21600"/>
                </a:cubicBezTo>
                <a:cubicBezTo>
                  <a:pt x="10278" y="21600"/>
                  <a:pt x="912" y="12964"/>
                  <a:pt x="0" y="1750"/>
                </a:cubicBezTo>
              </a:path>
              <a:path w="42957" h="21600" stroke="0" extrusionOk="0">
                <a:moveTo>
                  <a:pt x="42956" y="2720"/>
                </a:moveTo>
                <a:cubicBezTo>
                  <a:pt x="41586" y="13511"/>
                  <a:pt x="32406" y="21599"/>
                  <a:pt x="21529" y="21600"/>
                </a:cubicBezTo>
                <a:cubicBezTo>
                  <a:pt x="10278" y="21600"/>
                  <a:pt x="912" y="12964"/>
                  <a:pt x="0" y="1750"/>
                </a:cubicBezTo>
                <a:lnTo>
                  <a:pt x="21529" y="0"/>
                </a:lnTo>
                <a:close/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4605" name="Line 29"/>
          <p:cNvSpPr>
            <a:spLocks noChangeShapeType="1"/>
          </p:cNvSpPr>
          <p:nvPr/>
        </p:nvSpPr>
        <p:spPr bwMode="auto">
          <a:xfrm flipH="1">
            <a:off x="1447800" y="4495800"/>
            <a:ext cx="13716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4606" name="Line 30"/>
          <p:cNvSpPr>
            <a:spLocks noChangeShapeType="1"/>
          </p:cNvSpPr>
          <p:nvPr/>
        </p:nvSpPr>
        <p:spPr bwMode="auto">
          <a:xfrm flipH="1">
            <a:off x="1447800" y="6096000"/>
            <a:ext cx="13716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4607" name="Line 31"/>
          <p:cNvSpPr>
            <a:spLocks noChangeShapeType="1"/>
          </p:cNvSpPr>
          <p:nvPr/>
        </p:nvSpPr>
        <p:spPr bwMode="auto">
          <a:xfrm>
            <a:off x="1447800" y="4495800"/>
            <a:ext cx="0" cy="16002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4608" name="Oval 32"/>
          <p:cNvSpPr>
            <a:spLocks noChangeArrowheads="1"/>
          </p:cNvSpPr>
          <p:nvPr/>
        </p:nvSpPr>
        <p:spPr bwMode="auto">
          <a:xfrm>
            <a:off x="1676400" y="4876800"/>
            <a:ext cx="304800" cy="304800"/>
          </a:xfrm>
          <a:prstGeom prst="ellips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4609" name="Oval 33"/>
          <p:cNvSpPr>
            <a:spLocks noChangeArrowheads="1"/>
          </p:cNvSpPr>
          <p:nvPr/>
        </p:nvSpPr>
        <p:spPr bwMode="auto">
          <a:xfrm>
            <a:off x="2209800" y="4876800"/>
            <a:ext cx="304800" cy="304800"/>
          </a:xfrm>
          <a:prstGeom prst="ellips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4610" name="Oval 34"/>
          <p:cNvSpPr>
            <a:spLocks noChangeArrowheads="1"/>
          </p:cNvSpPr>
          <p:nvPr/>
        </p:nvSpPr>
        <p:spPr bwMode="auto">
          <a:xfrm>
            <a:off x="2209800" y="5410200"/>
            <a:ext cx="304800" cy="304800"/>
          </a:xfrm>
          <a:prstGeom prst="ellips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4611" name="Oval 35"/>
          <p:cNvSpPr>
            <a:spLocks noChangeArrowheads="1"/>
          </p:cNvSpPr>
          <p:nvPr/>
        </p:nvSpPr>
        <p:spPr bwMode="auto">
          <a:xfrm>
            <a:off x="1676400" y="5410200"/>
            <a:ext cx="304800" cy="304800"/>
          </a:xfrm>
          <a:prstGeom prst="ellips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4612" name="Line 36"/>
          <p:cNvSpPr>
            <a:spLocks noChangeShapeType="1"/>
          </p:cNvSpPr>
          <p:nvPr/>
        </p:nvSpPr>
        <p:spPr bwMode="auto">
          <a:xfrm flipH="1">
            <a:off x="3048000" y="4800600"/>
            <a:ext cx="4572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4613" name="WordArt 37"/>
          <p:cNvSpPr>
            <a:spLocks noChangeArrowheads="1" noChangeShapeType="1" noTextEdit="1"/>
          </p:cNvSpPr>
          <p:nvPr/>
        </p:nvSpPr>
        <p:spPr bwMode="auto">
          <a:xfrm>
            <a:off x="3276600" y="4876800"/>
            <a:ext cx="1123950" cy="430213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chemeClr val="hlink"/>
                </a:soli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апсида</a:t>
            </a:r>
          </a:p>
        </p:txBody>
      </p:sp>
      <p:sp>
        <p:nvSpPr>
          <p:cNvPr id="24614" name="Line 38"/>
          <p:cNvSpPr>
            <a:spLocks noChangeShapeType="1"/>
          </p:cNvSpPr>
          <p:nvPr/>
        </p:nvSpPr>
        <p:spPr bwMode="auto">
          <a:xfrm>
            <a:off x="2667000" y="47244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4615" name="Line 39"/>
          <p:cNvSpPr>
            <a:spLocks noChangeShapeType="1"/>
          </p:cNvSpPr>
          <p:nvPr/>
        </p:nvSpPr>
        <p:spPr bwMode="auto">
          <a:xfrm flipH="1">
            <a:off x="2667000" y="5410200"/>
            <a:ext cx="8382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4616" name="WordArt 40"/>
          <p:cNvSpPr>
            <a:spLocks noChangeArrowheads="1" noChangeShapeType="1" noTextEdit="1"/>
          </p:cNvSpPr>
          <p:nvPr/>
        </p:nvSpPr>
        <p:spPr bwMode="auto">
          <a:xfrm>
            <a:off x="3276600" y="5562600"/>
            <a:ext cx="1123950" cy="430213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chemeClr val="hlink"/>
                </a:soli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алтарь</a:t>
            </a: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5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5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5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5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5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5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5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5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45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45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4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4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6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46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4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4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5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45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4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4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46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46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4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4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4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4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4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4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4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4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4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4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4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4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4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4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4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4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46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46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4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4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4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4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4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4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2" dur="500"/>
                                        <p:tgtEl>
                                          <p:spTgt spid="24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5" dur="500"/>
                                        <p:tgtEl>
                                          <p:spTgt spid="24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4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24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24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4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24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24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4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4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build="p"/>
      <p:bldP spid="24582" grpId="0" animBg="1"/>
      <p:bldP spid="24585" grpId="0" animBg="1"/>
      <p:bldP spid="24586" grpId="0" animBg="1"/>
      <p:bldP spid="24587" grpId="0" animBg="1"/>
      <p:bldP spid="24588" grpId="0" animBg="1"/>
      <p:bldP spid="24589" grpId="0" animBg="1"/>
      <p:bldP spid="24590" grpId="0" animBg="1"/>
      <p:bldP spid="24591" grpId="0" animBg="1"/>
      <p:bldP spid="24592" grpId="0" animBg="1"/>
      <p:bldP spid="24593" grpId="0" animBg="1"/>
      <p:bldP spid="24594" grpId="0" animBg="1"/>
      <p:bldP spid="24595" grpId="0" animBg="1"/>
      <p:bldP spid="24596" grpId="0" animBg="1"/>
      <p:bldP spid="24597" grpId="0" animBg="1"/>
      <p:bldP spid="24598" grpId="0" animBg="1"/>
      <p:bldP spid="24599" grpId="0" animBg="1"/>
      <p:bldP spid="24600" grpId="0" animBg="1"/>
      <p:bldP spid="24601" grpId="0" animBg="1"/>
      <p:bldP spid="24602" grpId="0" animBg="1"/>
      <p:bldP spid="24603" grpId="0" animBg="1"/>
      <p:bldP spid="24604" grpId="0" animBg="1"/>
      <p:bldP spid="24605" grpId="0" animBg="1"/>
      <p:bldP spid="24606" grpId="0" animBg="1"/>
      <p:bldP spid="24607" grpId="0" animBg="1"/>
      <p:bldP spid="24608" grpId="0" animBg="1"/>
      <p:bldP spid="24609" grpId="0" animBg="1"/>
      <p:bldP spid="24610" grpId="0" animBg="1"/>
      <p:bldP spid="24611" grpId="0" animBg="1"/>
      <p:bldP spid="24612" grpId="0" animBg="1"/>
      <p:bldP spid="24613" grpId="0" animBg="1"/>
      <p:bldP spid="24614" grpId="0" animBg="1"/>
      <p:bldP spid="24615" grpId="0" animBg="1"/>
      <p:bldP spid="246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WordArt 3"/>
          <p:cNvSpPr>
            <a:spLocks noChangeArrowheads="1" noChangeShapeType="1" noTextEdit="1"/>
          </p:cNvSpPr>
          <p:nvPr/>
        </p:nvSpPr>
        <p:spPr bwMode="auto">
          <a:xfrm>
            <a:off x="990600" y="914400"/>
            <a:ext cx="61722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Зодчество Древней Руси</a:t>
            </a:r>
          </a:p>
        </p:txBody>
      </p:sp>
      <p:pic>
        <p:nvPicPr>
          <p:cNvPr id="25638" name="Picture 38" descr="1155312466_Uspenskiisoborvo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2514600"/>
            <a:ext cx="3459163" cy="3886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5639" name="Picture 39" descr="1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8188" y="2743200"/>
            <a:ext cx="3098800" cy="3933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5640" name="WordArt 40"/>
          <p:cNvSpPr>
            <a:spLocks noChangeArrowheads="1" noChangeShapeType="1" noTextEdit="1"/>
          </p:cNvSpPr>
          <p:nvPr/>
        </p:nvSpPr>
        <p:spPr bwMode="auto">
          <a:xfrm>
            <a:off x="2209800" y="3429000"/>
            <a:ext cx="228600" cy="4238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 Narrow"/>
              </a:rPr>
              <a:t>?</a:t>
            </a:r>
          </a:p>
        </p:txBody>
      </p:sp>
      <p:sp>
        <p:nvSpPr>
          <p:cNvPr id="25641" name="WordArt 41"/>
          <p:cNvSpPr>
            <a:spLocks noChangeArrowheads="1" noChangeShapeType="1" noTextEdit="1"/>
          </p:cNvSpPr>
          <p:nvPr/>
        </p:nvSpPr>
        <p:spPr bwMode="auto">
          <a:xfrm>
            <a:off x="1524000" y="4953000"/>
            <a:ext cx="228600" cy="4238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 Narrow"/>
              </a:rPr>
              <a:t>?</a:t>
            </a:r>
          </a:p>
        </p:txBody>
      </p:sp>
      <p:sp>
        <p:nvSpPr>
          <p:cNvPr id="25642" name="WordArt 42"/>
          <p:cNvSpPr>
            <a:spLocks noChangeArrowheads="1" noChangeShapeType="1" noTextEdit="1"/>
          </p:cNvSpPr>
          <p:nvPr/>
        </p:nvSpPr>
        <p:spPr bwMode="auto">
          <a:xfrm>
            <a:off x="1524000" y="3962400"/>
            <a:ext cx="228600" cy="4238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 Narrow"/>
              </a:rPr>
              <a:t>?</a:t>
            </a:r>
          </a:p>
        </p:txBody>
      </p:sp>
      <p:sp>
        <p:nvSpPr>
          <p:cNvPr id="25643" name="WordArt 43"/>
          <p:cNvSpPr>
            <a:spLocks noChangeArrowheads="1" noChangeShapeType="1" noTextEdit="1"/>
          </p:cNvSpPr>
          <p:nvPr/>
        </p:nvSpPr>
        <p:spPr bwMode="auto">
          <a:xfrm>
            <a:off x="2362200" y="3048000"/>
            <a:ext cx="228600" cy="4238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 Narrow"/>
              </a:rPr>
              <a:t>?</a:t>
            </a:r>
          </a:p>
        </p:txBody>
      </p:sp>
      <p:sp>
        <p:nvSpPr>
          <p:cNvPr id="25644" name="WordArt 44"/>
          <p:cNvSpPr>
            <a:spLocks noChangeArrowheads="1" noChangeShapeType="1" noTextEdit="1"/>
          </p:cNvSpPr>
          <p:nvPr/>
        </p:nvSpPr>
        <p:spPr bwMode="auto">
          <a:xfrm>
            <a:off x="7239000" y="3352800"/>
            <a:ext cx="228600" cy="4238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 Narrow"/>
              </a:rPr>
              <a:t>?</a:t>
            </a:r>
          </a:p>
        </p:txBody>
      </p:sp>
      <p:sp>
        <p:nvSpPr>
          <p:cNvPr id="25645" name="WordArt 45"/>
          <p:cNvSpPr>
            <a:spLocks noChangeArrowheads="1" noChangeShapeType="1" noTextEdit="1"/>
          </p:cNvSpPr>
          <p:nvPr/>
        </p:nvSpPr>
        <p:spPr bwMode="auto">
          <a:xfrm>
            <a:off x="8534400" y="4724400"/>
            <a:ext cx="228600" cy="4238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 Narrow"/>
              </a:rPr>
              <a:t>?</a:t>
            </a:r>
          </a:p>
        </p:txBody>
      </p:sp>
      <p:sp>
        <p:nvSpPr>
          <p:cNvPr id="25646" name="WordArt 46"/>
          <p:cNvSpPr>
            <a:spLocks noChangeArrowheads="1" noChangeShapeType="1" noTextEdit="1"/>
          </p:cNvSpPr>
          <p:nvPr/>
        </p:nvSpPr>
        <p:spPr bwMode="auto">
          <a:xfrm>
            <a:off x="6553200" y="3810000"/>
            <a:ext cx="228600" cy="4238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 Narrow"/>
              </a:rPr>
              <a:t>?</a:t>
            </a: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5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5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5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5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5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6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5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5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5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40" grpId="0" animBg="1"/>
      <p:bldP spid="25641" grpId="0" animBg="1"/>
      <p:bldP spid="25642" grpId="0" animBg="1"/>
      <p:bldP spid="25643" grpId="0" animBg="1"/>
      <p:bldP spid="25644" grpId="0" animBg="1"/>
      <p:bldP spid="25645" grpId="0" animBg="1"/>
      <p:bldP spid="2564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WordArt 2"/>
          <p:cNvSpPr>
            <a:spLocks noChangeArrowheads="1" noChangeShapeType="1" noTextEdit="1"/>
          </p:cNvSpPr>
          <p:nvPr/>
        </p:nvSpPr>
        <p:spPr bwMode="auto">
          <a:xfrm>
            <a:off x="990600" y="914400"/>
            <a:ext cx="61722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Зодчество Древней Руси</a:t>
            </a: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914400" y="2362200"/>
            <a:ext cx="4419600" cy="28956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sz="3000">
                <a:solidFill>
                  <a:srgbClr val="000000"/>
                </a:solidFill>
                <a:latin typeface="Arial Narrow" pitchFamily="34" charset="0"/>
              </a:rPr>
              <a:t>XII</a:t>
            </a:r>
            <a:r>
              <a:rPr lang="ru-RU" sz="3000">
                <a:solidFill>
                  <a:srgbClr val="000000"/>
                </a:solidFill>
                <a:latin typeface="Arial Narrow" pitchFamily="34" charset="0"/>
              </a:rPr>
              <a:t> век – развитие зодчества Северо-Восточной Руси:</a:t>
            </a:r>
          </a:p>
          <a:p>
            <a:pPr marL="0" indent="0">
              <a:buFont typeface="Wingdings" pitchFamily="2" charset="2"/>
              <a:buNone/>
            </a:pPr>
            <a:r>
              <a:rPr lang="ru-RU" sz="3000">
                <a:solidFill>
                  <a:srgbClr val="000000"/>
                </a:solidFill>
                <a:latin typeface="Arial Narrow" pitchFamily="34" charset="0"/>
              </a:rPr>
              <a:t>- церковь Покрова на Нерли,</a:t>
            </a:r>
          </a:p>
          <a:p>
            <a:pPr marL="0" indent="0">
              <a:buFont typeface="Wingdings" pitchFamily="2" charset="2"/>
              <a:buNone/>
            </a:pPr>
            <a:r>
              <a:rPr lang="ru-RU" sz="3000">
                <a:solidFill>
                  <a:srgbClr val="000000"/>
                </a:solidFill>
                <a:latin typeface="Arial Narrow" pitchFamily="34" charset="0"/>
              </a:rPr>
              <a:t>- Дмитровский собор,</a:t>
            </a:r>
          </a:p>
          <a:p>
            <a:pPr marL="0" indent="0">
              <a:buFont typeface="Wingdings" pitchFamily="2" charset="2"/>
              <a:buNone/>
            </a:pPr>
            <a:r>
              <a:rPr lang="ru-RU" sz="3000">
                <a:solidFill>
                  <a:srgbClr val="000000"/>
                </a:solidFill>
                <a:latin typeface="Arial Narrow" pitchFamily="34" charset="0"/>
              </a:rPr>
              <a:t>- Успенский собор</a:t>
            </a:r>
          </a:p>
        </p:txBody>
      </p:sp>
      <p:pic>
        <p:nvPicPr>
          <p:cNvPr id="27657" name="Picture 9" descr="030612-23"/>
          <p:cNvPicPr>
            <a:picLocks noChangeAspect="1" noChangeArrowheads="1"/>
          </p:cNvPicPr>
          <p:nvPr/>
        </p:nvPicPr>
        <p:blipFill>
          <a:blip r:embed="rId2" cstate="print"/>
          <a:srcRect l="42462"/>
          <a:stretch>
            <a:fillRect/>
          </a:stretch>
        </p:blipFill>
        <p:spPr bwMode="auto">
          <a:xfrm>
            <a:off x="5410200" y="2209800"/>
            <a:ext cx="3444875" cy="419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 descr="14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971550"/>
            <a:ext cx="4636870" cy="5886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4419600" y="228600"/>
            <a:ext cx="4419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sz="3600" dirty="0">
                <a:latin typeface="Arial Narrow" pitchFamily="34" charset="0"/>
              </a:rPr>
              <a:t>Дмитровский собор во Владимире. </a:t>
            </a:r>
            <a:r>
              <a:rPr lang="en-US" sz="3600" dirty="0">
                <a:latin typeface="Arial Narrow" pitchFamily="34" charset="0"/>
              </a:rPr>
              <a:t>XII </a:t>
            </a:r>
            <a:r>
              <a:rPr lang="ru-RU" sz="3600" dirty="0">
                <a:latin typeface="Arial Narrow" pitchFamily="34" charset="0"/>
              </a:rPr>
              <a:t>век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9" name="Picture 5" descr="1155312466_Uspenskiisoborvo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4196" y="609600"/>
            <a:ext cx="5289804" cy="594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914400" y="4800600"/>
            <a:ext cx="26670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sz="2500" dirty="0">
                <a:latin typeface="Arial Narrow" pitchFamily="34" charset="0"/>
              </a:rPr>
              <a:t>Успенский собор во Владимире. </a:t>
            </a:r>
            <a:r>
              <a:rPr lang="en-US" sz="2500" dirty="0">
                <a:latin typeface="Arial Narrow" pitchFamily="34" charset="0"/>
              </a:rPr>
              <a:t>XII </a:t>
            </a:r>
            <a:r>
              <a:rPr lang="ru-RU" sz="2500" dirty="0">
                <a:latin typeface="Arial Narrow" pitchFamily="34" charset="0"/>
              </a:rPr>
              <a:t>век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362200"/>
            <a:ext cx="4267200" cy="28956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3000" b="1" dirty="0">
                <a:solidFill>
                  <a:srgbClr val="000000"/>
                </a:solidFill>
                <a:latin typeface="Arial Narrow" pitchFamily="34" charset="0"/>
              </a:rPr>
              <a:t>Мозаика</a:t>
            </a:r>
            <a:r>
              <a:rPr lang="ru-RU" sz="3000" dirty="0">
                <a:solidFill>
                  <a:srgbClr val="000000"/>
                </a:solidFill>
                <a:latin typeface="Arial Narrow" pitchFamily="34" charset="0"/>
              </a:rPr>
              <a:t> – изображение, выполненное из цветных камней (например, Богоматерь </a:t>
            </a:r>
            <a:r>
              <a:rPr lang="ru-RU" sz="3000" dirty="0" err="1">
                <a:solidFill>
                  <a:srgbClr val="000000"/>
                </a:solidFill>
                <a:latin typeface="Arial Narrow" pitchFamily="34" charset="0"/>
              </a:rPr>
              <a:t>Оранта</a:t>
            </a:r>
            <a:r>
              <a:rPr lang="ru-RU" sz="3000" dirty="0">
                <a:solidFill>
                  <a:srgbClr val="000000"/>
                </a:solidFill>
                <a:latin typeface="Arial Narrow" pitchFamily="34" charset="0"/>
              </a:rPr>
              <a:t>, то есть Молящаяся в Софийском соборе в Киеве).</a:t>
            </a:r>
          </a:p>
        </p:txBody>
      </p:sp>
      <p:sp>
        <p:nvSpPr>
          <p:cNvPr id="30722" name="WordArt 2"/>
          <p:cNvSpPr>
            <a:spLocks noChangeArrowheads="1" noChangeShapeType="1" noTextEdit="1"/>
          </p:cNvSpPr>
          <p:nvPr/>
        </p:nvSpPr>
        <p:spPr bwMode="auto">
          <a:xfrm>
            <a:off x="990600" y="914400"/>
            <a:ext cx="65532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Изобразительное искусство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1742232"/>
            <a:ext cx="3733800" cy="5115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23968-0"/>
          <p:cNvPicPr>
            <a:picLocks noChangeAspect="1" noChangeArrowheads="1"/>
          </p:cNvPicPr>
          <p:nvPr/>
        </p:nvPicPr>
        <p:blipFill>
          <a:blip r:embed="rId3" cstate="print"/>
          <a:srcRect l="5840" t="9689"/>
          <a:stretch>
            <a:fillRect/>
          </a:stretch>
        </p:blipFill>
        <p:spPr bwMode="auto">
          <a:xfrm>
            <a:off x="5410201" y="1821712"/>
            <a:ext cx="3733800" cy="5036288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2362200"/>
            <a:ext cx="4267200" cy="28956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3000" b="1" dirty="0">
                <a:solidFill>
                  <a:srgbClr val="000000"/>
                </a:solidFill>
                <a:latin typeface="Arial Narrow" pitchFamily="34" charset="0"/>
              </a:rPr>
              <a:t>Фреска</a:t>
            </a:r>
            <a:r>
              <a:rPr lang="ru-RU" sz="3000" dirty="0">
                <a:solidFill>
                  <a:srgbClr val="000000"/>
                </a:solidFill>
                <a:latin typeface="Arial Narrow" pitchFamily="34" charset="0"/>
              </a:rPr>
              <a:t> – живопись водяными красками по сырой штукатурке (</a:t>
            </a:r>
            <a:r>
              <a:rPr lang="ru-RU" sz="3000" dirty="0" smtClean="0">
                <a:solidFill>
                  <a:srgbClr val="000000"/>
                </a:solidFill>
                <a:latin typeface="Arial Narrow" pitchFamily="34" charset="0"/>
              </a:rPr>
              <a:t>фреска </a:t>
            </a:r>
            <a:r>
              <a:rPr lang="ru-RU" sz="3000" dirty="0">
                <a:solidFill>
                  <a:srgbClr val="000000"/>
                </a:solidFill>
                <a:latin typeface="Arial Narrow" pitchFamily="34" charset="0"/>
              </a:rPr>
              <a:t>Софийского собора в Киеве).</a:t>
            </a:r>
          </a:p>
        </p:txBody>
      </p:sp>
      <p:sp>
        <p:nvSpPr>
          <p:cNvPr id="33796" name="WordArt 4"/>
          <p:cNvSpPr>
            <a:spLocks noChangeArrowheads="1" noChangeShapeType="1" noTextEdit="1"/>
          </p:cNvSpPr>
          <p:nvPr/>
        </p:nvSpPr>
        <p:spPr bwMode="auto">
          <a:xfrm>
            <a:off x="990600" y="914400"/>
            <a:ext cx="65532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Изобразительное искусство</a:t>
            </a:r>
          </a:p>
        </p:txBody>
      </p:sp>
      <p:pic>
        <p:nvPicPr>
          <p:cNvPr id="8" name="Picture 4" descr="Фрески в Киев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3886200"/>
            <a:ext cx="4343400" cy="2738755"/>
          </a:xfrm>
          <a:prstGeom prst="rect">
            <a:avLst/>
          </a:prstGeom>
          <a:noFill/>
          <a:ln w="57150" cmpd="thinThick" algn="ctr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62000" y="2362200"/>
            <a:ext cx="3962400" cy="42672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3000" b="1" dirty="0">
                <a:solidFill>
                  <a:srgbClr val="000000"/>
                </a:solidFill>
                <a:latin typeface="Arial Narrow" pitchFamily="34" charset="0"/>
              </a:rPr>
              <a:t>Иконопись</a:t>
            </a:r>
            <a:r>
              <a:rPr lang="ru-RU" sz="3000" dirty="0">
                <a:solidFill>
                  <a:srgbClr val="000000"/>
                </a:solidFill>
                <a:latin typeface="Arial Narrow" pitchFamily="34" charset="0"/>
              </a:rPr>
              <a:t> – произведение станковой живописи, имеющее культовое назначение (Ангел Златые власы).</a:t>
            </a:r>
          </a:p>
          <a:p>
            <a:pPr marL="0" indent="0">
              <a:buFont typeface="Wingdings" pitchFamily="2" charset="2"/>
              <a:buNone/>
            </a:pPr>
            <a:r>
              <a:rPr lang="ru-RU" sz="3000" dirty="0">
                <a:solidFill>
                  <a:srgbClr val="000000"/>
                </a:solidFill>
                <a:latin typeface="Arial Narrow" pitchFamily="34" charset="0"/>
              </a:rPr>
              <a:t>Икона "Богоматерь Владимирская" (начало XII века).</a:t>
            </a:r>
          </a:p>
        </p:txBody>
      </p:sp>
      <p:sp>
        <p:nvSpPr>
          <p:cNvPr id="34820" name="WordArt 4"/>
          <p:cNvSpPr>
            <a:spLocks noChangeArrowheads="1" noChangeShapeType="1" noTextEdit="1"/>
          </p:cNvSpPr>
          <p:nvPr/>
        </p:nvSpPr>
        <p:spPr bwMode="auto">
          <a:xfrm>
            <a:off x="990600" y="914400"/>
            <a:ext cx="65532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Изобразительное искусство</a:t>
            </a:r>
          </a:p>
        </p:txBody>
      </p:sp>
      <p:pic>
        <p:nvPicPr>
          <p:cNvPr id="34821" name="Picture 5" descr="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2438400"/>
            <a:ext cx="3185183" cy="3803650"/>
          </a:xfrm>
          <a:prstGeom prst="rect">
            <a:avLst/>
          </a:prstGeom>
          <a:noFill/>
        </p:spPr>
      </p:pic>
      <p:pic>
        <p:nvPicPr>
          <p:cNvPr id="34822" name="Picture 6" descr="401px-Vladimirskay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752600"/>
            <a:ext cx="3258654" cy="4876800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RG11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4343400"/>
            <a:ext cx="3438525" cy="2377301"/>
          </a:xfrm>
          <a:prstGeom prst="rect">
            <a:avLst/>
          </a:prstGeom>
          <a:noFill/>
          <a:ln w="57150" cmpd="thinThick" algn="ctr">
            <a:noFill/>
            <a:miter lim="800000"/>
            <a:headEnd/>
            <a:tailEnd/>
          </a:ln>
        </p:spPr>
      </p:pic>
      <p:sp>
        <p:nvSpPr>
          <p:cNvPr id="25603" name="Rectangle 5"/>
          <p:cNvSpPr>
            <a:spLocks noGrp="1" noChangeArrowheads="1"/>
          </p:cNvSpPr>
          <p:nvPr>
            <p:ph type="title"/>
          </p:nvPr>
        </p:nvSpPr>
        <p:spPr>
          <a:xfrm>
            <a:off x="609600" y="762000"/>
            <a:ext cx="8229600" cy="1143000"/>
          </a:xfrm>
        </p:spPr>
        <p:txBody>
          <a:bodyPr/>
          <a:lstStyle/>
          <a:p>
            <a:pPr marL="838200" indent="-838200" eaLnBrk="1" hangingPunct="1"/>
            <a:r>
              <a:rPr lang="ru-RU" dirty="0" smtClean="0"/>
              <a:t>Художественное ремесло</a:t>
            </a:r>
          </a:p>
        </p:txBody>
      </p:sp>
      <p:sp>
        <p:nvSpPr>
          <p:cNvPr id="2560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0" y="2332037"/>
            <a:ext cx="93726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dirty="0" smtClean="0"/>
              <a:t>         Оружейники изготавливали копья, мечи, щиты, кольчуги.</a:t>
            </a:r>
          </a:p>
          <a:p>
            <a:pPr eaLnBrk="1" hangingPunct="1">
              <a:buFontTx/>
              <a:buNone/>
            </a:pPr>
            <a:r>
              <a:rPr lang="ru-RU" sz="2000" dirty="0" smtClean="0"/>
              <a:t>         Ювелиры делали дорогие украшения: сережки, браслеты, подвески, кольца, ожерелья. Они использовали сложную технику изготовления – зернь, скань, перегородчатая эмаль</a:t>
            </a:r>
            <a:r>
              <a:rPr lang="ru-RU" dirty="0" smtClean="0"/>
              <a:t>.</a:t>
            </a:r>
          </a:p>
        </p:txBody>
      </p:sp>
      <p:pic>
        <p:nvPicPr>
          <p:cNvPr id="5" name="Picture 2" descr="http://naopushke.narod.ru/read/pic/oruzhi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4953000"/>
            <a:ext cx="4267200" cy="1493520"/>
          </a:xfrm>
          <a:prstGeom prst="round2Diag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Содержимое 2"/>
          <p:cNvSpPr>
            <a:spLocks noGrp="1"/>
          </p:cNvSpPr>
          <p:nvPr>
            <p:ph sz="half" idx="4294967295"/>
          </p:nvPr>
        </p:nvSpPr>
        <p:spPr>
          <a:xfrm>
            <a:off x="533400" y="2286000"/>
            <a:ext cx="4357718" cy="4886340"/>
          </a:xfrm>
        </p:spPr>
        <p:txBody>
          <a:bodyPr/>
          <a:lstStyle/>
          <a:p>
            <a:pPr eaLnBrk="1" hangingPunct="1">
              <a:buNone/>
            </a:pPr>
            <a:r>
              <a:rPr lang="ru-RU" b="1" dirty="0" smtClean="0"/>
              <a:t>	</a:t>
            </a:r>
            <a:r>
              <a:rPr lang="ru-RU" sz="3600" b="1" dirty="0" smtClean="0">
                <a:solidFill>
                  <a:srgbClr val="000000"/>
                </a:solidFill>
              </a:rPr>
              <a:t>чернь</a:t>
            </a:r>
            <a:r>
              <a:rPr lang="ru-RU" b="1" dirty="0" smtClean="0">
                <a:solidFill>
                  <a:srgbClr val="000000"/>
                </a:solidFill>
              </a:rPr>
              <a:t> - вид ювелирной техники, при котором изображения наносятся гравировкой на золото (серебро) с заполнением штрихов черневым сплавом.</a:t>
            </a:r>
          </a:p>
          <a:p>
            <a:pPr eaLnBrk="1" hangingPunct="1"/>
            <a:endParaRPr lang="ru-RU" dirty="0" smtClean="0">
              <a:solidFill>
                <a:srgbClr val="000000"/>
              </a:solidFill>
            </a:endParaRPr>
          </a:p>
        </p:txBody>
      </p:sp>
      <p:pic>
        <p:nvPicPr>
          <p:cNvPr id="29700" name="Содержимое 5" descr="60663664_010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400800" y="4876800"/>
            <a:ext cx="2471737" cy="1689100"/>
          </a:xfrm>
        </p:spPr>
      </p:pic>
      <p:pic>
        <p:nvPicPr>
          <p:cNvPr id="29701" name="Picture 6" descr="http://img1.liveinternet.ru/images/attach/c/1/60/663/60663278_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2362200"/>
            <a:ext cx="1762124" cy="261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WordArt 3"/>
          <p:cNvSpPr>
            <a:spLocks noChangeArrowheads="1" noChangeShapeType="1" noTextEdit="1"/>
          </p:cNvSpPr>
          <p:nvPr/>
        </p:nvSpPr>
        <p:spPr bwMode="auto">
          <a:xfrm>
            <a:off x="990600" y="914400"/>
            <a:ext cx="65532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Ремесленное искусство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Содержимое 2"/>
          <p:cNvSpPr>
            <a:spLocks noGrp="1"/>
          </p:cNvSpPr>
          <p:nvPr>
            <p:ph sz="half" idx="4294967295"/>
          </p:nvPr>
        </p:nvSpPr>
        <p:spPr>
          <a:xfrm>
            <a:off x="685800" y="2646346"/>
            <a:ext cx="3824318" cy="4211654"/>
          </a:xfrm>
        </p:spPr>
        <p:txBody>
          <a:bodyPr/>
          <a:lstStyle/>
          <a:p>
            <a:pPr eaLnBrk="1" hangingPunct="1">
              <a:buNone/>
            </a:pPr>
            <a:r>
              <a:rPr lang="ru-RU" b="1" dirty="0" smtClean="0"/>
              <a:t>	</a:t>
            </a:r>
            <a:r>
              <a:rPr lang="ru-RU" sz="4000" b="1" dirty="0" smtClean="0">
                <a:solidFill>
                  <a:srgbClr val="000000"/>
                </a:solidFill>
              </a:rPr>
              <a:t>скань (филигрань)</a:t>
            </a:r>
            <a:r>
              <a:rPr lang="ru-RU" b="1" dirty="0" smtClean="0">
                <a:solidFill>
                  <a:srgbClr val="000000"/>
                </a:solidFill>
              </a:rPr>
              <a:t>- вид ювелирной техники, изготовление украшений из тонкой проволоки</a:t>
            </a:r>
          </a:p>
          <a:p>
            <a:pPr eaLnBrk="1" hangingPunct="1"/>
            <a:endParaRPr lang="ru-RU" dirty="0" smtClean="0">
              <a:solidFill>
                <a:srgbClr val="000000"/>
              </a:solidFill>
            </a:endParaRPr>
          </a:p>
        </p:txBody>
      </p:sp>
      <p:pic>
        <p:nvPicPr>
          <p:cNvPr id="31748" name="Содержимое 4" descr="ny007_popup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724400" y="3962400"/>
            <a:ext cx="3141662" cy="2676189"/>
          </a:xfrm>
        </p:spPr>
      </p:pic>
      <p:sp>
        <p:nvSpPr>
          <p:cNvPr id="5" name="WordArt 3"/>
          <p:cNvSpPr>
            <a:spLocks noChangeArrowheads="1" noChangeShapeType="1" noTextEdit="1"/>
          </p:cNvSpPr>
          <p:nvPr/>
        </p:nvSpPr>
        <p:spPr bwMode="auto">
          <a:xfrm>
            <a:off x="228600" y="990600"/>
            <a:ext cx="65532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Ремесленное искусство</a:t>
            </a:r>
          </a:p>
        </p:txBody>
      </p:sp>
      <p:pic>
        <p:nvPicPr>
          <p:cNvPr id="6" name="Picture 4" descr="http://img12.nnm.ru/0/5/8/c/7/058c77dc70faa5e85d789a24c06267e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32" y="1981200"/>
            <a:ext cx="3047968" cy="2344591"/>
          </a:xfrm>
          <a:prstGeom prst="round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Содержимое 2"/>
          <p:cNvSpPr>
            <a:spLocks noGrp="1"/>
          </p:cNvSpPr>
          <p:nvPr>
            <p:ph sz="half" idx="4294967295"/>
          </p:nvPr>
        </p:nvSpPr>
        <p:spPr>
          <a:xfrm>
            <a:off x="609600" y="2332038"/>
            <a:ext cx="4038600" cy="4525962"/>
          </a:xfrm>
        </p:spPr>
        <p:txBody>
          <a:bodyPr/>
          <a:lstStyle/>
          <a:p>
            <a:pPr eaLnBrk="1" hangingPunct="1">
              <a:buNone/>
            </a:pPr>
            <a:r>
              <a:rPr lang="ru-RU" b="1" dirty="0" smtClean="0"/>
              <a:t>	</a:t>
            </a:r>
            <a:r>
              <a:rPr lang="ru-RU" sz="4000" b="1" dirty="0" smtClean="0">
                <a:solidFill>
                  <a:srgbClr val="000000"/>
                </a:solidFill>
              </a:rPr>
              <a:t>зернь</a:t>
            </a:r>
            <a:r>
              <a:rPr lang="ru-RU" b="1" dirty="0" smtClean="0">
                <a:solidFill>
                  <a:srgbClr val="000000"/>
                </a:solidFill>
              </a:rPr>
              <a:t>- техника изготовления ювелирных изделий, когда мелкие серебряные или золотые шарики напаиваются на орнамент</a:t>
            </a:r>
          </a:p>
        </p:txBody>
      </p:sp>
      <p:pic>
        <p:nvPicPr>
          <p:cNvPr id="32772" name="Содержимое 4" descr="00017ehz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096000" y="4408833"/>
            <a:ext cx="2905122" cy="2449167"/>
          </a:xfrm>
        </p:spPr>
      </p:pic>
      <p:pic>
        <p:nvPicPr>
          <p:cNvPr id="5" name="Picture 7" descr="pic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2133600"/>
            <a:ext cx="2419350" cy="2160588"/>
          </a:xfrm>
          <a:prstGeom prst="rect">
            <a:avLst/>
          </a:prstGeom>
          <a:noFill/>
        </p:spPr>
      </p:pic>
      <p:sp>
        <p:nvSpPr>
          <p:cNvPr id="6" name="WordArt 3"/>
          <p:cNvSpPr>
            <a:spLocks noChangeArrowheads="1" noChangeShapeType="1" noTextEdit="1"/>
          </p:cNvSpPr>
          <p:nvPr/>
        </p:nvSpPr>
        <p:spPr bwMode="auto">
          <a:xfrm>
            <a:off x="990600" y="914400"/>
            <a:ext cx="65532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Ремесленное искусство</a:t>
            </a:r>
          </a:p>
        </p:txBody>
      </p:sp>
      <p:pic>
        <p:nvPicPr>
          <p:cNvPr id="7" name="Picture 2" descr="http://900igr.net/datai/istorija/Iskusstvo-Kievskoj-rusi/0004-002-Iskusstvo-Kievskoj-rus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4800" y="2667000"/>
            <a:ext cx="1952625" cy="2739866"/>
          </a:xfrm>
          <a:prstGeom prst="round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Содержимое 2"/>
          <p:cNvSpPr>
            <a:spLocks noGrp="1"/>
          </p:cNvSpPr>
          <p:nvPr>
            <p:ph sz="half" idx="4294967295"/>
          </p:nvPr>
        </p:nvSpPr>
        <p:spPr>
          <a:xfrm>
            <a:off x="609600" y="2332038"/>
            <a:ext cx="4038600" cy="4525962"/>
          </a:xfrm>
        </p:spPr>
        <p:txBody>
          <a:bodyPr/>
          <a:lstStyle/>
          <a:p>
            <a:pPr eaLnBrk="1" hangingPunct="1">
              <a:buNone/>
            </a:pPr>
            <a:r>
              <a:rPr lang="ru-RU" b="1" dirty="0" smtClean="0"/>
              <a:t>	</a:t>
            </a:r>
            <a:r>
              <a:rPr lang="ru-RU" sz="3600" b="1" dirty="0" smtClean="0">
                <a:solidFill>
                  <a:srgbClr val="000000"/>
                </a:solidFill>
              </a:rPr>
              <a:t>Финифть (эмаль)- </a:t>
            </a:r>
            <a:r>
              <a:rPr lang="ru-RU" b="1" dirty="0" smtClean="0">
                <a:solidFill>
                  <a:srgbClr val="000000"/>
                </a:solidFill>
              </a:rPr>
              <a:t>прочное стеклообразное покрытие, наносимое на металлический предмет и закрепляемое обжигом</a:t>
            </a:r>
          </a:p>
          <a:p>
            <a:pPr eaLnBrk="1" hangingPunct="1"/>
            <a:endParaRPr lang="ru-RU" dirty="0" smtClean="0">
              <a:solidFill>
                <a:srgbClr val="000000"/>
              </a:solidFill>
            </a:endParaRPr>
          </a:p>
        </p:txBody>
      </p:sp>
      <p:pic>
        <p:nvPicPr>
          <p:cNvPr id="30724" name="Содержимое 4" descr="418c5a28dea59bcac3645d144cc1035f_600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410200" y="1828800"/>
            <a:ext cx="3351212" cy="2211723"/>
          </a:xfrm>
        </p:spPr>
      </p:pic>
      <p:pic>
        <p:nvPicPr>
          <p:cNvPr id="30726" name="Picture 8" descr="http://img-fotki.yandex.ru/get/5804/mac110.32/0_71e9f_4ea3c683_X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4191000"/>
            <a:ext cx="2333637" cy="233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WordArt 3"/>
          <p:cNvSpPr>
            <a:spLocks noChangeArrowheads="1" noChangeShapeType="1" noTextEdit="1"/>
          </p:cNvSpPr>
          <p:nvPr/>
        </p:nvSpPr>
        <p:spPr bwMode="auto">
          <a:xfrm>
            <a:off x="990600" y="914400"/>
            <a:ext cx="65532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Ремесленное искусство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0"/>
            <a:ext cx="8229600" cy="1219200"/>
          </a:xfrm>
        </p:spPr>
        <p:txBody>
          <a:bodyPr/>
          <a:lstStyle/>
          <a:p>
            <a:pPr algn="ctr" eaLnBrk="1" hangingPunct="1"/>
            <a:r>
              <a:rPr lang="ru-RU" dirty="0" smtClean="0"/>
              <a:t>Особенности культуры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286000"/>
            <a:ext cx="8153400" cy="54102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ru-RU" sz="3600" dirty="0" smtClean="0"/>
              <a:t>Культура Древней Руси складывалась из:</a:t>
            </a:r>
          </a:p>
          <a:p>
            <a:pPr marL="990600" lvl="1" indent="-533400" eaLnBrk="1" hangingPunct="1">
              <a:buFontTx/>
              <a:buAutoNum type="arabicPeriod"/>
            </a:pPr>
            <a:r>
              <a:rPr lang="ru-RU" sz="3600" dirty="0" smtClean="0"/>
              <a:t>культуры восточных славян</a:t>
            </a:r>
          </a:p>
          <a:p>
            <a:pPr marL="990600" lvl="1" indent="-533400" eaLnBrk="1" hangingPunct="1">
              <a:buFontTx/>
              <a:buAutoNum type="arabicPeriod"/>
            </a:pPr>
            <a:r>
              <a:rPr lang="ru-RU" sz="3600" dirty="0" smtClean="0"/>
              <a:t>культурных достижений окружающих её народов</a:t>
            </a:r>
          </a:p>
          <a:p>
            <a:pPr marL="990600" lvl="1" indent="-533400" eaLnBrk="1" hangingPunct="1">
              <a:buFontTx/>
              <a:buAutoNum type="arabicPeriod"/>
            </a:pPr>
            <a:r>
              <a:rPr lang="ru-RU" sz="3600" dirty="0" smtClean="0"/>
              <a:t>культуры Византии</a:t>
            </a:r>
          </a:p>
          <a:p>
            <a:pPr marL="990600" lvl="1" indent="-533400" eaLnBrk="1" hangingPunct="1">
              <a:buFontTx/>
              <a:buAutoNum type="arabicPeriod"/>
            </a:pPr>
            <a:r>
              <a:rPr lang="ru-RU" sz="3600" dirty="0" smtClean="0"/>
              <a:t>христианской культуры</a:t>
            </a:r>
          </a:p>
          <a:p>
            <a:pPr marL="609600" indent="-609600" eaLnBrk="1" hangingPunct="1">
              <a:buFontTx/>
              <a:buNone/>
            </a:pPr>
            <a:endParaRPr lang="ru-RU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981200" y="2590800"/>
            <a:ext cx="543148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Параграф 13 – 14, вопросы</a:t>
            </a:r>
          </a:p>
          <a:p>
            <a:r>
              <a:rPr lang="ru-RU" sz="3200" dirty="0" smtClean="0"/>
              <a:t>Письменно  вопрос 3, 4</a:t>
            </a:r>
          </a:p>
          <a:p>
            <a:r>
              <a:rPr lang="ru-RU" sz="3200" dirty="0" smtClean="0"/>
              <a:t>Проект – вопрос 6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сулы">
  <a:themeElements>
    <a:clrScheme name="Капсулы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FFFFFF"/>
      </a:accent3>
      <a:accent4>
        <a:srgbClr val="002A56"/>
      </a:accent4>
      <a:accent5>
        <a:srgbClr val="ADE2E2"/>
      </a:accent5>
      <a:accent6>
        <a:srgbClr val="8AB98A"/>
      </a:accent6>
      <a:hlink>
        <a:srgbClr val="003366"/>
      </a:hlink>
      <a:folHlink>
        <a:srgbClr val="CC99FF"/>
      </a:folHlink>
    </a:clrScheme>
    <a:fontScheme name="Капсулы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апсулы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Capsules</Template>
  <TotalTime>273</TotalTime>
  <Words>655</Words>
  <Application>Microsoft Office PowerPoint</Application>
  <PresentationFormat>Экран (4:3)</PresentationFormat>
  <Paragraphs>119</Paragraphs>
  <Slides>37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Капсулы</vt:lpstr>
      <vt:lpstr>Культура Древней Руси в X – XII веках.</vt:lpstr>
      <vt:lpstr>Окружающий мир в восприятии людей Древней Руси.</vt:lpstr>
      <vt:lpstr>Как измеряли длину?</vt:lpstr>
      <vt:lpstr>Измерение длины</vt:lpstr>
      <vt:lpstr>Занятия сельского населения</vt:lpstr>
      <vt:lpstr>Одежда славян</vt:lpstr>
      <vt:lpstr>Древнерусские города</vt:lpstr>
      <vt:lpstr>Древнерусская литература</vt:lpstr>
      <vt:lpstr>Слайд 9</vt:lpstr>
      <vt:lpstr>Слайд 10</vt:lpstr>
      <vt:lpstr>Слайд 11</vt:lpstr>
      <vt:lpstr>Слайд 12</vt:lpstr>
      <vt:lpstr>Слайд 13</vt:lpstr>
      <vt:lpstr>Слайд 14</vt:lpstr>
      <vt:lpstr>Литература</vt:lpstr>
      <vt:lpstr>Слайд 16</vt:lpstr>
      <vt:lpstr>Слайд 17</vt:lpstr>
      <vt:lpstr> Зодчество </vt:lpstr>
      <vt:lpstr>Десятинная церковь в Киеве 989-996 гг.</vt:lpstr>
      <vt:lpstr>Слайд 20</vt:lpstr>
      <vt:lpstr>Софийский собор в Киеве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Художественное ремесло</vt:lpstr>
      <vt:lpstr>Слайд 32</vt:lpstr>
      <vt:lpstr>Слайд 33</vt:lpstr>
      <vt:lpstr>Слайд 34</vt:lpstr>
      <vt:lpstr>Слайд 35</vt:lpstr>
      <vt:lpstr>Особенности культуры</vt:lpstr>
      <vt:lpstr>ДОМАШНЕЕ ЗАДАНИЕ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Наталья</cp:lastModifiedBy>
  <cp:revision>17</cp:revision>
  <cp:lastPrinted>1601-01-01T00:00:00Z</cp:lastPrinted>
  <dcterms:created xsi:type="dcterms:W3CDTF">1601-01-01T00:00:00Z</dcterms:created>
  <dcterms:modified xsi:type="dcterms:W3CDTF">2019-02-24T18:42:33Z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