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8" r:id="rId3"/>
    <p:sldId id="259" r:id="rId4"/>
    <p:sldId id="257" r:id="rId5"/>
    <p:sldId id="260" r:id="rId6"/>
    <p:sldId id="272" r:id="rId7"/>
    <p:sldId id="273" r:id="rId8"/>
    <p:sldId id="263" r:id="rId9"/>
    <p:sldId id="264" r:id="rId10"/>
    <p:sldId id="266" r:id="rId11"/>
    <p:sldId id="262" r:id="rId12"/>
    <p:sldId id="270" r:id="rId13"/>
    <p:sldId id="269" r:id="rId14"/>
    <p:sldId id="271" r:id="rId15"/>
    <p:sldId id="280" r:id="rId16"/>
    <p:sldId id="261" r:id="rId17"/>
    <p:sldId id="267" r:id="rId18"/>
    <p:sldId id="279" r:id="rId19"/>
    <p:sldId id="275" r:id="rId20"/>
    <p:sldId id="276" r:id="rId21"/>
    <p:sldId id="278" r:id="rId22"/>
    <p:sldId id="268" r:id="rId23"/>
    <p:sldId id="281" r:id="rId24"/>
    <p:sldId id="283" r:id="rId25"/>
    <p:sldId id="282" r:id="rId26"/>
    <p:sldId id="284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3" d="100"/>
          <a:sy n="73" d="100"/>
        </p:scale>
        <p:origin x="-121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0FA249-7575-4F9D-A2FE-517E976BDDE8}" type="datetimeFigureOut">
              <a:rPr lang="ru-RU" smtClean="0"/>
              <a:pPr/>
              <a:t>20.08.2016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0422DD-913B-42DB-903E-7175CA7A94D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422DD-913B-42DB-903E-7175CA7A94DF}" type="slidenum">
              <a:rPr lang="ru-RU" smtClean="0"/>
              <a:pPr/>
              <a:t>21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\Рабочий стол\для шаблонов\луг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50"/>
            <a:ext cx="9126538" cy="657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Documents and Settings\Admin\Рабочий стол\угадай\Синий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5250" y="6429375"/>
            <a:ext cx="1214438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B1C6E-B01E-445B-BAEB-A5F3BBA8F422}" type="datetimeFigureOut">
              <a:rPr lang="ru-RU"/>
              <a:pPr>
                <a:defRPr/>
              </a:pPr>
              <a:t>20.08.2016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45C2C8-E1D8-46A4-AE86-638794B1DA0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4B3EA-8108-415C-B9CB-FEBE4EEACBB4}" type="datetimeFigureOut">
              <a:rPr lang="ru-RU"/>
              <a:pPr>
                <a:defRPr/>
              </a:pPr>
              <a:t>20.08.2016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BFE9B1-6F87-4818-A077-87FEF27221E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573832-5B5F-479B-9622-4656C2C970EF}" type="datetimeFigureOut">
              <a:rPr lang="ru-RU"/>
              <a:pPr>
                <a:defRPr/>
              </a:pPr>
              <a:t>20.08.2016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A2ECD-F7A9-4B02-947F-00F0BDCEEFA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9E20F-7EBB-4902-9EAE-7B285CD80DAB}" type="datetimeFigureOut">
              <a:rPr lang="ru-RU"/>
              <a:pPr>
                <a:defRPr/>
              </a:pPr>
              <a:t>20.08.2016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C8F47-43B1-47C7-993F-EE14803609F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A4388-0C6C-4FC7-94DC-DE7304DD381B}" type="datetimeFigureOut">
              <a:rPr lang="ru-RU"/>
              <a:pPr>
                <a:defRPr/>
              </a:pPr>
              <a:t>20.08.2016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36173-7A54-4816-8811-F68B6BAE634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A6384-9296-4D8F-8B39-08F03695331D}" type="datetimeFigureOut">
              <a:rPr lang="ru-RU"/>
              <a:pPr>
                <a:defRPr/>
              </a:pPr>
              <a:t>20.08.2016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0370AA-01A0-4224-A44F-EBDDE6E494C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B8E03-AA45-4210-9556-4532AEDB330A}" type="datetimeFigureOut">
              <a:rPr lang="ru-RU"/>
              <a:pPr>
                <a:defRPr/>
              </a:pPr>
              <a:t>20.08.2016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5C32E9-1995-4C6C-B282-33B093EF0F5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BE35FF-60C0-4000-8F1C-5DC421620B03}" type="datetimeFigureOut">
              <a:rPr lang="ru-RU"/>
              <a:pPr>
                <a:defRPr/>
              </a:pPr>
              <a:t>20.08.2016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7EAD61-C624-4A3D-9431-B1F2F83AE1B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A3A0B-C96D-4E3F-B613-B65482C26E07}" type="datetimeFigureOut">
              <a:rPr lang="ru-RU"/>
              <a:pPr>
                <a:defRPr/>
              </a:pPr>
              <a:t>20.08.2016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92139C-A1B4-48D3-B3FC-0265FADD6C9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B3FC1-5AD8-41F9-A40E-74C9A99E9AAD}" type="datetimeFigureOut">
              <a:rPr lang="ru-RU"/>
              <a:pPr>
                <a:defRPr/>
              </a:pPr>
              <a:t>20.08.2016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B2A0B-4D59-426A-BC28-154971CACAD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C:\Documents and Settings\Admin\Рабочий стол\для шаблонов\Копия луг.gif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23C132A-5ABB-4FA5-871F-8FBEA6C8D78D}" type="datetimeFigureOut">
              <a:rPr lang="ru-RU"/>
              <a:pPr>
                <a:defRPr/>
              </a:pPr>
              <a:t>20.08.2016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195D376-2ED4-4D1A-9A99-17C4783EF29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5.jpeg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tx1"/>
                </a:solidFill>
              </a:rPr>
              <a:t>Подготовила воспитатель Пашина И.Ю.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tx1"/>
                </a:solidFill>
              </a:rPr>
              <a:t>МБДОУ детский </a:t>
            </a:r>
            <a:r>
              <a:rPr lang="ru-RU" sz="1600" b="1" dirty="0" smtClean="0">
                <a:solidFill>
                  <a:schemeClr val="tx1"/>
                </a:solidFill>
              </a:rPr>
              <a:t>сад № 46 «</a:t>
            </a:r>
            <a:r>
              <a:rPr lang="ru-RU" sz="1600" b="1" dirty="0" smtClean="0">
                <a:solidFill>
                  <a:schemeClr val="tx1"/>
                </a:solidFill>
              </a:rPr>
              <a:t>Одуванчик</a:t>
            </a:r>
            <a:r>
              <a:rPr lang="ru-RU" sz="1600" b="1" dirty="0" smtClean="0">
                <a:solidFill>
                  <a:schemeClr val="tx1"/>
                </a:solidFill>
              </a:rPr>
              <a:t>»  </a:t>
            </a:r>
            <a:endParaRPr lang="ru-RU" sz="1600" b="1" dirty="0" smtClean="0">
              <a:solidFill>
                <a:schemeClr val="tx1"/>
              </a:solidFill>
            </a:endParaRPr>
          </a:p>
          <a:p>
            <a:pPr algn="r" fontAlgn="auto"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tx1"/>
                </a:solidFill>
              </a:rPr>
              <a:t>г</a:t>
            </a:r>
            <a:r>
              <a:rPr lang="ru-RU" sz="1600" b="1" dirty="0" smtClean="0">
                <a:solidFill>
                  <a:schemeClr val="tx1"/>
                </a:solidFill>
              </a:rPr>
              <a:t>. Димитровград</a:t>
            </a:r>
            <a:r>
              <a:rPr lang="ru-RU" sz="1600" b="1" dirty="0" smtClean="0">
                <a:solidFill>
                  <a:schemeClr val="tx1"/>
                </a:solidFill>
              </a:rPr>
              <a:t> </a:t>
            </a:r>
            <a:endParaRPr lang="ru-RU" sz="1600" b="1" dirty="0" smtClean="0">
              <a:solidFill>
                <a:schemeClr val="tx1"/>
              </a:solidFill>
            </a:endParaRPr>
          </a:p>
          <a:p>
            <a:pPr algn="r" fontAlgn="auto"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tx1"/>
                </a:solidFill>
              </a:rPr>
              <a:t>Ульяновская область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1500166" y="2928934"/>
            <a:ext cx="45704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    ВЕСНА 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Программное содержание: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2643182"/>
            <a:ext cx="7686700" cy="3482981"/>
          </a:xfrm>
        </p:spPr>
        <p:txBody>
          <a:bodyPr/>
          <a:lstStyle/>
          <a:p>
            <a:pPr lvl="0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1.Обобщить и систематизировать представления детей об осенних изменениях в природе, взаимосвязях живой и неживой природы весной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2. Развивать память, мышление, воображение, выразительность речи, расширять и активизировать речевой запас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3. Воспитывать у детей бережное отношение к природе.</a:t>
            </a:r>
          </a:p>
          <a:p>
            <a:pPr lvl="0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                              Предварительная работа:</a:t>
            </a:r>
          </a:p>
          <a:p>
            <a:pPr lvl="0">
              <a:buFont typeface="+mj-lt"/>
              <a:buAutoNum type="arabicPeriod"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Беседа о весне.</a:t>
            </a:r>
          </a:p>
          <a:p>
            <a:pPr lvl="0">
              <a:buFont typeface="+mj-lt"/>
              <a:buAutoNum type="arabicPeriod"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Рассматривание иллюстраций.</a:t>
            </a:r>
          </a:p>
          <a:p>
            <a:pPr lvl="0">
              <a:buFont typeface="+mj-lt"/>
              <a:buAutoNum type="arabicPeriod"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Заучивание стихов, загадок, примет.</a:t>
            </a:r>
          </a:p>
          <a:p>
            <a:pPr lvl="0">
              <a:buFont typeface="+mj-lt"/>
              <a:buAutoNum type="arabicPeriod"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Наблюдения за сезонными изменениями на прогулке.</a:t>
            </a:r>
          </a:p>
          <a:p>
            <a:pPr marL="457200" lvl="0" indent="-457200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</a:t>
            </a:r>
            <a:endParaRPr lang="ru-RU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9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809073"/>
            <a:ext cx="8072494" cy="59437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 О каком времени года загадка?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Она приходит с ласкою</a:t>
            </a:r>
            <a:br>
              <a:rPr lang="ru-RU" dirty="0" smtClean="0"/>
            </a:br>
            <a:r>
              <a:rPr lang="ru-RU" dirty="0" smtClean="0"/>
              <a:t>И со своею сказкою.</a:t>
            </a:r>
            <a:br>
              <a:rPr lang="ru-RU" dirty="0" smtClean="0"/>
            </a:br>
            <a:r>
              <a:rPr lang="ru-RU" dirty="0" smtClean="0"/>
              <a:t>Волшебной палочкой</a:t>
            </a:r>
          </a:p>
          <a:p>
            <a:pPr>
              <a:buNone/>
            </a:pPr>
            <a:r>
              <a:rPr lang="ru-RU" dirty="0" smtClean="0"/>
              <a:t>    В лесу подснежник</a:t>
            </a:r>
          </a:p>
          <a:p>
            <a:pPr>
              <a:buNone/>
            </a:pPr>
            <a:r>
              <a:rPr lang="ru-RU" dirty="0" smtClean="0"/>
              <a:t>    Расцветёт.</a:t>
            </a:r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 какой картинке </a:t>
            </a:r>
            <a:r>
              <a:rPr lang="ru-RU" i="1" dirty="0" smtClean="0"/>
              <a:t>ВЕСНА</a:t>
            </a:r>
            <a:r>
              <a:rPr lang="ru-RU" dirty="0" smtClean="0"/>
              <a:t>?</a:t>
            </a:r>
          </a:p>
        </p:txBody>
      </p:sp>
      <p:pic>
        <p:nvPicPr>
          <p:cNvPr id="7" name="Содержимое 6" descr="7274-zima-zimniy-les-1440x90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14422"/>
            <a:ext cx="4500562" cy="29378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100992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4071943"/>
            <a:ext cx="4572000" cy="27860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13967056180-cr-1366x76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438" y="1142984"/>
            <a:ext cx="4500562" cy="29007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img1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143380"/>
            <a:ext cx="4595813" cy="2714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ПРИМЕТЫ ВЕСНЫ. Что растёт вершиной вниз,</a:t>
            </a:r>
            <a:br>
              <a:rPr lang="ru-RU" sz="3200" dirty="0" smtClean="0"/>
            </a:br>
            <a:r>
              <a:rPr lang="ru-RU" sz="3200" dirty="0" smtClean="0"/>
              <a:t>Уцепившись за карниз?</a:t>
            </a:r>
            <a:endParaRPr lang="ru-RU" sz="3200" dirty="0"/>
          </a:p>
        </p:txBody>
      </p:sp>
      <p:pic>
        <p:nvPicPr>
          <p:cNvPr id="4" name="Содержимое 3" descr="16877_136418841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1604" y="1643050"/>
            <a:ext cx="6034617" cy="452596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 каком явлении весны говорится?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Лед идет, лед идет!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Вереницей длинной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Третьи сутки напролет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Проплывают льдины…</a:t>
            </a:r>
          </a:p>
          <a:p>
            <a:pPr>
              <a:buNone/>
            </a:pPr>
            <a:r>
              <a:rPr lang="ru-RU" dirty="0" smtClean="0"/>
              <a:t>                   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С. Я. Маршак</a:t>
            </a:r>
          </a:p>
          <a:p>
            <a:pPr>
              <a:buNone/>
            </a:pPr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4" name="Рисунок 3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1393015"/>
            <a:ext cx="7286646" cy="54649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028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5780"/>
            <a:ext cx="9144000" cy="580644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Отгадайте загадку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Тает, тает белый снег. </a:t>
            </a:r>
          </a:p>
          <a:p>
            <a:pPr>
              <a:buNone/>
            </a:pPr>
            <a:r>
              <a:rPr lang="ru-RU" dirty="0" smtClean="0"/>
              <a:t>Мишка, не зевай!</a:t>
            </a:r>
          </a:p>
          <a:p>
            <a:pPr>
              <a:buNone/>
            </a:pPr>
            <a:r>
              <a:rPr lang="ru-RU" dirty="0" smtClean="0"/>
              <a:t> Ведь вода из полных рек </a:t>
            </a:r>
          </a:p>
          <a:p>
            <a:pPr>
              <a:buNone/>
            </a:pPr>
            <a:r>
              <a:rPr lang="ru-RU" dirty="0" smtClean="0"/>
              <a:t>Льется через край. </a:t>
            </a:r>
          </a:p>
          <a:p>
            <a:pPr>
              <a:buNone/>
            </a:pPr>
            <a:r>
              <a:rPr lang="ru-RU" dirty="0" smtClean="0"/>
              <a:t>Может затопить берлогу, </a:t>
            </a:r>
          </a:p>
          <a:p>
            <a:pPr>
              <a:buNone/>
            </a:pPr>
            <a:r>
              <a:rPr lang="ru-RU" dirty="0" smtClean="0"/>
              <a:t>Деревеньку и дорогу.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Называем месяца весны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4344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Солнце светит все теплее</a:t>
            </a:r>
            <a:br>
              <a:rPr lang="ru-RU" dirty="0" smtClean="0"/>
            </a:br>
            <a:r>
              <a:rPr lang="ru-RU" dirty="0" smtClean="0"/>
              <a:t>Ручейки журчат быстрее,</a:t>
            </a:r>
            <a:br>
              <a:rPr lang="ru-RU" dirty="0" smtClean="0"/>
            </a:br>
            <a:r>
              <a:rPr lang="ru-RU" dirty="0" smtClean="0"/>
              <a:t>Воробей погоде рад</a:t>
            </a:r>
            <a:br>
              <a:rPr lang="ru-RU" dirty="0" smtClean="0"/>
            </a:br>
            <a:r>
              <a:rPr lang="ru-RU" dirty="0" smtClean="0"/>
              <a:t>- Заглянул к нам месяц ... 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5" name="Рисунок 4" descr="vesnakartink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66" y="0"/>
            <a:ext cx="5508716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5786" y="4071942"/>
            <a:ext cx="23574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/>
              <a:t>Март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3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Будит поле, лес и горы,</a:t>
            </a:r>
            <a:br>
              <a:rPr lang="ru-RU" dirty="0" smtClean="0"/>
            </a:br>
            <a:r>
              <a:rPr lang="ru-RU" dirty="0" smtClean="0"/>
              <a:t>Все полянки и сады.</a:t>
            </a:r>
            <a:br>
              <a:rPr lang="ru-RU" dirty="0" smtClean="0"/>
            </a:br>
            <a:r>
              <a:rPr lang="ru-RU" dirty="0" smtClean="0"/>
              <a:t>Он во все стучится норы,</a:t>
            </a:r>
            <a:br>
              <a:rPr lang="ru-RU" dirty="0" smtClean="0"/>
            </a:br>
            <a:r>
              <a:rPr lang="ru-RU" dirty="0" smtClean="0"/>
              <a:t>Напевает у воды.</a:t>
            </a:r>
            <a:br>
              <a:rPr lang="ru-RU" dirty="0" smtClean="0"/>
            </a:br>
            <a:r>
              <a:rPr lang="ru-RU" dirty="0" smtClean="0"/>
              <a:t>"Поднимайтесь! Просыпайтесь!</a:t>
            </a:r>
            <a:br>
              <a:rPr lang="ru-RU" dirty="0" smtClean="0"/>
            </a:br>
            <a:r>
              <a:rPr lang="ru-RU" dirty="0" smtClean="0"/>
              <a:t>Смейтесь, пойте, улыбайтесь!"</a:t>
            </a:r>
            <a:br>
              <a:rPr lang="ru-RU" dirty="0" smtClean="0"/>
            </a:br>
            <a:r>
              <a:rPr lang="ru-RU" dirty="0" smtClean="0"/>
              <a:t>Далеко слышна свирель.</a:t>
            </a:r>
            <a:br>
              <a:rPr lang="ru-RU" dirty="0" smtClean="0"/>
            </a:br>
            <a:r>
              <a:rPr lang="ru-RU" dirty="0" smtClean="0"/>
              <a:t>Это будит всех ... </a:t>
            </a:r>
          </a:p>
          <a:p>
            <a:pPr>
              <a:buNone/>
            </a:pPr>
            <a:r>
              <a:rPr lang="ru-RU" dirty="0" smtClean="0"/>
              <a:t>             </a:t>
            </a:r>
            <a:r>
              <a:rPr lang="ru-RU" sz="4400" dirty="0" smtClean="0"/>
              <a:t>Апрель</a:t>
            </a:r>
            <a:endParaRPr lang="ru-RU" sz="4400" dirty="0"/>
          </a:p>
        </p:txBody>
      </p:sp>
      <p:pic>
        <p:nvPicPr>
          <p:cNvPr id="6" name="Рисунок 5" descr="vesnakartinki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80" y="0"/>
            <a:ext cx="5376474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Слышны трели соловья,</a:t>
            </a:r>
            <a:br>
              <a:rPr lang="ru-RU" dirty="0" smtClean="0"/>
            </a:br>
            <a:r>
              <a:rPr lang="ru-RU" dirty="0" smtClean="0"/>
              <a:t>Пришла зелень на поля.</a:t>
            </a:r>
            <a:br>
              <a:rPr lang="ru-RU" dirty="0" smtClean="0"/>
            </a:br>
            <a:r>
              <a:rPr lang="ru-RU" dirty="0" smtClean="0"/>
              <a:t>Белый цвет примерил сад,</a:t>
            </a:r>
            <a:br>
              <a:rPr lang="ru-RU" dirty="0" smtClean="0"/>
            </a:br>
            <a:r>
              <a:rPr lang="ru-RU" dirty="0" smtClean="0"/>
              <a:t>Пчёлки первые летят.</a:t>
            </a:r>
            <a:br>
              <a:rPr lang="ru-RU" dirty="0" smtClean="0"/>
            </a:br>
            <a:r>
              <a:rPr lang="ru-RU" dirty="0" smtClean="0"/>
              <a:t>Гром грохочет. Угадай,</a:t>
            </a:r>
            <a:br>
              <a:rPr lang="ru-RU" dirty="0" smtClean="0"/>
            </a:br>
            <a:r>
              <a:rPr lang="ru-RU" dirty="0" smtClean="0"/>
              <a:t>Что за месяц это?  </a:t>
            </a:r>
            <a:endParaRPr lang="ru-RU" dirty="0"/>
          </a:p>
        </p:txBody>
      </p:sp>
      <p:pic>
        <p:nvPicPr>
          <p:cNvPr id="5" name="Рисунок 4" descr="vesnakartinki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18" y="0"/>
            <a:ext cx="5572163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29058" y="4071942"/>
            <a:ext cx="15001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Май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Звери и птицы весной. </a:t>
            </a:r>
            <a:br>
              <a:rPr lang="ru-RU" sz="3200" dirty="0" smtClean="0"/>
            </a:br>
            <a:r>
              <a:rPr lang="ru-RU" sz="3200" dirty="0" smtClean="0"/>
              <a:t>Кто такие «настовички»?</a:t>
            </a:r>
            <a:endParaRPr lang="ru-RU" sz="3200" dirty="0"/>
          </a:p>
        </p:txBody>
      </p:sp>
      <p:pic>
        <p:nvPicPr>
          <p:cNvPr id="4" name="Содержимое 3" descr="da473b2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1538" y="1714488"/>
            <a:ext cx="6712236" cy="4899932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Каких птиц называют «вестниками весны»?</a:t>
            </a:r>
            <a:endParaRPr lang="ru-RU" dirty="0"/>
          </a:p>
        </p:txBody>
      </p:sp>
      <p:pic>
        <p:nvPicPr>
          <p:cNvPr id="4" name="Содержимое 3" descr="md_foto.jpg">
            <a:hlinkHover r:id="" action="ppaction://noaction" highlightClick="1"/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643050"/>
            <a:ext cx="3214710" cy="22145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i (2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0694" y="4429132"/>
            <a:ext cx="3286148" cy="22145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грач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596" y="4071942"/>
            <a:ext cx="3143273" cy="24574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жаворонок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29256" y="1785926"/>
            <a:ext cx="3214678" cy="20562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Какие детёныши живут без мамы?</a:t>
            </a:r>
            <a:endParaRPr lang="ru-RU" dirty="0"/>
          </a:p>
        </p:txBody>
      </p:sp>
      <p:pic>
        <p:nvPicPr>
          <p:cNvPr id="4" name="Содержимое 3" descr="da473b2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8860" y="2298689"/>
            <a:ext cx="4786346" cy="349403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Каких птиц в народе называют «ледоломкой»?</a:t>
            </a:r>
            <a:endParaRPr lang="ru-RU" dirty="0"/>
          </a:p>
        </p:txBody>
      </p:sp>
      <p:pic>
        <p:nvPicPr>
          <p:cNvPr id="7" name="Содержимое 6" descr="20459117_zyablik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86380" y="1571612"/>
            <a:ext cx="3471669" cy="24288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tryasoguzka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1571612"/>
            <a:ext cx="3500462" cy="26253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 descr="7duck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496" y="4071942"/>
            <a:ext cx="3500462" cy="25060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Отгадайте загадку про насекомых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6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ru-RU" sz="2000" dirty="0" smtClean="0"/>
              <a:t>Скажите-ка, что за букашка?</a:t>
            </a:r>
          </a:p>
          <a:p>
            <a:pPr>
              <a:buNone/>
            </a:pPr>
            <a:r>
              <a:rPr lang="ru-RU" sz="2000" dirty="0" smtClean="0"/>
              <a:t>      На ней в черных точках рубашка,</a:t>
            </a:r>
          </a:p>
          <a:p>
            <a:pPr>
              <a:buNone/>
            </a:pPr>
            <a:r>
              <a:rPr lang="ru-RU" sz="2000" dirty="0" smtClean="0"/>
              <a:t>      Умеет карабкаться ловко</a:t>
            </a:r>
          </a:p>
          <a:p>
            <a:pPr>
              <a:buNone/>
            </a:pPr>
            <a:r>
              <a:rPr lang="ru-RU" sz="2000" dirty="0" smtClean="0"/>
              <a:t>      По листикам божья... </a:t>
            </a:r>
          </a:p>
          <a:p>
            <a:pPr>
              <a:buFont typeface="Wingdings" pitchFamily="2" charset="2"/>
              <a:buChar char="§"/>
            </a:pPr>
            <a:r>
              <a:rPr lang="ru-RU" sz="2000" dirty="0" smtClean="0"/>
              <a:t>  Вот букашка-работяга.</a:t>
            </a:r>
          </a:p>
          <a:p>
            <a:pPr>
              <a:buNone/>
            </a:pPr>
            <a:r>
              <a:rPr lang="ru-RU" sz="2000" dirty="0" smtClean="0"/>
              <a:t>       Целый день трудиться рада.</a:t>
            </a:r>
          </a:p>
          <a:p>
            <a:pPr>
              <a:buNone/>
            </a:pPr>
            <a:r>
              <a:rPr lang="ru-RU" sz="2000" dirty="0" smtClean="0"/>
              <a:t>      Ношу на спине своей                                                                                                                      Быстро тащит... </a:t>
            </a:r>
          </a:p>
          <a:p>
            <a:pPr>
              <a:buFont typeface="Wingdings" pitchFamily="2" charset="2"/>
              <a:buChar char="§"/>
            </a:pPr>
            <a:r>
              <a:rPr lang="ru-RU" sz="2000" dirty="0" smtClean="0"/>
              <a:t>На поляне в васильках</a:t>
            </a:r>
          </a:p>
          <a:p>
            <a:pPr>
              <a:buNone/>
            </a:pPr>
            <a:r>
              <a:rPr lang="ru-RU" sz="2000" dirty="0" smtClean="0"/>
              <a:t>      Упражнялся он в прыжках.</a:t>
            </a:r>
          </a:p>
          <a:p>
            <a:pPr>
              <a:buNone/>
            </a:pPr>
            <a:r>
              <a:rPr lang="ru-RU" sz="2000" dirty="0" smtClean="0"/>
              <a:t>       Жаль, позавтракал им птенчик.</a:t>
            </a:r>
          </a:p>
          <a:p>
            <a:pPr>
              <a:buNone/>
            </a:pPr>
            <a:r>
              <a:rPr lang="ru-RU" sz="2000" dirty="0" smtClean="0"/>
              <a:t>       Кто же это был? </a:t>
            </a:r>
          </a:p>
          <a:p>
            <a:pPr>
              <a:buNone/>
            </a:pPr>
            <a:r>
              <a:rPr lang="ru-RU" sz="2000" dirty="0" smtClean="0"/>
              <a:t> </a:t>
            </a:r>
          </a:p>
          <a:p>
            <a:pPr>
              <a:buNone/>
            </a:pPr>
            <a:endParaRPr lang="ru-RU" sz="2000" dirty="0" smtClean="0"/>
          </a:p>
          <a:p>
            <a:endParaRPr lang="ru-RU" dirty="0"/>
          </a:p>
        </p:txBody>
      </p:sp>
      <p:pic>
        <p:nvPicPr>
          <p:cNvPr id="4" name="Рисунок 3" descr="i9VVQPVS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74" y="1142984"/>
            <a:ext cx="2047875" cy="204787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Рисунок 4" descr="N627791AA9F4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86182" y="4959995"/>
            <a:ext cx="2428892" cy="189800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Рисунок 5" descr="106767886_large_n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18" y="3214686"/>
            <a:ext cx="2786082" cy="2005979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Какая птица лишняя?</a:t>
            </a:r>
            <a:endParaRPr lang="ru-RU" dirty="0"/>
          </a:p>
        </p:txBody>
      </p:sp>
      <p:pic>
        <p:nvPicPr>
          <p:cNvPr id="4" name="Содержимое 3" descr="i (2).jpg">
            <a:hlinkClick r:id="" action="ppaction://noaction" highlightClick="1"/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62510" y="3893304"/>
            <a:ext cx="3667208" cy="2750406"/>
          </a:xfrm>
        </p:spPr>
      </p:pic>
      <p:pic>
        <p:nvPicPr>
          <p:cNvPr id="5" name="Рисунок 4" descr="Starling_001.jpg">
            <a:hlinkClick r:id="" action="ppaction://noaction" highlightClick="1"/>
            <a:hlinkHover r:id="" action="ppaction://noaction" highlightClick="1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1214422"/>
            <a:ext cx="3929089" cy="2767350"/>
          </a:xfrm>
          <a:prstGeom prst="rect">
            <a:avLst/>
          </a:prstGeom>
        </p:spPr>
      </p:pic>
      <p:pic>
        <p:nvPicPr>
          <p:cNvPr id="6" name="Рисунок 5" descr="грач.jpg">
            <a:hlinkClick r:id="" action="ppaction://noaction" highlightClick="1"/>
            <a:hlinkHover r:id="" action="ppaction://noaction" highlightClick="1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6" y="1437828"/>
            <a:ext cx="3286148" cy="2569171"/>
          </a:xfrm>
          <a:prstGeom prst="rect">
            <a:avLst/>
          </a:prstGeom>
        </p:spPr>
      </p:pic>
      <p:pic>
        <p:nvPicPr>
          <p:cNvPr id="7" name="Рисунок 6" descr="i (1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158" y="4334935"/>
            <a:ext cx="3929090" cy="22373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Кто лишний?</a:t>
            </a:r>
            <a:endParaRPr lang="ru-RU" dirty="0"/>
          </a:p>
        </p:txBody>
      </p:sp>
      <p:pic>
        <p:nvPicPr>
          <p:cNvPr id="4" name="Содержимое 3" descr="35466_html_m7076d183.jpg">
            <a:hlinkClick r:id="rId2" action="ppaction://hlinksldjump"/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572132" y="1285860"/>
            <a:ext cx="2950712" cy="2609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.jp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58" y="1357298"/>
            <a:ext cx="3551063" cy="26842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9VVQPVST.jp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158" y="4143380"/>
            <a:ext cx="3500462" cy="2714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Starling_00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3634863"/>
            <a:ext cx="4000528" cy="28176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 smtClean="0"/>
              <a:t>Растения весной</a:t>
            </a:r>
            <a:endParaRPr lang="ru-RU" sz="3600" dirty="0"/>
          </a:p>
        </p:txBody>
      </p:sp>
      <p:pic>
        <p:nvPicPr>
          <p:cNvPr id="5" name="Рисунок 4" descr="6165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1667" r="11667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Угадайте, какая веточка на картинке: летняя или весенняя? Почему?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643182"/>
            <a:ext cx="3214710" cy="2411033"/>
          </a:xfrm>
          <a:prstGeom prst="rect">
            <a:avLst/>
          </a:prstGeom>
        </p:spPr>
      </p:pic>
      <p:pic>
        <p:nvPicPr>
          <p:cNvPr id="7" name="Рисунок 6" descr="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5074" y="2571744"/>
            <a:ext cx="2714612" cy="257980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Почему  в народе май называют «цветень»?</a:t>
            </a:r>
            <a:endParaRPr lang="ru-RU" dirty="0"/>
          </a:p>
        </p:txBody>
      </p:sp>
      <p:pic>
        <p:nvPicPr>
          <p:cNvPr id="5" name="Рисунок 4" descr="1.jpg"/>
          <p:cNvPicPr>
            <a:picLocks noGrp="1" noChangeAspect="1"/>
          </p:cNvPicPr>
          <p:nvPr>
            <p:ph type="pic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5000628" y="0"/>
            <a:ext cx="2714644" cy="250030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ru-RU" sz="2000" b="1" dirty="0" smtClean="0">
                <a:cs typeface="Levenim MT" pitchFamily="2" charset="-79"/>
              </a:rPr>
              <a:t>                                  Вспомните и назовите цветы </a:t>
            </a:r>
            <a:endParaRPr lang="ru-RU" sz="2000" b="1" dirty="0">
              <a:cs typeface="Levenim MT" pitchFamily="2" charset="-79"/>
            </a:endParaRPr>
          </a:p>
        </p:txBody>
      </p:sp>
      <p:pic>
        <p:nvPicPr>
          <p:cNvPr id="8" name="Рисунок 7" descr="IMG_209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0"/>
            <a:ext cx="3143272" cy="25003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ru-RU" dirty="0"/>
          </a:p>
        </p:txBody>
      </p:sp>
      <p:pic>
        <p:nvPicPr>
          <p:cNvPr id="5" name="Рисунок 4" descr="e67774be55880bff81f6fcd2c2eee9dd_i-463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416" b="3416"/>
          <a:stretch>
            <a:fillRect/>
          </a:stretch>
        </p:blipFill>
        <p:spPr>
          <a:xfrm>
            <a:off x="5715008" y="214290"/>
            <a:ext cx="3206754" cy="234842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3200" dirty="0" smtClean="0"/>
              <a:t>Вспомните и дайте названия деревьям и кустарникам</a:t>
            </a:r>
            <a:endParaRPr lang="ru-RU" sz="3200" dirty="0"/>
          </a:p>
        </p:txBody>
      </p:sp>
      <p:pic>
        <p:nvPicPr>
          <p:cNvPr id="6" name="Рисунок 5" descr="i625I5NUW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0"/>
            <a:ext cx="4071966" cy="2714620"/>
          </a:xfrm>
          <a:prstGeom prst="rect">
            <a:avLst/>
          </a:prstGeom>
        </p:spPr>
      </p:pic>
      <p:pic>
        <p:nvPicPr>
          <p:cNvPr id="7" name="Рисунок 6" descr="iQSMUM3T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0694" y="2714620"/>
            <a:ext cx="3262316" cy="2428892"/>
          </a:xfrm>
          <a:prstGeom prst="rect">
            <a:avLst/>
          </a:prstGeom>
        </p:spPr>
      </p:pic>
      <p:pic>
        <p:nvPicPr>
          <p:cNvPr id="8" name="Рисунок 7" descr="6QIT-2xQEs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100" y="2857496"/>
            <a:ext cx="3643338" cy="24288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сажают в огороде?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dirty="0" smtClean="0"/>
              <a:t>В землю спряталась Девица.</a:t>
            </a:r>
            <a:br>
              <a:rPr lang="ru-RU" sz="1800" dirty="0" smtClean="0"/>
            </a:br>
            <a:r>
              <a:rPr lang="ru-RU" sz="1800" dirty="0" smtClean="0"/>
              <a:t>Из земли торчит косица.</a:t>
            </a:r>
            <a:br>
              <a:rPr lang="ru-RU" sz="1800" dirty="0" smtClean="0"/>
            </a:br>
            <a:r>
              <a:rPr lang="ru-RU" sz="1800" dirty="0" smtClean="0"/>
              <a:t>Выдерну я ловко</a:t>
            </a:r>
            <a:br>
              <a:rPr lang="ru-RU" sz="1800" dirty="0" smtClean="0"/>
            </a:br>
            <a:r>
              <a:rPr lang="ru-RU" sz="1800" dirty="0" smtClean="0"/>
              <a:t>Красную…</a:t>
            </a:r>
            <a:endParaRPr lang="ru-RU" sz="1800" b="1" dirty="0" smtClean="0"/>
          </a:p>
          <a:p>
            <a:r>
              <a:rPr lang="ru-RU" sz="1800" dirty="0" smtClean="0"/>
              <a:t> Очень горький - но полезный!</a:t>
            </a:r>
            <a:br>
              <a:rPr lang="ru-RU" sz="1800" dirty="0" smtClean="0"/>
            </a:br>
            <a:r>
              <a:rPr lang="ru-RU" sz="1800" dirty="0" smtClean="0"/>
              <a:t>Защищает от болезней!</a:t>
            </a:r>
            <a:br>
              <a:rPr lang="ru-RU" sz="1800" dirty="0" smtClean="0"/>
            </a:br>
            <a:r>
              <a:rPr lang="ru-RU" sz="1800" dirty="0" smtClean="0"/>
              <a:t>И микробам он не друг -</a:t>
            </a:r>
            <a:br>
              <a:rPr lang="ru-RU" sz="1800" dirty="0" smtClean="0"/>
            </a:br>
            <a:r>
              <a:rPr lang="ru-RU" sz="1800" dirty="0" smtClean="0"/>
              <a:t>Потому что это - ... </a:t>
            </a:r>
          </a:p>
          <a:p>
            <a:pPr>
              <a:buNone/>
            </a:pP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Выросла она на грядке.</a:t>
            </a:r>
            <a:br>
              <a:rPr lang="ru-RU" sz="1800" dirty="0" smtClean="0"/>
            </a:br>
            <a:r>
              <a:rPr lang="ru-RU" sz="1800" dirty="0" smtClean="0"/>
              <a:t>Из неё мы на обед</a:t>
            </a:r>
            <a:br>
              <a:rPr lang="ru-RU" sz="1800" dirty="0" smtClean="0"/>
            </a:br>
            <a:r>
              <a:rPr lang="ru-RU" sz="1800" dirty="0" smtClean="0"/>
              <a:t>Сварим борщ и винегрет.</a:t>
            </a:r>
            <a:br>
              <a:rPr lang="ru-RU" sz="1800" dirty="0" smtClean="0"/>
            </a:br>
            <a:r>
              <a:rPr lang="ru-RU" sz="1800" dirty="0" smtClean="0"/>
              <a:t>Так румяна и кругла </a:t>
            </a:r>
            <a:br>
              <a:rPr lang="ru-RU" sz="1800" dirty="0" smtClean="0"/>
            </a:br>
            <a:r>
              <a:rPr lang="ru-RU" sz="1800" dirty="0" smtClean="0"/>
              <a:t>И полезна нам …</a:t>
            </a:r>
          </a:p>
          <a:p>
            <a:endParaRPr lang="ru-RU" sz="1800" dirty="0"/>
          </a:p>
        </p:txBody>
      </p:sp>
      <p:pic>
        <p:nvPicPr>
          <p:cNvPr id="5" name="Рисунок 4" descr="kartochki_ovoschi_lu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5140" y="1500174"/>
            <a:ext cx="2143140" cy="2357935"/>
          </a:xfrm>
          <a:prstGeom prst="rect">
            <a:avLst/>
          </a:prstGeom>
          <a:ln w="127000" cap="sq">
            <a:solidFill>
              <a:schemeClr val="tx2">
                <a:lumMod val="40000"/>
                <a:lumOff val="60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Рисунок 5" descr="kartochki_ovoschi_svekl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3702" y="4071942"/>
            <a:ext cx="2190732" cy="2286016"/>
          </a:xfrm>
          <a:prstGeom prst="rect">
            <a:avLst/>
          </a:prstGeom>
          <a:ln w="127000" cap="sq">
            <a:solidFill>
              <a:schemeClr val="tx2">
                <a:lumMod val="40000"/>
                <a:lumOff val="60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Рисунок 6" descr="mork-mini20-1-800x80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00496" y="2571744"/>
            <a:ext cx="2428868" cy="2428868"/>
          </a:xfrm>
          <a:prstGeom prst="rect">
            <a:avLst/>
          </a:prstGeom>
          <a:ln w="127000" cap="sq">
            <a:solidFill>
              <a:schemeClr val="tx2">
                <a:lumMod val="40000"/>
                <a:lumOff val="60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Поиграем? Какая картинка лишняя?</a:t>
            </a:r>
            <a:endParaRPr lang="ru-RU" sz="4000" dirty="0"/>
          </a:p>
        </p:txBody>
      </p:sp>
      <p:pic>
        <p:nvPicPr>
          <p:cNvPr id="4" name="Содержимое 3" descr="0_108dd8_e9df58f9_orig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215074" y="1571612"/>
            <a:ext cx="2192993" cy="217371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Рисунок 4" descr="0_115636_62c50b2a_ori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1285860"/>
            <a:ext cx="1927665" cy="264320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Рисунок 5" descr="iAXNM142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074" y="4357694"/>
            <a:ext cx="1962150" cy="204787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Рисунок 6" descr="img2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4612" y="4357694"/>
            <a:ext cx="2809895" cy="210742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7261_html_578a1bd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76941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Назовите лишнее слово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Апрель</a:t>
            </a:r>
          </a:p>
          <a:p>
            <a:r>
              <a:rPr lang="ru-RU" dirty="0" smtClean="0"/>
              <a:t>Март</a:t>
            </a:r>
          </a:p>
          <a:p>
            <a:r>
              <a:rPr lang="ru-RU" dirty="0" smtClean="0"/>
              <a:t>Октябрь</a:t>
            </a:r>
          </a:p>
          <a:p>
            <a:r>
              <a:rPr lang="ru-RU" dirty="0" smtClean="0"/>
              <a:t>Май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7261_html_578a1bd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76941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Назовите лишнее слово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Лето</a:t>
            </a:r>
          </a:p>
          <a:p>
            <a:r>
              <a:rPr lang="ru-RU" dirty="0" smtClean="0"/>
              <a:t>Осень</a:t>
            </a:r>
          </a:p>
          <a:p>
            <a:r>
              <a:rPr lang="ru-RU" dirty="0" smtClean="0"/>
              <a:t>Март</a:t>
            </a:r>
          </a:p>
          <a:p>
            <a:r>
              <a:rPr lang="ru-RU" dirty="0" smtClean="0"/>
              <a:t>Весна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1500166" y="2928934"/>
            <a:ext cx="57463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  Молодцы! 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7261_html_578a1bd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76941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Литература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Шорыгина Т.А. Какие месяцы в году?! Путешествие в мир природы. Развитие речи. – М.:  «Издательство ГНОМ и Д», 2000.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Интернет – ресурсы: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images.yandex.ru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уг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Луг</Template>
  <TotalTime>411</TotalTime>
  <Words>396</Words>
  <Application>Microsoft Office PowerPoint</Application>
  <PresentationFormat>Экран (4:3)</PresentationFormat>
  <Paragraphs>88</Paragraphs>
  <Slides>26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Луг</vt:lpstr>
      <vt:lpstr>Слайд 1</vt:lpstr>
      <vt:lpstr>Программное содержание:</vt:lpstr>
      <vt:lpstr> О каком времени года загадка? </vt:lpstr>
      <vt:lpstr>На какой картинке ВЕСНА?</vt:lpstr>
      <vt:lpstr>ПРИМЕТЫ ВЕСНЫ. Что растёт вершиной вниз, Уцепившись за карниз?</vt:lpstr>
      <vt:lpstr>О каком явлении весны говорится?</vt:lpstr>
      <vt:lpstr>Отгадайте загадку</vt:lpstr>
      <vt:lpstr>Называем месяца весны</vt:lpstr>
      <vt:lpstr>Слайд 9</vt:lpstr>
      <vt:lpstr>Слайд 10</vt:lpstr>
      <vt:lpstr>Звери и птицы весной.  Кто такие «настовички»?</vt:lpstr>
      <vt:lpstr>Каких птиц называют «вестниками весны»?</vt:lpstr>
      <vt:lpstr>Какие детёныши живут без мамы?</vt:lpstr>
      <vt:lpstr>Каких птиц в народе называют «ледоломкой»?</vt:lpstr>
      <vt:lpstr>Отгадайте загадку про насекомых </vt:lpstr>
      <vt:lpstr>Какая птица лишняя?</vt:lpstr>
      <vt:lpstr>Кто лишний?</vt:lpstr>
      <vt:lpstr>Растения весной</vt:lpstr>
      <vt:lpstr>Почему  в народе май называют «цветень»?</vt:lpstr>
      <vt:lpstr>Слайд 20</vt:lpstr>
      <vt:lpstr>Что сажают в огороде?</vt:lpstr>
      <vt:lpstr>Поиграем? Какая картинка лишняя?</vt:lpstr>
      <vt:lpstr>Назовите лишнее слово</vt:lpstr>
      <vt:lpstr>Назовите лишнее слово</vt:lpstr>
      <vt:lpstr>Слайд 25</vt:lpstr>
      <vt:lpstr>Литература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54</cp:revision>
  <dcterms:created xsi:type="dcterms:W3CDTF">2016-02-10T07:20:56Z</dcterms:created>
  <dcterms:modified xsi:type="dcterms:W3CDTF">2016-08-20T06:04:20Z</dcterms:modified>
</cp:coreProperties>
</file>