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2" r:id="rId2"/>
    <p:sldId id="519" r:id="rId3"/>
    <p:sldId id="520" r:id="rId4"/>
    <p:sldId id="521" r:id="rId5"/>
    <p:sldId id="522" r:id="rId6"/>
    <p:sldId id="523" r:id="rId7"/>
    <p:sldId id="524" r:id="rId8"/>
    <p:sldId id="525" r:id="rId9"/>
    <p:sldId id="526" r:id="rId10"/>
    <p:sldId id="527" r:id="rId11"/>
    <p:sldId id="528" r:id="rId12"/>
    <p:sldId id="505" r:id="rId13"/>
    <p:sldId id="529" r:id="rId14"/>
    <p:sldId id="530" r:id="rId15"/>
    <p:sldId id="483" r:id="rId16"/>
    <p:sldId id="508" r:id="rId17"/>
    <p:sldId id="486" r:id="rId18"/>
    <p:sldId id="485" r:id="rId19"/>
    <p:sldId id="514" r:id="rId20"/>
    <p:sldId id="515" r:id="rId21"/>
    <p:sldId id="543" r:id="rId22"/>
    <p:sldId id="54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3300"/>
    <a:srgbClr val="FF4F25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F840C-2BC6-4CA2-9F22-706B4FED3D64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71D5-DA14-4367-9D69-B736623D8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обучения грамоте по УМК «Школа России»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ТЕМА: «Согласные звуки </a:t>
            </a:r>
            <a:r>
              <a:rPr lang="ru-RU" dirty="0" smtClean="0">
                <a:latin typeface="Calibri"/>
                <a:cs typeface="Calibri"/>
              </a:rPr>
              <a:t>[</a:t>
            </a:r>
            <a:r>
              <a:rPr lang="ru-RU" dirty="0" smtClean="0">
                <a:cs typeface="Calibri"/>
              </a:rPr>
              <a:t>с], [с</a:t>
            </a:r>
            <a:r>
              <a:rPr lang="ru-RU" dirty="0" smtClean="0">
                <a:latin typeface="Calibri"/>
                <a:cs typeface="Calibri"/>
              </a:rPr>
              <a:t>'</a:t>
            </a:r>
            <a:r>
              <a:rPr lang="ru-RU" dirty="0" smtClean="0">
                <a:cs typeface="Calibri"/>
              </a:rPr>
              <a:t>]. </a:t>
            </a:r>
            <a:r>
              <a:rPr lang="ru-RU" dirty="0" smtClean="0">
                <a:latin typeface="Calibri"/>
                <a:cs typeface="Calibri"/>
              </a:rPr>
              <a:t>Буква Сс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sz="2400" b="1" dirty="0" smtClean="0"/>
              <a:t>Автор разработки:</a:t>
            </a:r>
          </a:p>
          <a:p>
            <a:pPr algn="r">
              <a:buNone/>
            </a:pPr>
            <a:r>
              <a:rPr lang="ru-RU" sz="2400" b="1" dirty="0" smtClean="0"/>
              <a:t>Митрофанова Марина Владимировна</a:t>
            </a:r>
          </a:p>
          <a:p>
            <a:pPr algn="r">
              <a:buNone/>
            </a:pPr>
            <a:r>
              <a:rPr lang="ru-RU" sz="2400" b="1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400" b="1" dirty="0" smtClean="0"/>
              <a:t>МБОУ «Лицей №1» р.п. Чамзинка</a:t>
            </a:r>
          </a:p>
          <a:p>
            <a:pPr algn="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2639311" cy="34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Город этот не простой</a:t>
            </a:r>
          </a:p>
          <a:p>
            <a:pPr>
              <a:buNone/>
            </a:pPr>
            <a:r>
              <a:rPr lang="ru-RU" b="1" dirty="0" smtClean="0"/>
              <a:t>Он дремучий и густой..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Выделим последний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8072430" y="3429000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72330" y="286286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358214" y="285749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7394595" y="3183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8035949" y="317817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6" name="Picture 4" descr="https://regnum.ru/uploads/pictures/news/2016/01/13/regnum_picture_1452716625215525_norm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8985" y="0"/>
            <a:ext cx="3845015" cy="24685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286776" y="4357694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Кто на своей голове </a:t>
            </a:r>
          </a:p>
          <a:p>
            <a:pPr>
              <a:buNone/>
            </a:pPr>
            <a:r>
              <a:rPr lang="ru-RU" b="1" dirty="0" smtClean="0"/>
              <a:t>лес носит? 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Выделим последний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7929618" y="3429000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72330" y="286286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358214" y="285749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7394595" y="318353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8035949" y="317817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7" name="Picture 5" descr="C:\Users\к\Desktop\КАРТИНКИ\23327.97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0"/>
            <a:ext cx="3748650" cy="314324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358214" y="4357694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Вспомните каким звуком оканчивалось первое слово? А каким второе? Послушайте эти звуки.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Эти звуки обозначаются в русском языке буквой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72032" y="2285992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43306" y="179129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929190" y="178592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3965571" y="211196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4606925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5" descr="C:\Users\к\Desktop\КАРТИНКИ\23327.97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3143248"/>
            <a:ext cx="2555889" cy="214311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715140" y="1571612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Прямоугольник 28"/>
          <p:cNvSpPr/>
          <p:nvPr/>
        </p:nvSpPr>
        <p:spPr>
          <a:xfrm>
            <a:off x="2071670" y="2285992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00100" y="179129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285984" y="178592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1322365" y="211196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1963719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 descr="https://regnum.ru/uploads/pictures/news/2016/01/13/regnum_picture_1452716625215525_norm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286124"/>
            <a:ext cx="2843548" cy="18255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Какие звуки обозначаем буквой </a:t>
            </a:r>
            <a:r>
              <a:rPr lang="ru-RU" b="1" dirty="0" smtClean="0"/>
              <a:t>С («</a:t>
            </a:r>
            <a:r>
              <a:rPr lang="ru-RU" b="1" i="1" dirty="0" smtClean="0"/>
              <a:t>эс»)</a:t>
            </a:r>
            <a:r>
              <a:rPr lang="ru-RU" b="1" dirty="0" smtClean="0"/>
              <a:t>?</a:t>
            </a: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8586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28599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42873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1785926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143108" y="1000108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</a:t>
            </a:r>
            <a:r>
              <a:rPr lang="ru-RU" b="1" dirty="0" smtClean="0">
                <a:latin typeface="Calibri"/>
                <a:cs typeface="Calibri"/>
              </a:rPr>
              <a:t>Сс </a:t>
            </a:r>
            <a:r>
              <a:rPr lang="ru-RU" b="1" dirty="0" smtClean="0"/>
              <a:t>(«</a:t>
            </a:r>
            <a:r>
              <a:rPr lang="ru-RU" b="1" i="1" dirty="0" smtClean="0"/>
              <a:t>эс»)</a:t>
            </a:r>
            <a:r>
              <a:rPr lang="ru-RU" b="1" dirty="0" smtClean="0">
                <a:latin typeface="Calibri"/>
                <a:cs typeface="Calibri"/>
              </a:rPr>
              <a:t>?</a:t>
            </a: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cs typeface="Calibri"/>
              </a:rPr>
              <a:t>Что за буква светится</a:t>
            </a:r>
            <a:br>
              <a:rPr lang="ru-RU" sz="3600" b="1" dirty="0" smtClean="0">
                <a:cs typeface="Calibri"/>
              </a:rPr>
            </a:br>
            <a:r>
              <a:rPr lang="ru-RU" sz="3600" b="1" dirty="0" smtClean="0">
                <a:cs typeface="Calibri"/>
              </a:rPr>
              <a:t>Старым ясным месяцем?</a:t>
            </a:r>
            <a:br>
              <a:rPr lang="ru-RU" sz="3600" b="1" dirty="0" smtClean="0">
                <a:cs typeface="Calibri"/>
              </a:rPr>
            </a:br>
            <a:r>
              <a:rPr lang="ru-RU" sz="3600" b="1" dirty="0" smtClean="0">
                <a:cs typeface="Calibri"/>
              </a:rPr>
              <a:t>Полумесяц в небе темном</a:t>
            </a:r>
            <a:br>
              <a:rPr lang="ru-RU" sz="3600" b="1" dirty="0" smtClean="0">
                <a:cs typeface="Calibri"/>
              </a:rPr>
            </a:br>
            <a:r>
              <a:rPr lang="ru-RU" sz="3600" b="1" dirty="0" smtClean="0">
                <a:cs typeface="Calibri"/>
              </a:rPr>
              <a:t>Буквой С повис над домом.</a:t>
            </a:r>
            <a:br>
              <a:rPr lang="ru-RU" sz="3600" b="1" dirty="0" smtClean="0">
                <a:cs typeface="Calibri"/>
              </a:rPr>
            </a:br>
            <a:r>
              <a:rPr lang="ru-RU" b="1" dirty="0" smtClean="0">
                <a:cs typeface="Calibri"/>
              </a:rPr>
              <a:t>(Владимир Степанов)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643702" y="142852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https://media.istockphoto.com/vectors/crescent-moon-and-star-vector-symbol-icon-design-vector-id639307224?k=6&amp;m=639307224&amp;s=612x612&amp;w=0&amp;h=UojAWmpKRBCCwxblrA8cJy59zFPac5y-WBj_uqGRob4=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643182"/>
            <a:ext cx="3143272" cy="3143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</a:t>
            </a:r>
            <a:r>
              <a:rPr lang="ru-RU" b="1" dirty="0" smtClean="0">
                <a:latin typeface="Calibri"/>
                <a:cs typeface="Calibri"/>
              </a:rPr>
              <a:t>Сс </a:t>
            </a:r>
            <a:r>
              <a:rPr lang="ru-RU" b="1" dirty="0" smtClean="0"/>
              <a:t>(«</a:t>
            </a:r>
            <a:r>
              <a:rPr lang="ru-RU" b="1" i="1" dirty="0" smtClean="0"/>
              <a:t>эс»)</a:t>
            </a:r>
            <a:r>
              <a:rPr lang="ru-RU" b="1" dirty="0" smtClean="0">
                <a:latin typeface="Calibri"/>
                <a:cs typeface="Calibri"/>
              </a:rPr>
              <a:t>?</a:t>
            </a: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cs typeface="Calibri"/>
              </a:rPr>
              <a:t>Шел конь,</a:t>
            </a:r>
            <a:br>
              <a:rPr lang="ru-RU" sz="3600" b="1" dirty="0" smtClean="0">
                <a:cs typeface="Calibri"/>
              </a:rPr>
            </a:br>
            <a:r>
              <a:rPr lang="ru-RU" sz="3600" b="1" dirty="0" smtClean="0">
                <a:cs typeface="Calibri"/>
              </a:rPr>
              <a:t>Подковами звеня.</a:t>
            </a:r>
            <a:br>
              <a:rPr lang="ru-RU" sz="3600" b="1" dirty="0" smtClean="0">
                <a:cs typeface="Calibri"/>
              </a:rPr>
            </a:br>
            <a:r>
              <a:rPr lang="ru-RU" sz="3600" b="1" dirty="0" smtClean="0">
                <a:cs typeface="Calibri"/>
              </a:rPr>
              <a:t>Как буква С</a:t>
            </a:r>
            <a:br>
              <a:rPr lang="ru-RU" sz="3600" b="1" dirty="0" smtClean="0">
                <a:cs typeface="Calibri"/>
              </a:rPr>
            </a:br>
            <a:r>
              <a:rPr lang="ru-RU" sz="3600" b="1" dirty="0" smtClean="0">
                <a:cs typeface="Calibri"/>
              </a:rPr>
              <a:t>Следы коня.</a:t>
            </a:r>
            <a:br>
              <a:rPr lang="ru-RU" sz="3600" b="1" dirty="0" smtClean="0">
                <a:cs typeface="Calibri"/>
              </a:rPr>
            </a:br>
            <a:r>
              <a:rPr lang="ru-RU" sz="3600" b="1" dirty="0" smtClean="0">
                <a:cs typeface="Calibri"/>
              </a:rPr>
              <a:t>(Ефим Тарлапан) </a:t>
            </a:r>
            <a:br>
              <a:rPr lang="ru-RU" sz="3600" b="1" dirty="0" smtClean="0">
                <a:cs typeface="Calibri"/>
              </a:rPr>
            </a:br>
            <a:endParaRPr lang="ru-RU" b="1" dirty="0" smtClean="0">
              <a:solidFill>
                <a:srgbClr val="FF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643702" y="142852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8" name="Picture 2" descr="https://png.pngtree.com/element_origin_min_pic/00/04/55/85568c9889d2f6f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3857628"/>
            <a:ext cx="4361311" cy="2724142"/>
          </a:xfrm>
          <a:prstGeom prst="rect">
            <a:avLst/>
          </a:prstGeom>
          <a:noFill/>
        </p:spPr>
      </p:pic>
      <p:pic>
        <p:nvPicPr>
          <p:cNvPr id="50180" name="Picture 4" descr="http://www.proza.ru/pics/2015/06/04/1154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359049">
            <a:off x="5715378" y="2500998"/>
            <a:ext cx="3259268" cy="311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28664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Откройте Азбуку по закладке.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Рассмотрите иллюстрацию.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857224" y="1000108"/>
            <a:ext cx="5625539" cy="517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889971" y="0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28664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Что случилось с девочками?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Почему девочки оказались в лесу?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857224" y="1000108"/>
            <a:ext cx="5625539" cy="517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889971" y="0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b="14364"/>
          <a:stretch>
            <a:fillRect/>
          </a:stretch>
        </p:blipFill>
        <p:spPr bwMode="auto">
          <a:xfrm>
            <a:off x="571472" y="1857364"/>
            <a:ext cx="5625539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889971" y="0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t="81308" r="65882"/>
          <a:stretch>
            <a:fillRect/>
          </a:stretch>
        </p:blipFill>
        <p:spPr bwMode="auto">
          <a:xfrm>
            <a:off x="6165686" y="2214554"/>
            <a:ext cx="297831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707233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Как зовёт подружку девочка в красном сарафане? Прочитайте предложения.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Почему в конце каждого предложения стоит восклицательный знак?</a:t>
            </a:r>
          </a:p>
          <a:p>
            <a:pPr marL="0" indent="0" algn="r">
              <a:spcBef>
                <a:spcPts val="0"/>
              </a:spcBef>
              <a:buNone/>
            </a:pP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b="14364"/>
          <a:stretch>
            <a:fillRect/>
          </a:stretch>
        </p:blipFill>
        <p:spPr bwMode="auto">
          <a:xfrm>
            <a:off x="214282" y="1571612"/>
            <a:ext cx="5625539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7358082" y="0"/>
            <a:ext cx="1785918" cy="178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1795"/>
            <a:ext cx="707233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Назовите слова со звуками </a:t>
            </a:r>
            <a:r>
              <a:rPr lang="ru-RU" sz="2800" b="1" spc="50" dirty="0" smtClean="0">
                <a:ln w="11430"/>
                <a:solidFill>
                  <a:srgbClr val="0000FF"/>
                </a:solidFill>
                <a:cs typeface="Calibri"/>
              </a:rPr>
              <a:t>[с] </a:t>
            </a:r>
            <a:r>
              <a:rPr lang="ru-RU" sz="2800" b="1" spc="50" dirty="0" smtClean="0">
                <a:ln w="11430"/>
                <a:solidFill>
                  <a:srgbClr val="006600"/>
                </a:solidFill>
                <a:cs typeface="Calibri"/>
              </a:rPr>
              <a:t>[с']</a:t>
            </a:r>
            <a:r>
              <a:rPr lang="ru-RU" sz="2800" b="1" spc="50" dirty="0" smtClean="0">
                <a:ln w="11430"/>
                <a:cs typeface="Calibri"/>
              </a:rPr>
              <a:t>.</a:t>
            </a:r>
            <a:endParaRPr lang="ru-RU" sz="2800" b="1" spc="50" dirty="0" smtClean="0">
              <a:ln w="1143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Приготовьте сигнальные карточки.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Где находится звук? </a:t>
            </a:r>
          </a:p>
          <a:p>
            <a:pPr marL="0" indent="0" algn="r">
              <a:spcBef>
                <a:spcPts val="0"/>
              </a:spcBef>
              <a:buNone/>
            </a:pP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6446" y="214290"/>
            <a:ext cx="19288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</a:rPr>
              <a:t>с</a:t>
            </a:r>
            <a:r>
              <a:rPr lang="ru-RU" sz="3600" b="1" dirty="0" smtClean="0"/>
              <a:t>ова</a:t>
            </a:r>
          </a:p>
          <a:p>
            <a:r>
              <a:rPr lang="ru-RU" sz="3600" b="1" dirty="0" smtClean="0">
                <a:solidFill>
                  <a:srgbClr val="0000FF"/>
                </a:solidFill>
              </a:rPr>
              <a:t>с</a:t>
            </a:r>
            <a:r>
              <a:rPr lang="ru-RU" sz="3600" b="1" dirty="0" smtClean="0"/>
              <a:t>орока</a:t>
            </a:r>
          </a:p>
          <a:p>
            <a:r>
              <a:rPr lang="ru-RU" sz="3600" b="1" dirty="0" smtClean="0"/>
              <a:t>ле</a:t>
            </a:r>
            <a:r>
              <a:rPr lang="ru-RU" sz="3600" b="1" dirty="0" smtClean="0">
                <a:solidFill>
                  <a:srgbClr val="0000FF"/>
                </a:solidFill>
              </a:rPr>
              <a:t>с</a:t>
            </a:r>
          </a:p>
          <a:p>
            <a:r>
              <a:rPr lang="ru-RU" sz="3600" b="1" dirty="0" smtClean="0"/>
              <a:t>о</a:t>
            </a:r>
            <a:r>
              <a:rPr lang="ru-RU" sz="3600" b="1" dirty="0" smtClean="0">
                <a:solidFill>
                  <a:srgbClr val="006600"/>
                </a:solidFill>
              </a:rPr>
              <a:t>с</a:t>
            </a:r>
            <a:r>
              <a:rPr lang="ru-RU" sz="3600" b="1" dirty="0" smtClean="0"/>
              <a:t>ина</a:t>
            </a:r>
          </a:p>
          <a:p>
            <a:r>
              <a:rPr lang="ru-RU" sz="3600" b="1" dirty="0" smtClean="0">
                <a:solidFill>
                  <a:srgbClr val="0000FF"/>
                </a:solidFill>
              </a:rPr>
              <a:t>с</a:t>
            </a:r>
            <a:r>
              <a:rPr lang="ru-RU" sz="3600" b="1" dirty="0" smtClean="0"/>
              <a:t>о</a:t>
            </a:r>
            <a:r>
              <a:rPr lang="ru-RU" sz="3600" b="1" dirty="0" smtClean="0">
                <a:solidFill>
                  <a:srgbClr val="0000FF"/>
                </a:solidFill>
              </a:rPr>
              <a:t>с</a:t>
            </a:r>
            <a:r>
              <a:rPr lang="ru-RU" sz="3600" b="1" dirty="0" smtClean="0"/>
              <a:t>на</a:t>
            </a:r>
          </a:p>
          <a:p>
            <a:r>
              <a:rPr lang="ru-RU" sz="3600" b="1" dirty="0" smtClean="0"/>
              <a:t>ку</a:t>
            </a:r>
            <a:r>
              <a:rPr lang="ru-RU" sz="3600" b="1" dirty="0" smtClean="0">
                <a:solidFill>
                  <a:srgbClr val="0000FF"/>
                </a:solidFill>
              </a:rPr>
              <a:t>с</a:t>
            </a:r>
            <a:r>
              <a:rPr lang="ru-RU" sz="3600" b="1" dirty="0" smtClean="0"/>
              <a:t>т</a:t>
            </a:r>
          </a:p>
          <a:p>
            <a:r>
              <a:rPr lang="ru-RU" sz="3600" b="1" dirty="0" smtClean="0">
                <a:solidFill>
                  <a:srgbClr val="0000FF"/>
                </a:solidFill>
              </a:rPr>
              <a:t>с</a:t>
            </a:r>
            <a:r>
              <a:rPr lang="ru-RU" sz="3600" b="1" dirty="0" smtClean="0"/>
              <a:t>арафан</a:t>
            </a:r>
          </a:p>
          <a:p>
            <a:r>
              <a:rPr lang="ru-RU" sz="3600" b="1" dirty="0" smtClean="0"/>
              <a:t>о</a:t>
            </a:r>
            <a:r>
              <a:rPr lang="ru-RU" sz="3600" b="1" dirty="0" smtClean="0">
                <a:solidFill>
                  <a:srgbClr val="006600"/>
                </a:solidFill>
              </a:rPr>
              <a:t>с</a:t>
            </a:r>
            <a:r>
              <a:rPr lang="ru-RU" sz="3600" b="1" dirty="0" smtClean="0"/>
              <a:t>ень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 txBox="1">
            <a:spLocks/>
          </p:cNvSpPr>
          <p:nvPr/>
        </p:nvSpPr>
        <p:spPr>
          <a:xfrm>
            <a:off x="0" y="142852"/>
            <a:ext cx="9144000" cy="7054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Прочитайте слоги.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са   со   сы   су   си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7200" b="1" dirty="0" smtClean="0">
                <a:latin typeface="Calibri"/>
                <a:cs typeface="Calibri"/>
              </a:rPr>
              <a:t>ас   ос   ыс   ус   ис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7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dirty="0" smtClean="0"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 txBox="1">
            <a:spLocks/>
          </p:cNvSpPr>
          <p:nvPr/>
        </p:nvSpPr>
        <p:spPr>
          <a:xfrm>
            <a:off x="0" y="142852"/>
            <a:ext cx="9144000" cy="7054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Прочитайте слова.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нос   сон   сын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dirty="0" smtClean="0"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rot="5400000">
            <a:off x="2229968" y="1299694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rot="5400000">
            <a:off x="4300082" y="1341876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5400000">
            <a:off x="6657536" y="1299694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 txBox="1">
            <a:spLocks/>
          </p:cNvSpPr>
          <p:nvPr/>
        </p:nvSpPr>
        <p:spPr>
          <a:xfrm>
            <a:off x="0" y="142852"/>
            <a:ext cx="9144000" cy="7054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Прочитайте слова в Азбуке.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dirty="0" smtClean="0">
                <a:latin typeface="Calibri"/>
                <a:cs typeface="Calibri"/>
              </a:rPr>
              <a:t>Сравните слова.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800" b="1" dirty="0" smtClean="0"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800" b="1" dirty="0" smtClean="0"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dirty="0" smtClean="0">
                <a:latin typeface="Calibri"/>
                <a:cs typeface="Calibri"/>
              </a:rPr>
              <a:t>Придумайте предложение. Сколько слов в предложении?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dirty="0" smtClean="0">
              <a:latin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0" y="1071546"/>
            <a:ext cx="84296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 b="24793"/>
          <a:stretch>
            <a:fillRect/>
          </a:stretch>
        </p:blipFill>
        <p:spPr bwMode="auto">
          <a:xfrm>
            <a:off x="5011352" y="3857628"/>
            <a:ext cx="4132648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00834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стихотворение Ивана Бунина.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cs typeface="Calibri"/>
              </a:rPr>
              <a:t>С чем автор сравнивает лес?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cs typeface="Calibri"/>
              </a:rPr>
              <a:t>Как вы понимаете слово «расписной»? Замените другим словом. Какими цветами раскрашен лес?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cs typeface="Calibri"/>
              </a:rPr>
              <a:t>Какой лиловый цвет? Какой золотой? Какой багряный? Когда лес украшен такими яркими цветами? Автору нравится осенний лес.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cs typeface="Calibri"/>
              </a:rPr>
              <a:t>Выучите стихотворение наизусть.</a:t>
            </a: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b="29618"/>
          <a:stretch>
            <a:fillRect/>
          </a:stretch>
        </p:blipFill>
        <p:spPr bwMode="auto">
          <a:xfrm>
            <a:off x="357158" y="714356"/>
            <a:ext cx="826770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 descr="http://rasskajem.ru/wp-content/uploads/2014/07/Solovey-Budimirovich-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714356"/>
            <a:ext cx="3810000" cy="504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714348" y="1214422"/>
            <a:ext cx="7277098" cy="262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Прочитайте текст.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Какие звуки обозначают буквы Н (</a:t>
            </a:r>
            <a:r>
              <a:rPr lang="ru-RU" sz="3600" b="1" i="1" dirty="0" smtClean="0">
                <a:latin typeface="Calibri"/>
                <a:cs typeface="Calibri"/>
              </a:rPr>
              <a:t>эн), </a:t>
            </a:r>
            <a:r>
              <a:rPr lang="ru-RU" sz="3600" b="1" dirty="0" smtClean="0">
                <a:latin typeface="Calibri"/>
                <a:cs typeface="Calibri"/>
              </a:rPr>
              <a:t>С</a:t>
            </a:r>
            <a:r>
              <a:rPr lang="ru-RU" sz="3600" b="1" i="1" dirty="0" smtClean="0">
                <a:latin typeface="Calibri"/>
                <a:cs typeface="Calibri"/>
              </a:rPr>
              <a:t> (эс)</a:t>
            </a:r>
            <a:r>
              <a:rPr lang="ru-RU" sz="3600" b="1" dirty="0" smtClean="0">
                <a:latin typeface="Calibri"/>
                <a:cs typeface="Calibri"/>
              </a:rPr>
              <a:t>?</a:t>
            </a:r>
          </a:p>
          <a:p>
            <a:pPr marL="0" indent="0">
              <a:spcBef>
                <a:spcPts val="0"/>
              </a:spcBef>
              <a:buNone/>
            </a:pPr>
            <a:endParaRPr lang="ru-RU" sz="36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36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36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36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36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36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3600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latin typeface="Calibri"/>
                <a:cs typeface="Calibri"/>
              </a:rPr>
              <a:t>Приготовьте сигнальные карточки.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357422" y="1928802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355042" y="1928802"/>
            <a:ext cx="288000" cy="288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857884" y="1926554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929190" y="2000240"/>
            <a:ext cx="288000" cy="288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929058" y="3643314"/>
            <a:ext cx="288000" cy="288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071670" y="278605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500562" y="278605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357818" y="278605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86446" y="278605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857752" y="3643314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1871190" y="1699066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4515984" y="1699066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5373240" y="1699066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1444150" y="2556322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4944612" y="2556322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801340" y="2514140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5300214" y="2556322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4371520" y="3442834"/>
            <a:ext cx="828000" cy="1588"/>
          </a:xfrm>
          <a:prstGeom prst="line">
            <a:avLst/>
          </a:prstGeom>
          <a:ln w="38100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Прочитайте пословицы. Объясните. Когда так говорят?</a:t>
            </a: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" y="1457317"/>
            <a:ext cx="9143999" cy="1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52400" y="152400"/>
            <a:ext cx="9144000" cy="612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Лента букв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7" y="857232"/>
          <a:ext cx="8786838" cy="1785950"/>
        </p:xfrm>
        <a:graphic>
          <a:graphicData uri="http://schemas.openxmlformats.org/drawingml/2006/table">
            <a:tbl>
              <a:tblPr/>
              <a:tblGrid>
                <a:gridCol w="419060"/>
                <a:gridCol w="419060"/>
                <a:gridCol w="419060"/>
                <a:gridCol w="429281"/>
                <a:gridCol w="395417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  <a:gridCol w="419060"/>
              </a:tblGrid>
              <a:tr h="892975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О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У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Ы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92975"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И</a:t>
                      </a:r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4F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С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212860" y="1357298"/>
            <a:ext cx="216000" cy="216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428860" y="1357298"/>
            <a:ext cx="216000" cy="216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27702" y="2285992"/>
            <a:ext cx="216000" cy="216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643702" y="2285992"/>
            <a:ext cx="216000" cy="216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Выполним звуко-буквенный анализ.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2357430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[а]</a:t>
            </a:r>
            <a:endParaRPr lang="ru-RU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1791290"/>
            <a:ext cx="321471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57818" y="1785926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5322893" y="2035165"/>
            <a:ext cx="1356528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643702" y="1785926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178592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1000108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о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6323025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286644" y="178592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858148" y="1005472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86710" y="2362794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[а]</a:t>
            </a:r>
            <a:endParaRPr lang="ru-RU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11522810">
            <a:off x="6975063" y="790603"/>
            <a:ext cx="93241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929586" y="1785926"/>
            <a:ext cx="612000" cy="612000"/>
          </a:xfrm>
          <a:prstGeom prst="rect">
            <a:avLst/>
          </a:prstGeom>
          <a:solidFill>
            <a:srgbClr val="FF33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7607321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66" name="Picture 2" descr="http://iknigi.net/books_files/online_html/72854/i_007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0" y="714356"/>
            <a:ext cx="5159809" cy="3362311"/>
          </a:xfrm>
          <a:prstGeom prst="rect">
            <a:avLst/>
          </a:prstGeom>
          <a:noFill/>
        </p:spPr>
      </p:pic>
      <p:cxnSp>
        <p:nvCxnSpPr>
          <p:cNvPr id="25" name="Прямая соединительная линия 24"/>
          <p:cNvCxnSpPr/>
          <p:nvPr/>
        </p:nvCxnSpPr>
        <p:spPr>
          <a:xfrm rot="5400000">
            <a:off x="6607983" y="2035165"/>
            <a:ext cx="1356528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6572264" y="1000108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и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429388" y="2357430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[и]</a:t>
            </a:r>
            <a:endParaRPr lang="ru-RU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86644" y="1000108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н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000892" y="2357430"/>
            <a:ext cx="1285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429520" y="3000372"/>
            <a:ext cx="357190" cy="3262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929322" y="1000108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с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643570" y="2357430"/>
            <a:ext cx="1285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40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72198" y="3000372"/>
            <a:ext cx="357190" cy="3262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0" grpId="0" animBg="1"/>
      <p:bldP spid="11" grpId="0" animBg="1"/>
      <p:bldP spid="20" grpId="0"/>
      <p:bldP spid="13" grpId="0" animBg="1"/>
      <p:bldP spid="17" grpId="0"/>
      <p:bldP spid="18" grpId="0"/>
      <p:bldP spid="19" grpId="0" animBg="1"/>
      <p:bldP spid="23" grpId="0" animBg="1"/>
      <p:bldP spid="26" grpId="0"/>
      <p:bldP spid="27" grpId="0"/>
      <p:bldP spid="28" grpId="0"/>
      <p:bldP spid="29" grpId="0"/>
      <p:bldP spid="31" grpId="0" animBg="1"/>
      <p:bldP spid="30" grpId="0"/>
      <p:bldP spid="32" grpId="0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Выполним звуко-буквенный анализ.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2357430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7818" y="1791290"/>
            <a:ext cx="321471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57818" y="178592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5965835" y="2035959"/>
            <a:ext cx="1356528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643702" y="178592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1785926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1000108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н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5680083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7286644" y="1785926"/>
            <a:ext cx="612000" cy="612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 rot="11522810">
            <a:off x="7618006" y="790602"/>
            <a:ext cx="93241" cy="446903"/>
          </a:xfrm>
          <a:prstGeom prst="triangle">
            <a:avLst>
              <a:gd name="adj" fmla="val 100000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929586" y="178592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7607321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5929322" y="1000108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86446" y="2357430"/>
            <a:ext cx="107157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[а]</a:t>
            </a:r>
            <a:endParaRPr lang="ru-RU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15206" y="1000108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и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000892" y="2357430"/>
            <a:ext cx="1285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[и]</a:t>
            </a:r>
            <a:endParaRPr lang="ru-RU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429256" y="3071810"/>
            <a:ext cx="357190" cy="3262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http://illustrators.ru/uploads/illustration/image/600296/main_600296_origina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00042"/>
            <a:ext cx="5708470" cy="2976560"/>
          </a:xfrm>
          <a:prstGeom prst="rect">
            <a:avLst/>
          </a:prstGeom>
          <a:noFill/>
        </p:spPr>
      </p:pic>
      <p:cxnSp>
        <p:nvCxnSpPr>
          <p:cNvPr id="32" name="Прямая соединительная линия 31"/>
          <p:cNvCxnSpPr/>
          <p:nvPr/>
        </p:nvCxnSpPr>
        <p:spPr>
          <a:xfrm rot="5400000">
            <a:off x="6965967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786578" y="3071810"/>
            <a:ext cx="357190" cy="3262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8143900" y="3071810"/>
            <a:ext cx="357190" cy="3262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0" grpId="0" animBg="1"/>
      <p:bldP spid="11" grpId="0" animBg="1"/>
      <p:bldP spid="20" grpId="0"/>
      <p:bldP spid="13" grpId="0" animBg="1"/>
      <p:bldP spid="19" grpId="0" animBg="1"/>
      <p:bldP spid="23" grpId="0" animBg="1"/>
      <p:bldP spid="26" grpId="0"/>
      <p:bldP spid="27" grpId="0"/>
      <p:bldP spid="28" grpId="0"/>
      <p:bldP spid="29" grpId="0"/>
      <p:bldP spid="31" grpId="0" animBg="1"/>
      <p:bldP spid="22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71670" y="2714620"/>
            <a:ext cx="452893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 smtClean="0"/>
              <a:t>сто  лица</a:t>
            </a:r>
            <a:endParaRPr lang="ru-RU" sz="8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001156" cy="785818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Ребус</a:t>
            </a:r>
            <a:endParaRPr lang="ru-RU" b="1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10593" r="4660"/>
          <a:stretch>
            <a:fillRect/>
          </a:stretch>
        </p:blipFill>
        <p:spPr bwMode="auto">
          <a:xfrm>
            <a:off x="2143108" y="642918"/>
            <a:ext cx="5065710" cy="226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-714412" y="307181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Какие звуки обозначаем </a:t>
            </a:r>
            <a:r>
              <a:rPr lang="ru-RU" b="1" dirty="0" smtClean="0"/>
              <a:t>буквой С («</a:t>
            </a:r>
            <a:r>
              <a:rPr lang="ru-RU" b="1" i="1" dirty="0" smtClean="0"/>
              <a:t>эс»)</a:t>
            </a:r>
            <a:r>
              <a:rPr lang="ru-RU" b="1" dirty="0" smtClean="0"/>
              <a:t>?</a:t>
            </a: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8586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28599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42873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1785926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143108" y="1000108"/>
            <a:ext cx="2254029" cy="224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4818</TotalTime>
  <Words>384</Words>
  <Application>Microsoft Office PowerPoint</Application>
  <PresentationFormat>Экран (4:3)</PresentationFormat>
  <Paragraphs>132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Урок обучения грамоте по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Ребус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471</cp:revision>
  <dcterms:created xsi:type="dcterms:W3CDTF">2018-09-15T15:04:53Z</dcterms:created>
  <dcterms:modified xsi:type="dcterms:W3CDTF">2018-10-21T06:07:56Z</dcterms:modified>
</cp:coreProperties>
</file>