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2" r:id="rId2"/>
    <p:sldId id="374" r:id="rId3"/>
    <p:sldId id="398" r:id="rId4"/>
    <p:sldId id="330" r:id="rId5"/>
    <p:sldId id="399" r:id="rId6"/>
    <p:sldId id="400" r:id="rId7"/>
    <p:sldId id="401" r:id="rId8"/>
    <p:sldId id="402" r:id="rId9"/>
    <p:sldId id="403" r:id="rId10"/>
    <p:sldId id="377" r:id="rId11"/>
    <p:sldId id="376" r:id="rId12"/>
    <p:sldId id="378" r:id="rId13"/>
    <p:sldId id="379" r:id="rId14"/>
    <p:sldId id="388" r:id="rId15"/>
    <p:sldId id="389" r:id="rId16"/>
    <p:sldId id="407" r:id="rId17"/>
    <p:sldId id="408" r:id="rId18"/>
    <p:sldId id="409" r:id="rId19"/>
    <p:sldId id="404" r:id="rId20"/>
    <p:sldId id="405" r:id="rId21"/>
    <p:sldId id="406" r:id="rId22"/>
    <p:sldId id="410" r:id="rId23"/>
    <p:sldId id="37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«Гласный звук </a:t>
            </a:r>
            <a:r>
              <a:rPr lang="ru-RU" dirty="0" smtClean="0">
                <a:latin typeface="Calibri"/>
                <a:cs typeface="Calibri"/>
              </a:rPr>
              <a:t>[о]. Буква О,о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На какие группы делятся все звуки?</a:t>
            </a:r>
          </a:p>
          <a:p>
            <a:pPr>
              <a:buNone/>
            </a:pPr>
            <a:r>
              <a:rPr lang="ru-RU" b="1" dirty="0" smtClean="0"/>
              <a:t>Как можно определить, что звук гласный?</a:t>
            </a:r>
          </a:p>
          <a:p>
            <a:pPr>
              <a:buNone/>
            </a:pPr>
            <a:r>
              <a:rPr lang="ru-RU" b="1" dirty="0" smtClean="0"/>
              <a:t>Сколько всего гласных звуков?</a:t>
            </a:r>
          </a:p>
          <a:p>
            <a:pPr>
              <a:buNone/>
            </a:pPr>
            <a:r>
              <a:rPr lang="ru-RU" b="1" dirty="0" smtClean="0"/>
              <a:t>Назовите гласные звуки.</a:t>
            </a:r>
          </a:p>
          <a:p>
            <a:pPr>
              <a:buNone/>
            </a:pPr>
            <a:r>
              <a:rPr lang="ru-RU" b="1" dirty="0" smtClean="0"/>
              <a:t>Каким может быть гласный звук в слове?</a:t>
            </a:r>
          </a:p>
          <a:p>
            <a:pPr>
              <a:buNone/>
            </a:pPr>
            <a:r>
              <a:rPr lang="ru-RU" b="1" dirty="0" smtClean="0"/>
              <a:t>Какой буквой обозначается гласный звук </a:t>
            </a:r>
            <a:r>
              <a:rPr lang="ru-RU" b="1" dirty="0" smtClean="0">
                <a:latin typeface="Calibri"/>
                <a:cs typeface="Calibri"/>
              </a:rPr>
              <a:t>[а]?</a:t>
            </a:r>
          </a:p>
          <a:p>
            <a:pPr>
              <a:buNone/>
            </a:pPr>
            <a:r>
              <a:rPr lang="ru-RU" b="1" dirty="0" smtClean="0"/>
              <a:t>Какой буквой обозначается гласный звук </a:t>
            </a:r>
            <a:r>
              <a:rPr lang="ru-RU" b="1" dirty="0" smtClean="0">
                <a:cs typeface="Calibri"/>
              </a:rPr>
              <a:t>[о]?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Расскажите про гласные буквы 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/>
          </a:p>
          <a:p>
            <a:pPr>
              <a:buNone/>
            </a:pPr>
            <a:r>
              <a:rPr lang="ru-RU" b="1" dirty="0" smtClean="0"/>
              <a:t>Обозначают гласный звук…</a:t>
            </a:r>
          </a:p>
          <a:p>
            <a:pPr>
              <a:buNone/>
            </a:pPr>
            <a:r>
              <a:rPr lang="ru-RU" b="1" dirty="0" smtClean="0"/>
              <a:t>Могут быть…</a:t>
            </a:r>
          </a:p>
          <a:p>
            <a:pPr>
              <a:buNone/>
            </a:pPr>
            <a:r>
              <a:rPr lang="ru-RU" b="1" dirty="0" smtClean="0"/>
              <a:t>Могут находиться в …</a:t>
            </a:r>
          </a:p>
          <a:p>
            <a:pPr>
              <a:buNone/>
            </a:pPr>
            <a:r>
              <a:rPr lang="ru-RU" b="1" dirty="0" smtClean="0"/>
              <a:t>Обозначают…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lum bright="-10000" contrast="30000"/>
          </a:blip>
          <a:srcRect/>
          <a:stretch>
            <a:fillRect/>
          </a:stretch>
        </p:blipFill>
        <p:spPr bwMode="auto">
          <a:xfrm>
            <a:off x="4572000" y="1000108"/>
            <a:ext cx="2196137" cy="221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2000232" y="928670"/>
            <a:ext cx="2305256" cy="235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715148"/>
          </a:xfrm>
        </p:spPr>
        <p:txBody>
          <a:bodyPr/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Составим схему  слова. Сколько в слове слогов?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Сколько звуков в первом слоге?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На какой слог падает ударение?</a:t>
            </a:r>
            <a:endParaRPr lang="ru-RU" b="1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Произнесите слово, выделяя голосом первый звук.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Какой первый звук мы выделили голосом?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Дайте характеристику звуку.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/>
              <a:t>Где слышится звук </a:t>
            </a:r>
            <a:r>
              <a:rPr lang="ru-RU" b="1" dirty="0" smtClean="0">
                <a:latin typeface="Calibri"/>
                <a:cs typeface="Calibri"/>
              </a:rPr>
              <a:t>[о] в этом слове?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Он образует полный слог.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Звук </a:t>
            </a:r>
            <a:r>
              <a:rPr lang="ru-RU" b="1" dirty="0" smtClean="0">
                <a:cs typeface="Calibri"/>
              </a:rPr>
              <a:t>[о] обозначается букой О о.</a:t>
            </a:r>
            <a:endParaRPr lang="ru-RU" b="1" dirty="0" smtClean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1142984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[о]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86446" y="642918"/>
            <a:ext cx="321467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5858678" y="999314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авнобедренный треугольник 10"/>
          <p:cNvSpPr/>
          <p:nvPr/>
        </p:nvSpPr>
        <p:spPr>
          <a:xfrm rot="11522810">
            <a:off x="6260349" y="150846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17388" y="64291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s://rybkavprud.ru/images/xperca.jpg.pagespeed.ic.bA4UYWBTXD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rot="20494034">
            <a:off x="340810" y="416302"/>
            <a:ext cx="2837793" cy="1260773"/>
          </a:xfrm>
          <a:prstGeom prst="rect">
            <a:avLst/>
          </a:prstGeom>
          <a:noFill/>
        </p:spPr>
      </p:pic>
      <p:pic>
        <p:nvPicPr>
          <p:cNvPr id="19" name="Picture 4" descr="https://rybkavprud.ru/images/xperca.jpg.pagespeed.ic.bA4UYWBTXD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 rot="11945737" flipV="1">
            <a:off x="2346353" y="941789"/>
            <a:ext cx="2918727" cy="1296730"/>
          </a:xfrm>
          <a:prstGeom prst="rect">
            <a:avLst/>
          </a:prstGeom>
          <a:noFill/>
        </p:spPr>
      </p:pic>
      <p:cxnSp>
        <p:nvCxnSpPr>
          <p:cNvPr id="20" name="Прямая соединительная линия 19"/>
          <p:cNvCxnSpPr/>
          <p:nvPr/>
        </p:nvCxnSpPr>
        <p:spPr>
          <a:xfrm rot="5400000">
            <a:off x="7142974" y="999314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lum bright="-10000" contrast="30000"/>
          </a:blip>
          <a:srcRect/>
          <a:stretch>
            <a:fillRect/>
          </a:stretch>
        </p:blipFill>
        <p:spPr bwMode="auto">
          <a:xfrm>
            <a:off x="5214942" y="2071678"/>
            <a:ext cx="36099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1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8921"/>
            <a:ext cx="885831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Откройте Азбуку по закладке, переверните страницу (с.26). Рассмотрите иллюстрацию. Что случилось с крокодилом?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00034" y="1714488"/>
            <a:ext cx="82423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8921"/>
            <a:ext cx="885831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А почему могут заболеть зубы? Кто вспомнил сказку про крокодила, который никогда не чистил зубы?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00034" y="1714488"/>
            <a:ext cx="82423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8921"/>
            <a:ext cx="8858312" cy="595472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Сказка про крокодила, который никогда не чистил зубы</a:t>
            </a:r>
          </a:p>
          <a:p>
            <a:pPr algn="ctr">
              <a:buNone/>
            </a:pPr>
            <a:r>
              <a:rPr lang="ru-RU" b="1" dirty="0" smtClean="0"/>
              <a:t>Алексей Жемчужный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 далекой жаркой Африке жил был крокодил. Он никогда, никогда не чистил зубы. В детстве мама ему часто говорила:</a:t>
            </a:r>
            <a:br>
              <a:rPr lang="ru-RU" b="1" dirty="0" smtClean="0"/>
            </a:br>
            <a:r>
              <a:rPr lang="ru-RU" b="1" dirty="0" smtClean="0"/>
              <a:t>- Чисти зубки дорогой мой крокодильчик. Иначе в них будет много застрявшей еды и они начнут болеть.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Но крокодил не слушал мудрых маминых советов. И зубы не чистил. Хотя ему действительно было сложно использовать зубную щетку, потому что руки у крокодила были короткими, и он не дотягивался ими до рта. И скопилось у крокодила между зубами много остатков еды и она начала портиться. Поэтому зубы у крокодила начали болеть. 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pPr marL="514350" indent="-514350">
              <a:buNone/>
            </a:pP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857752" y="4643446"/>
            <a:ext cx="3813144" cy="187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8921"/>
            <a:ext cx="8858312" cy="595472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Он лежал перед своим родным озером и горько плакал. Но на его счастье, мимо пролетала маленькая и добрая птичка. Она пожалела крокодила и предложила ему: </a:t>
            </a:r>
            <a:br>
              <a:rPr lang="ru-RU" b="1" dirty="0" smtClean="0"/>
            </a:br>
            <a:r>
              <a:rPr lang="ru-RU" b="1" dirty="0" smtClean="0"/>
              <a:t>- Давай я почищу тебе зубы. Ты открой широко рот, я сяду внутрь, но ты меня не ешь!</a:t>
            </a:r>
            <a:br>
              <a:rPr lang="ru-RU" b="1" dirty="0" smtClean="0"/>
            </a:br>
            <a:r>
              <a:rPr lang="ru-RU" b="1" dirty="0" smtClean="0"/>
              <a:t>- Не буду! – Согласился крокодил. – Только почисти пожалуйста мне зубы!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Он открыл широко рот. Птичка взяла зубную щетку, зубную пасту, села в открытую пасть крокодила и принялась тщательно вычищать всю грязь между зубами. И зубы у крокодила болеть перестали. С тех пор крокодил и птичка живут вместе. Как только крокодил поест, птичка сразу чистит ему зубы, а он за это делится с ней своей едой. И оба очень довольны такой дружбой.</a:t>
            </a:r>
          </a:p>
          <a:p>
            <a:pPr marL="514350" indent="-514350">
              <a:buNone/>
            </a:pPr>
            <a:endParaRPr lang="ru-RU" b="1" dirty="0"/>
          </a:p>
        </p:txBody>
      </p:sp>
      <p:pic>
        <p:nvPicPr>
          <p:cNvPr id="2050" name="Picture 2" descr="http://www.multfilmy.org/_nw/5/57165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14356"/>
            <a:ext cx="6858000" cy="525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8921"/>
            <a:ext cx="8858312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Крокодилу очень больно, он плачет. Прочитайте, как плачет крокодил.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857356" y="1357298"/>
            <a:ext cx="6884978" cy="337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Отгадайте, с какой картинкой мы будем работать дальше. </a:t>
            </a:r>
          </a:p>
          <a:p>
            <a:pPr marL="0" indent="714375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Не моторы, а шумят,</a:t>
            </a:r>
          </a:p>
          <a:p>
            <a:pPr marL="0" indent="714375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Не пилоты, а летят,</a:t>
            </a:r>
          </a:p>
          <a:p>
            <a:pPr marL="0" indent="714375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Не змеи, а жалят.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Какую букву принесли нам насекомые?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r>
              <a:rPr lang="ru-RU" b="1" dirty="0" smtClean="0"/>
              <a:t>Выполним схему слова.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7702" r="9499" b="5766"/>
          <a:stretch>
            <a:fillRect/>
          </a:stretch>
        </p:blipFill>
        <p:spPr bwMode="auto">
          <a:xfrm>
            <a:off x="5000628" y="785794"/>
            <a:ext cx="3891902" cy="330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8929718" cy="5983311"/>
          </a:xfrm>
        </p:spPr>
        <p:txBody>
          <a:bodyPr>
            <a:normAutofit/>
          </a:bodyPr>
          <a:lstStyle/>
          <a:p>
            <a:pPr marL="0" indent="0">
              <a:lnSpc>
                <a:spcPts val="3100"/>
              </a:lnSpc>
              <a:spcBef>
                <a:spcPts val="0"/>
              </a:spcBef>
              <a:buNone/>
              <a:tabLst>
                <a:tab pos="8696325" algn="l"/>
              </a:tabLst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lnSpc>
                <a:spcPts val="31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826546" y="2505670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[о]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12298" y="2005604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3184530" y="2362000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авнобедренный треугольник 10"/>
          <p:cNvSpPr/>
          <p:nvPr/>
        </p:nvSpPr>
        <p:spPr>
          <a:xfrm rot="11522810">
            <a:off x="3407621" y="1442095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12298" y="2005604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4092976" y="2310810"/>
            <a:ext cx="61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5" name="Picture 1" descr="C:\Users\к\Desktop\КАРТИНКИ\2208173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214290"/>
            <a:ext cx="2667415" cy="272416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755240" y="200024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200024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500042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о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1" grpId="0" animBg="1"/>
      <p:bldP spid="7" grpId="0" animBg="1"/>
      <p:bldP spid="13" grpId="0" animBg="1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14546" y="2143116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1643050"/>
            <a:ext cx="257176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572530" y="1999446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авнобедренный треугольник 10"/>
          <p:cNvSpPr/>
          <p:nvPr/>
        </p:nvSpPr>
        <p:spPr>
          <a:xfrm rot="11522810">
            <a:off x="3045638" y="1079541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31240" y="164305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3465505" y="195836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143240" y="164305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786182" y="164305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00298" y="780430"/>
            <a:ext cx="532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608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214942" y="357166"/>
            <a:ext cx="3765334" cy="406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4460066" y="164305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4106859" y="196372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7" grpId="0" animBg="1"/>
      <p:bldP spid="14" grpId="0" animBg="1"/>
      <p:bldP spid="15" grpId="0" animBg="1"/>
      <p:bldP spid="18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52"/>
            <a:ext cx="8929718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  <a:tabLst>
                <a:tab pos="8696325" algn="l"/>
              </a:tabLst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1791290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291224"/>
            <a:ext cx="3857652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1522810">
            <a:off x="4474397" y="722350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2858282" y="1642256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2465373" y="1606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786050" y="1285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28992" y="1285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43108" y="428604"/>
            <a:ext cx="532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357430"/>
            <a:ext cx="42576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Прямая соединительная линия 18"/>
          <p:cNvCxnSpPr/>
          <p:nvPr/>
        </p:nvCxnSpPr>
        <p:spPr>
          <a:xfrm rot="5400000">
            <a:off x="3751257" y="1606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4179885" y="1607331"/>
            <a:ext cx="107077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5037141" y="1606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071934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714876" y="1285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357818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7" grpId="0" animBg="1"/>
      <p:bldP spid="14" grpId="0" animBg="1"/>
      <p:bldP spid="15" grpId="0" animBg="1"/>
      <p:bldP spid="18" grpId="0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076825" y="0"/>
            <a:ext cx="40671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857356" y="1791290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[о]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1291224"/>
            <a:ext cx="321471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11522810">
            <a:off x="2545573" y="722351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2215340" y="1570818"/>
            <a:ext cx="114300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071934" y="1285860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786050" y="1285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43108" y="-14290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о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3108315" y="1606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3536943" y="1607331"/>
            <a:ext cx="107077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394199" y="1606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428992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45818" y="1285860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2" grpId="0" animBg="1"/>
      <p:bldP spid="13" grpId="0" animBg="1"/>
      <p:bldP spid="14" grpId="0"/>
      <p:bldP spid="1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Какая сказка пришла к нам в гости?</a:t>
            </a:r>
          </a:p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571736" y="1428736"/>
            <a:ext cx="4085511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65538" name="Picture 2" descr="https://fs01.urokinachalki.ru/e/000b57-005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14974" t="4167" r="15364" b="9374"/>
          <a:stretch>
            <a:fillRect/>
          </a:stretch>
        </p:blipFill>
        <p:spPr bwMode="auto">
          <a:xfrm>
            <a:off x="2428860" y="1285860"/>
            <a:ext cx="4604738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70658" name="Picture 2" descr="http://itd1.mycdn.me/image?id=868259100995&amp;t=20&amp;plc=WEB&amp;tkn=*BJLR1ODLnGgbe6bA52K6xOdWz48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714480" y="1214422"/>
            <a:ext cx="5947978" cy="4019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71684" name="Picture 4" descr="https://ds04.infourok.ru/uploads/ex/0553/00082f2a-b1503d3f/1/img4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2000232" y="1142984"/>
            <a:ext cx="5214974" cy="3911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r="52789" b="50390"/>
          <a:stretch>
            <a:fillRect/>
          </a:stretch>
        </p:blipFill>
        <p:spPr bwMode="auto">
          <a:xfrm>
            <a:off x="2571736" y="857232"/>
            <a:ext cx="372906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47211" t="1654" b="50390"/>
          <a:stretch>
            <a:fillRect/>
          </a:stretch>
        </p:blipFill>
        <p:spPr bwMode="auto">
          <a:xfrm>
            <a:off x="3214678" y="1857364"/>
            <a:ext cx="379279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929718" cy="598331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Русская народная сказка «Маша и медведь»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t="49610"/>
          <a:stretch>
            <a:fillRect/>
          </a:stretch>
        </p:blipFill>
        <p:spPr bwMode="auto">
          <a:xfrm>
            <a:off x="2428860" y="1714488"/>
            <a:ext cx="522889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1"/>
            <a:ext cx="9001156" cy="171451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Обратите внимание на ленту букв. Сколько букв мы уже вписали? Дайте характеристику этим буквам и звукам.</a:t>
            </a:r>
            <a:endParaRPr lang="ru-RU" b="1" dirty="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500034" y="2071678"/>
            <a:ext cx="81724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001156" cy="78581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Ребус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24185" y="3500438"/>
            <a:ext cx="260513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smtClean="0"/>
              <a:t>косы</a:t>
            </a:r>
            <a:endParaRPr lang="ru-RU" sz="8800" dirty="0"/>
          </a:p>
        </p:txBody>
      </p:sp>
      <p:pic>
        <p:nvPicPr>
          <p:cNvPr id="5122" name="Picture 2" descr="https://studfiles.net/html/2706/741/html_4gpXIgt1um.3fSI/img-U9Jhn8.png"/>
          <p:cNvPicPr>
            <a:picLocks noChangeAspect="1" noChangeArrowheads="1"/>
          </p:cNvPicPr>
          <p:nvPr/>
        </p:nvPicPr>
        <p:blipFill>
          <a:blip r:embed="rId2"/>
          <a:srcRect b="63620"/>
          <a:stretch>
            <a:fillRect/>
          </a:stretch>
        </p:blipFill>
        <p:spPr bwMode="auto">
          <a:xfrm>
            <a:off x="2000232" y="714356"/>
            <a:ext cx="4848036" cy="25003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14612" y="-24"/>
            <a:ext cx="4924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/>
              <a:t>,</a:t>
            </a:r>
            <a:endParaRPr lang="ru-RU" sz="96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3109871" y="4143381"/>
            <a:ext cx="1214446" cy="35719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</TotalTime>
  <Words>399</Words>
  <Application>Microsoft Office PowerPoint</Application>
  <PresentationFormat>Экран (4:3)</PresentationFormat>
  <Paragraphs>80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Ребус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248</cp:revision>
  <dcterms:created xsi:type="dcterms:W3CDTF">2018-09-15T15:04:53Z</dcterms:created>
  <dcterms:modified xsi:type="dcterms:W3CDTF">2018-12-09T19:34:28Z</dcterms:modified>
</cp:coreProperties>
</file>