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66" r:id="rId3"/>
    <p:sldId id="274" r:id="rId4"/>
    <p:sldId id="275" r:id="rId5"/>
    <p:sldId id="280" r:id="rId6"/>
    <p:sldId id="277" r:id="rId7"/>
    <p:sldId id="276" r:id="rId8"/>
    <p:sldId id="257" r:id="rId9"/>
    <p:sldId id="258" r:id="rId10"/>
    <p:sldId id="259" r:id="rId11"/>
    <p:sldId id="260" r:id="rId12"/>
    <p:sldId id="261" r:id="rId13"/>
    <p:sldId id="269" r:id="rId14"/>
    <p:sldId id="270" r:id="rId15"/>
    <p:sldId id="279" r:id="rId16"/>
    <p:sldId id="278" r:id="rId17"/>
    <p:sldId id="281" r:id="rId18"/>
    <p:sldId id="264" r:id="rId19"/>
    <p:sldId id="265" r:id="rId20"/>
    <p:sldId id="282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02455F-9C9B-4738-879B-8517A224FA5A}" type="datetimeFigureOut">
              <a:rPr lang="ru-RU" smtClean="0"/>
              <a:t>05.10.2011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1D07B3-B849-4BD1-8DFB-095FE0D466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76057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6C33CC9-CC39-4CE3-91A5-951ADA5613F4}" type="slidenum">
              <a:rPr lang="ru-RU" smtClean="0"/>
              <a:pPr/>
              <a:t>1</a:t>
            </a:fld>
            <a:endParaRPr lang="ru-RU" smtClean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smtClean="0"/>
              <a:t>На предыдущих уроках  мы познакомились с обыкновенными дробями.</a:t>
            </a:r>
          </a:p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CEC7457-460F-4E1F-B68E-6D0E014DC0A2}" type="slidenum">
              <a:rPr lang="ru-RU" smtClean="0"/>
              <a:pPr/>
              <a:t>19</a:t>
            </a:fld>
            <a:endParaRPr lang="ru-RU" smtClean="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05.10.2011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05.10.2011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05.10.2011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05.10.2011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05.10.2011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05.10.2011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05.10.2011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05.10.2011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05.10.2011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05.10.2011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05.10.2011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05.10.2011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w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9750" y="836613"/>
            <a:ext cx="8229600" cy="4957762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ru-RU" sz="4000" smtClean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Какая часть квадрата закрашена на рисунках? </a:t>
            </a:r>
          </a:p>
        </p:txBody>
      </p:sp>
      <p:pic>
        <p:nvPicPr>
          <p:cNvPr id="3075" name="Picture 5" descr="img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2420938"/>
            <a:ext cx="7956550" cy="239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1" descr="фон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333375"/>
            <a:ext cx="3168650" cy="273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WordArt 12"/>
          <p:cNvSpPr>
            <a:spLocks noChangeArrowheads="1" noChangeShapeType="1" noTextEdit="1"/>
          </p:cNvSpPr>
          <p:nvPr/>
        </p:nvSpPr>
        <p:spPr bwMode="auto">
          <a:xfrm>
            <a:off x="539750" y="836613"/>
            <a:ext cx="7775575" cy="43926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endParaRPr lang="ru-RU" sz="3600" kern="10" dirty="0">
              <a:ln w="9525">
                <a:noFill/>
                <a:round/>
                <a:headEnd/>
                <a:tailEnd/>
              </a:ln>
              <a:solidFill>
                <a:srgbClr val="003300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42976" y="3143248"/>
            <a:ext cx="2071702" cy="207170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35" name="WordArt 23"/>
          <p:cNvSpPr>
            <a:spLocks noChangeArrowheads="1" noChangeShapeType="1" noTextEdit="1"/>
          </p:cNvSpPr>
          <p:nvPr/>
        </p:nvSpPr>
        <p:spPr bwMode="auto">
          <a:xfrm>
            <a:off x="1579534" y="357167"/>
            <a:ext cx="5581650" cy="885021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990033"/>
                </a:solidFill>
                <a:effectLst>
                  <a:prstShdw prst="shdw13" dist="53882" dir="13500000">
                    <a:srgbClr val="990000">
                      <a:alpha val="50000"/>
                    </a:srgbClr>
                  </a:prstShdw>
                </a:effectLst>
                <a:latin typeface="Impact"/>
              </a:rPr>
              <a:t> "Что такое дробь?"</a:t>
            </a:r>
          </a:p>
        </p:txBody>
      </p:sp>
      <p:grpSp>
        <p:nvGrpSpPr>
          <p:cNvPr id="2" name="Group 41"/>
          <p:cNvGrpSpPr>
            <a:grpSpLocks/>
          </p:cNvGrpSpPr>
          <p:nvPr/>
        </p:nvGrpSpPr>
        <p:grpSpPr bwMode="auto">
          <a:xfrm>
            <a:off x="2628900" y="1700213"/>
            <a:ext cx="720725" cy="1657350"/>
            <a:chOff x="1656" y="1071"/>
            <a:chExt cx="454" cy="1044"/>
          </a:xfrm>
        </p:grpSpPr>
        <p:sp>
          <p:nvSpPr>
            <p:cNvPr id="13344" name="WordArt 32"/>
            <p:cNvSpPr>
              <a:spLocks noChangeArrowheads="1" noChangeShapeType="1" noTextEdit="1"/>
            </p:cNvSpPr>
            <p:nvPr/>
          </p:nvSpPr>
          <p:spPr bwMode="auto">
            <a:xfrm>
              <a:off x="1656" y="1071"/>
              <a:ext cx="272" cy="45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en-US" sz="3600" kern="10" dirty="0" smtClean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latin typeface="Arial"/>
                  <a:cs typeface="Arial"/>
                </a:rPr>
                <a:t>2</a:t>
              </a:r>
              <a:endPara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Arial"/>
                <a:cs typeface="Arial"/>
              </a:endParaRPr>
            </a:p>
          </p:txBody>
        </p:sp>
        <p:sp>
          <p:nvSpPr>
            <p:cNvPr id="13345" name="WordArt 33"/>
            <p:cNvSpPr>
              <a:spLocks noChangeArrowheads="1" noChangeShapeType="1" noTextEdit="1"/>
            </p:cNvSpPr>
            <p:nvPr/>
          </p:nvSpPr>
          <p:spPr bwMode="auto">
            <a:xfrm>
              <a:off x="1656" y="1570"/>
              <a:ext cx="454" cy="45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ru-RU" sz="3600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latin typeface="Arial"/>
                  <a:cs typeface="Arial"/>
                </a:rPr>
                <a:t>-</a:t>
              </a:r>
            </a:p>
          </p:txBody>
        </p:sp>
        <p:sp>
          <p:nvSpPr>
            <p:cNvPr id="13346" name="WordArt 34"/>
            <p:cNvSpPr>
              <a:spLocks noChangeArrowheads="1" noChangeShapeType="1" noTextEdit="1"/>
            </p:cNvSpPr>
            <p:nvPr/>
          </p:nvSpPr>
          <p:spPr bwMode="auto">
            <a:xfrm>
              <a:off x="1702" y="1661"/>
              <a:ext cx="272" cy="45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ru-RU" sz="36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latin typeface="Arial"/>
                  <a:cs typeface="Arial"/>
                </a:rPr>
                <a:t>6</a:t>
              </a:r>
            </a:p>
          </p:txBody>
        </p:sp>
      </p:grpSp>
      <p:grpSp>
        <p:nvGrpSpPr>
          <p:cNvPr id="3" name="Group 42"/>
          <p:cNvGrpSpPr>
            <a:grpSpLocks/>
          </p:cNvGrpSpPr>
          <p:nvPr/>
        </p:nvGrpSpPr>
        <p:grpSpPr bwMode="auto">
          <a:xfrm>
            <a:off x="3997325" y="1700213"/>
            <a:ext cx="720725" cy="1657350"/>
            <a:chOff x="2518" y="1071"/>
            <a:chExt cx="454" cy="1044"/>
          </a:xfrm>
        </p:grpSpPr>
        <p:sp>
          <p:nvSpPr>
            <p:cNvPr id="13347" name="WordArt 35"/>
            <p:cNvSpPr>
              <a:spLocks noChangeArrowheads="1" noChangeShapeType="1" noTextEdit="1"/>
            </p:cNvSpPr>
            <p:nvPr/>
          </p:nvSpPr>
          <p:spPr bwMode="auto">
            <a:xfrm>
              <a:off x="2608" y="1071"/>
              <a:ext cx="272" cy="45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en-US" sz="3600" kern="10" dirty="0" smtClean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latin typeface="Arial"/>
                  <a:cs typeface="Arial"/>
                </a:rPr>
                <a:t>3</a:t>
              </a:r>
              <a:endPara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Arial"/>
                <a:cs typeface="Arial"/>
              </a:endParaRPr>
            </a:p>
          </p:txBody>
        </p:sp>
        <p:sp>
          <p:nvSpPr>
            <p:cNvPr id="13348" name="WordArt 36"/>
            <p:cNvSpPr>
              <a:spLocks noChangeArrowheads="1" noChangeShapeType="1" noTextEdit="1"/>
            </p:cNvSpPr>
            <p:nvPr/>
          </p:nvSpPr>
          <p:spPr bwMode="auto">
            <a:xfrm>
              <a:off x="2518" y="1570"/>
              <a:ext cx="454" cy="45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ru-RU" sz="36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latin typeface="Arial"/>
                  <a:cs typeface="Arial"/>
                </a:rPr>
                <a:t>-</a:t>
              </a:r>
            </a:p>
          </p:txBody>
        </p:sp>
        <p:sp>
          <p:nvSpPr>
            <p:cNvPr id="13349" name="WordArt 37"/>
            <p:cNvSpPr>
              <a:spLocks noChangeArrowheads="1" noChangeShapeType="1" noTextEdit="1"/>
            </p:cNvSpPr>
            <p:nvPr/>
          </p:nvSpPr>
          <p:spPr bwMode="auto">
            <a:xfrm>
              <a:off x="2608" y="1661"/>
              <a:ext cx="272" cy="45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ru-RU" sz="36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latin typeface="Arial"/>
                  <a:cs typeface="Arial"/>
                </a:rPr>
                <a:t>6</a:t>
              </a:r>
            </a:p>
          </p:txBody>
        </p:sp>
      </p:grpSp>
      <p:grpSp>
        <p:nvGrpSpPr>
          <p:cNvPr id="4" name="Group 43"/>
          <p:cNvGrpSpPr>
            <a:grpSpLocks/>
          </p:cNvGrpSpPr>
          <p:nvPr/>
        </p:nvGrpSpPr>
        <p:grpSpPr bwMode="auto">
          <a:xfrm>
            <a:off x="5365750" y="1700213"/>
            <a:ext cx="720725" cy="1657350"/>
            <a:chOff x="3380" y="1071"/>
            <a:chExt cx="454" cy="1044"/>
          </a:xfrm>
        </p:grpSpPr>
        <p:sp>
          <p:nvSpPr>
            <p:cNvPr id="13350" name="WordArt 38"/>
            <p:cNvSpPr>
              <a:spLocks noChangeArrowheads="1" noChangeShapeType="1" noTextEdit="1"/>
            </p:cNvSpPr>
            <p:nvPr/>
          </p:nvSpPr>
          <p:spPr bwMode="auto">
            <a:xfrm>
              <a:off x="3470" y="1071"/>
              <a:ext cx="272" cy="45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en-US" sz="3600" kern="10" dirty="0" smtClean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latin typeface="Arial"/>
                  <a:cs typeface="Arial"/>
                </a:rPr>
                <a:t>1</a:t>
              </a:r>
              <a:endPara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Arial"/>
                <a:cs typeface="Arial"/>
              </a:endParaRPr>
            </a:p>
          </p:txBody>
        </p:sp>
        <p:sp>
          <p:nvSpPr>
            <p:cNvPr id="13351" name="WordArt 39"/>
            <p:cNvSpPr>
              <a:spLocks noChangeArrowheads="1" noChangeShapeType="1" noTextEdit="1"/>
            </p:cNvSpPr>
            <p:nvPr/>
          </p:nvSpPr>
          <p:spPr bwMode="auto">
            <a:xfrm>
              <a:off x="3380" y="1570"/>
              <a:ext cx="454" cy="45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ru-RU" sz="36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latin typeface="Arial"/>
                  <a:cs typeface="Arial"/>
                </a:rPr>
                <a:t>-</a:t>
              </a:r>
            </a:p>
          </p:txBody>
        </p:sp>
        <p:sp>
          <p:nvSpPr>
            <p:cNvPr id="13352" name="WordArt 40"/>
            <p:cNvSpPr>
              <a:spLocks noChangeArrowheads="1" noChangeShapeType="1" noTextEdit="1"/>
            </p:cNvSpPr>
            <p:nvPr/>
          </p:nvSpPr>
          <p:spPr bwMode="auto">
            <a:xfrm>
              <a:off x="3470" y="1661"/>
              <a:ext cx="272" cy="45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ru-RU" sz="36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latin typeface="Arial"/>
                  <a:cs typeface="Arial"/>
                </a:rPr>
                <a:t>6</a:t>
              </a:r>
            </a:p>
          </p:txBody>
        </p:sp>
      </p:grpSp>
      <p:sp>
        <p:nvSpPr>
          <p:cNvPr id="13356" name="Text Box 44"/>
          <p:cNvSpPr txBox="1">
            <a:spLocks noChangeArrowheads="1"/>
          </p:cNvSpPr>
          <p:nvPr/>
        </p:nvSpPr>
        <p:spPr bwMode="auto">
          <a:xfrm>
            <a:off x="2928926" y="3571876"/>
            <a:ext cx="307183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800" dirty="0" smtClean="0"/>
              <a:t>Это дроби</a:t>
            </a:r>
            <a:endParaRPr lang="ru-RU" dirty="0"/>
          </a:p>
        </p:txBody>
      </p:sp>
      <p:sp>
        <p:nvSpPr>
          <p:cNvPr id="13357" name="Text Box 45"/>
          <p:cNvSpPr txBox="1">
            <a:spLocks noChangeArrowheads="1"/>
          </p:cNvSpPr>
          <p:nvPr/>
        </p:nvSpPr>
        <p:spPr bwMode="auto">
          <a:xfrm>
            <a:off x="571472" y="4437062"/>
            <a:ext cx="771530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FF0000"/>
                </a:solidFill>
              </a:rPr>
              <a:t>Дроби</a:t>
            </a:r>
            <a:r>
              <a:rPr lang="ru-RU" sz="2800" dirty="0"/>
              <a:t> – это числа, выражающие</a:t>
            </a:r>
          </a:p>
          <a:p>
            <a:pPr algn="ctr"/>
            <a:r>
              <a:rPr lang="ru-RU" sz="2800" u="sng" dirty="0"/>
              <a:t>части</a:t>
            </a:r>
            <a:r>
              <a:rPr lang="ru-RU" sz="2800" dirty="0"/>
              <a:t> единиц счёта, или измерения</a:t>
            </a:r>
          </a:p>
        </p:txBody>
      </p:sp>
      <p:sp>
        <p:nvSpPr>
          <p:cNvPr id="13359" name="Text Box 47"/>
          <p:cNvSpPr txBox="1">
            <a:spLocks noChangeArrowheads="1"/>
          </p:cNvSpPr>
          <p:nvPr/>
        </p:nvSpPr>
        <p:spPr bwMode="auto">
          <a:xfrm>
            <a:off x="8604250" y="404813"/>
            <a:ext cx="1841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ru-RU" sz="100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3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2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2000"/>
                                        <p:tgtEl>
                                          <p:spTgt spid="13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56" grpId="0"/>
      <p:bldP spid="1335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35" name="WordArt 23"/>
          <p:cNvSpPr>
            <a:spLocks noChangeArrowheads="1" noChangeShapeType="1" noTextEdit="1"/>
          </p:cNvSpPr>
          <p:nvPr/>
        </p:nvSpPr>
        <p:spPr bwMode="auto">
          <a:xfrm>
            <a:off x="1579534" y="357167"/>
            <a:ext cx="5581650" cy="885021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endParaRPr lang="ru-RU" sz="3600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990033"/>
              </a:solidFill>
              <a:effectLst>
                <a:prstShdw prst="shdw13" dist="53882" dir="13500000">
                  <a:srgbClr val="990000">
                    <a:alpha val="50000"/>
                  </a:srgbClr>
                </a:prstShdw>
              </a:effectLst>
              <a:latin typeface="Impact"/>
            </a:endParaRPr>
          </a:p>
        </p:txBody>
      </p:sp>
      <p:grpSp>
        <p:nvGrpSpPr>
          <p:cNvPr id="3" name="Group 42"/>
          <p:cNvGrpSpPr>
            <a:grpSpLocks/>
          </p:cNvGrpSpPr>
          <p:nvPr/>
        </p:nvGrpSpPr>
        <p:grpSpPr bwMode="auto">
          <a:xfrm>
            <a:off x="571472" y="1142984"/>
            <a:ext cx="1357322" cy="3929090"/>
            <a:chOff x="2518" y="1071"/>
            <a:chExt cx="454" cy="1044"/>
          </a:xfrm>
        </p:grpSpPr>
        <p:sp>
          <p:nvSpPr>
            <p:cNvPr id="13347" name="WordArt 35"/>
            <p:cNvSpPr>
              <a:spLocks noChangeArrowheads="1" noChangeShapeType="1" noTextEdit="1"/>
            </p:cNvSpPr>
            <p:nvPr/>
          </p:nvSpPr>
          <p:spPr bwMode="auto">
            <a:xfrm>
              <a:off x="2608" y="1071"/>
              <a:ext cx="272" cy="45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en-US" sz="3600" kern="10" dirty="0" smtClean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latin typeface="Arial"/>
                  <a:cs typeface="Arial"/>
                </a:rPr>
                <a:t>m</a:t>
              </a:r>
              <a:endPara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Arial"/>
                <a:cs typeface="Arial"/>
              </a:endParaRPr>
            </a:p>
          </p:txBody>
        </p:sp>
        <p:sp>
          <p:nvSpPr>
            <p:cNvPr id="13348" name="WordArt 36"/>
            <p:cNvSpPr>
              <a:spLocks noChangeArrowheads="1" noChangeShapeType="1" noTextEdit="1"/>
            </p:cNvSpPr>
            <p:nvPr/>
          </p:nvSpPr>
          <p:spPr bwMode="auto">
            <a:xfrm>
              <a:off x="2518" y="1570"/>
              <a:ext cx="454" cy="45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ru-RU" sz="36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latin typeface="Arial"/>
                  <a:cs typeface="Arial"/>
                </a:rPr>
                <a:t>-</a:t>
              </a:r>
            </a:p>
          </p:txBody>
        </p:sp>
        <p:sp>
          <p:nvSpPr>
            <p:cNvPr id="13349" name="WordArt 37"/>
            <p:cNvSpPr>
              <a:spLocks noChangeArrowheads="1" noChangeShapeType="1" noTextEdit="1"/>
            </p:cNvSpPr>
            <p:nvPr/>
          </p:nvSpPr>
          <p:spPr bwMode="auto">
            <a:xfrm>
              <a:off x="2608" y="1661"/>
              <a:ext cx="272" cy="45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en-US" sz="3600" kern="10" dirty="0" smtClean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latin typeface="Arial"/>
                  <a:cs typeface="Arial"/>
                </a:rPr>
                <a:t>n</a:t>
              </a:r>
              <a:endPara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Arial"/>
                <a:cs typeface="Arial"/>
              </a:endParaRPr>
            </a:p>
          </p:txBody>
        </p:sp>
      </p:grpSp>
      <p:grpSp>
        <p:nvGrpSpPr>
          <p:cNvPr id="4" name="Group 43"/>
          <p:cNvGrpSpPr>
            <a:grpSpLocks/>
          </p:cNvGrpSpPr>
          <p:nvPr/>
        </p:nvGrpSpPr>
        <p:grpSpPr bwMode="auto">
          <a:xfrm>
            <a:off x="5365750" y="1700213"/>
            <a:ext cx="720725" cy="863600"/>
            <a:chOff x="3380" y="1071"/>
            <a:chExt cx="454" cy="544"/>
          </a:xfrm>
        </p:grpSpPr>
        <p:sp>
          <p:nvSpPr>
            <p:cNvPr id="13350" name="WordArt 38"/>
            <p:cNvSpPr>
              <a:spLocks noChangeArrowheads="1" noChangeShapeType="1" noTextEdit="1"/>
            </p:cNvSpPr>
            <p:nvPr/>
          </p:nvSpPr>
          <p:spPr bwMode="auto">
            <a:xfrm>
              <a:off x="3470" y="1071"/>
              <a:ext cx="272" cy="45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endPara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Arial"/>
                <a:cs typeface="Arial"/>
              </a:endParaRPr>
            </a:p>
          </p:txBody>
        </p:sp>
        <p:sp>
          <p:nvSpPr>
            <p:cNvPr id="13351" name="WordArt 39"/>
            <p:cNvSpPr>
              <a:spLocks noChangeArrowheads="1" noChangeShapeType="1" noTextEdit="1"/>
            </p:cNvSpPr>
            <p:nvPr/>
          </p:nvSpPr>
          <p:spPr bwMode="auto">
            <a:xfrm>
              <a:off x="3380" y="1570"/>
              <a:ext cx="454" cy="45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endPara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Arial"/>
                <a:cs typeface="Arial"/>
              </a:endParaRPr>
            </a:p>
          </p:txBody>
        </p:sp>
      </p:grpSp>
      <p:sp>
        <p:nvSpPr>
          <p:cNvPr id="13356" name="Text Box 44"/>
          <p:cNvSpPr txBox="1">
            <a:spLocks noChangeArrowheads="1"/>
          </p:cNvSpPr>
          <p:nvPr/>
        </p:nvSpPr>
        <p:spPr bwMode="auto">
          <a:xfrm>
            <a:off x="2928926" y="3571876"/>
            <a:ext cx="307183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endParaRPr lang="ru-RU" dirty="0"/>
          </a:p>
        </p:txBody>
      </p:sp>
      <p:sp>
        <p:nvSpPr>
          <p:cNvPr id="13359" name="Text Box 47"/>
          <p:cNvSpPr txBox="1">
            <a:spLocks noChangeArrowheads="1"/>
          </p:cNvSpPr>
          <p:nvPr/>
        </p:nvSpPr>
        <p:spPr bwMode="auto">
          <a:xfrm>
            <a:off x="8604250" y="404813"/>
            <a:ext cx="1841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ru-RU" sz="1000"/>
          </a:p>
        </p:txBody>
      </p:sp>
      <p:sp>
        <p:nvSpPr>
          <p:cNvPr id="18" name="TextBox 17"/>
          <p:cNvSpPr txBox="1"/>
          <p:nvPr/>
        </p:nvSpPr>
        <p:spPr>
          <a:xfrm>
            <a:off x="4000496" y="2214554"/>
            <a:ext cx="1183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числитель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4143372" y="4143380"/>
            <a:ext cx="1446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знаменатель</a:t>
            </a:r>
            <a:endParaRPr lang="ru-RU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3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5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476250"/>
            <a:ext cx="8229600" cy="564991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>
              <a:buFontTx/>
              <a:buNone/>
            </a:pPr>
            <a:r>
              <a:rPr lang="ru-RU" sz="2800" smtClean="0">
                <a:solidFill>
                  <a:srgbClr val="003300"/>
                </a:solidFill>
              </a:rPr>
              <a:t>Каждый может за версту</a:t>
            </a:r>
            <a:br>
              <a:rPr lang="ru-RU" sz="2800" smtClean="0">
                <a:solidFill>
                  <a:srgbClr val="003300"/>
                </a:solidFill>
              </a:rPr>
            </a:br>
            <a:r>
              <a:rPr lang="ru-RU" sz="2800" smtClean="0">
                <a:solidFill>
                  <a:srgbClr val="003300"/>
                </a:solidFill>
              </a:rPr>
              <a:t>Видеть дробную черту.</a:t>
            </a:r>
            <a:br>
              <a:rPr lang="ru-RU" sz="2800" smtClean="0">
                <a:solidFill>
                  <a:srgbClr val="003300"/>
                </a:solidFill>
              </a:rPr>
            </a:br>
            <a:r>
              <a:rPr lang="ru-RU" sz="2800" smtClean="0">
                <a:solidFill>
                  <a:srgbClr val="003300"/>
                </a:solidFill>
              </a:rPr>
              <a:t>Над чертой – _________, знайте,</a:t>
            </a:r>
            <a:br>
              <a:rPr lang="ru-RU" sz="2800" smtClean="0">
                <a:solidFill>
                  <a:srgbClr val="003300"/>
                </a:solidFill>
              </a:rPr>
            </a:br>
            <a:r>
              <a:rPr lang="ru-RU" sz="2800" smtClean="0">
                <a:solidFill>
                  <a:srgbClr val="003300"/>
                </a:solidFill>
              </a:rPr>
              <a:t>Под чертою – __________.</a:t>
            </a:r>
            <a:br>
              <a:rPr lang="ru-RU" sz="2800" smtClean="0">
                <a:solidFill>
                  <a:srgbClr val="003300"/>
                </a:solidFill>
              </a:rPr>
            </a:br>
            <a:r>
              <a:rPr lang="ru-RU" sz="2800" smtClean="0">
                <a:solidFill>
                  <a:srgbClr val="003300"/>
                </a:solidFill>
              </a:rPr>
              <a:t>Дробь такую, непременно, </a:t>
            </a:r>
            <a:br>
              <a:rPr lang="ru-RU" sz="2800" smtClean="0">
                <a:solidFill>
                  <a:srgbClr val="003300"/>
                </a:solidFill>
              </a:rPr>
            </a:br>
            <a:r>
              <a:rPr lang="ru-RU" sz="2800" smtClean="0">
                <a:solidFill>
                  <a:srgbClr val="003300"/>
                </a:solidFill>
              </a:rPr>
              <a:t>Надо звать </a:t>
            </a:r>
            <a:r>
              <a:rPr lang="ru-RU" sz="2800" u="sng" smtClean="0">
                <a:solidFill>
                  <a:srgbClr val="003300"/>
                </a:solidFill>
              </a:rPr>
              <a:t>____________.</a:t>
            </a:r>
          </a:p>
          <a:p>
            <a:pPr eaLnBrk="1" hangingPunct="1"/>
            <a:endParaRPr lang="ru-RU" sz="2800" smtClean="0">
              <a:solidFill>
                <a:srgbClr val="003300"/>
              </a:solidFill>
            </a:endParaRPr>
          </a:p>
          <a:p>
            <a:pPr eaLnBrk="1" hangingPunct="1"/>
            <a:r>
              <a:rPr lang="ru-RU" sz="2800" smtClean="0">
                <a:solidFill>
                  <a:srgbClr val="003300"/>
                </a:solidFill>
              </a:rPr>
              <a:t>Число, которое показывает, на сколько равных частей разделили целое, называется ________. </a:t>
            </a:r>
          </a:p>
          <a:p>
            <a:pPr eaLnBrk="1" hangingPunct="1"/>
            <a:r>
              <a:rPr lang="ru-RU" sz="2800" smtClean="0">
                <a:solidFill>
                  <a:srgbClr val="003300"/>
                </a:solidFill>
              </a:rPr>
              <a:t>Число, которое показывает, сколько равных частей взято, называется _________.</a:t>
            </a:r>
            <a:r>
              <a:rPr lang="ru-RU" sz="2800" smtClean="0"/>
              <a:t> </a:t>
            </a:r>
          </a:p>
        </p:txBody>
      </p:sp>
      <p:sp>
        <p:nvSpPr>
          <p:cNvPr id="174084" name="Text Box 4"/>
          <p:cNvSpPr txBox="1">
            <a:spLocks noChangeArrowheads="1"/>
          </p:cNvSpPr>
          <p:nvPr/>
        </p:nvSpPr>
        <p:spPr bwMode="auto">
          <a:xfrm>
            <a:off x="4356100" y="1341438"/>
            <a:ext cx="187325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defRPr/>
            </a:pPr>
            <a:r>
              <a:rPr lang="ru-RU" sz="24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числитель</a:t>
            </a:r>
          </a:p>
        </p:txBody>
      </p:sp>
      <p:sp>
        <p:nvSpPr>
          <p:cNvPr id="174085" name="Text Box 5"/>
          <p:cNvSpPr txBox="1">
            <a:spLocks noChangeArrowheads="1"/>
          </p:cNvSpPr>
          <p:nvPr/>
        </p:nvSpPr>
        <p:spPr bwMode="auto">
          <a:xfrm>
            <a:off x="4859338" y="1773238"/>
            <a:ext cx="208915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defRPr/>
            </a:pPr>
            <a:r>
              <a:rPr lang="ru-RU" sz="24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знаменатель</a:t>
            </a:r>
          </a:p>
        </p:txBody>
      </p:sp>
      <p:sp>
        <p:nvSpPr>
          <p:cNvPr id="174086" name="Text Box 6"/>
          <p:cNvSpPr txBox="1">
            <a:spLocks noChangeArrowheads="1"/>
          </p:cNvSpPr>
          <p:nvPr/>
        </p:nvSpPr>
        <p:spPr bwMode="auto">
          <a:xfrm>
            <a:off x="4427538" y="2636838"/>
            <a:ext cx="2447925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defRPr/>
            </a:pPr>
            <a:r>
              <a:rPr lang="ru-RU" sz="24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обыкновенной</a:t>
            </a:r>
          </a:p>
        </p:txBody>
      </p:sp>
      <p:sp>
        <p:nvSpPr>
          <p:cNvPr id="174087" name="Text Box 7"/>
          <p:cNvSpPr txBox="1">
            <a:spLocks noChangeArrowheads="1"/>
          </p:cNvSpPr>
          <p:nvPr/>
        </p:nvSpPr>
        <p:spPr bwMode="auto">
          <a:xfrm>
            <a:off x="2700338" y="4508500"/>
            <a:ext cx="230505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defRPr/>
            </a:pPr>
            <a:r>
              <a:rPr lang="ru-RU" sz="24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знаменатель</a:t>
            </a:r>
          </a:p>
        </p:txBody>
      </p:sp>
      <p:sp>
        <p:nvSpPr>
          <p:cNvPr id="174088" name="Text Box 8"/>
          <p:cNvSpPr txBox="1">
            <a:spLocks noChangeArrowheads="1"/>
          </p:cNvSpPr>
          <p:nvPr/>
        </p:nvSpPr>
        <p:spPr bwMode="auto">
          <a:xfrm>
            <a:off x="5219700" y="5373688"/>
            <a:ext cx="2303463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defRPr/>
            </a:pPr>
            <a:r>
              <a:rPr lang="ru-RU" sz="24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числитель</a:t>
            </a:r>
          </a:p>
        </p:txBody>
      </p:sp>
      <p:pic>
        <p:nvPicPr>
          <p:cNvPr id="9224" name="Picture 9" descr="00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</a:blip>
          <a:srcRect b="3474"/>
          <a:stretch>
            <a:fillRect/>
          </a:stretch>
        </p:blipFill>
        <p:spPr bwMode="auto">
          <a:xfrm>
            <a:off x="250825" y="333375"/>
            <a:ext cx="1944688" cy="186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084" grpId="0"/>
      <p:bldP spid="174085" grpId="0"/>
      <p:bldP spid="174086" grpId="0"/>
      <p:bldP spid="174087" grpId="0"/>
      <p:bldP spid="17408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35" name="WordArt 23"/>
          <p:cNvSpPr>
            <a:spLocks noChangeArrowheads="1" noChangeShapeType="1" noTextEdit="1"/>
          </p:cNvSpPr>
          <p:nvPr/>
        </p:nvSpPr>
        <p:spPr bwMode="auto">
          <a:xfrm>
            <a:off x="1928794" y="357166"/>
            <a:ext cx="5581650" cy="885021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endParaRPr lang="ru-RU" sz="3600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990033"/>
              </a:solidFill>
              <a:effectLst>
                <a:prstShdw prst="shdw13" dist="53882" dir="13500000">
                  <a:srgbClr val="990000">
                    <a:alpha val="50000"/>
                  </a:srgbClr>
                </a:prstShdw>
              </a:effectLst>
              <a:latin typeface="Impact"/>
            </a:endParaRPr>
          </a:p>
        </p:txBody>
      </p:sp>
      <p:grpSp>
        <p:nvGrpSpPr>
          <p:cNvPr id="2" name="Group 41"/>
          <p:cNvGrpSpPr>
            <a:grpSpLocks/>
          </p:cNvGrpSpPr>
          <p:nvPr/>
        </p:nvGrpSpPr>
        <p:grpSpPr bwMode="auto">
          <a:xfrm>
            <a:off x="2628900" y="1700213"/>
            <a:ext cx="720725" cy="1657350"/>
            <a:chOff x="1656" y="1071"/>
            <a:chExt cx="454" cy="1044"/>
          </a:xfrm>
        </p:grpSpPr>
        <p:sp>
          <p:nvSpPr>
            <p:cNvPr id="13344" name="WordArt 32"/>
            <p:cNvSpPr>
              <a:spLocks noChangeArrowheads="1" noChangeShapeType="1" noTextEdit="1"/>
            </p:cNvSpPr>
            <p:nvPr/>
          </p:nvSpPr>
          <p:spPr bwMode="auto">
            <a:xfrm>
              <a:off x="1656" y="1071"/>
              <a:ext cx="272" cy="45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en-US" sz="3600" kern="10" dirty="0" smtClean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latin typeface="Arial"/>
                  <a:cs typeface="Arial"/>
                </a:rPr>
                <a:t>2</a:t>
              </a:r>
              <a:endPara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Arial"/>
                <a:cs typeface="Arial"/>
              </a:endParaRPr>
            </a:p>
          </p:txBody>
        </p:sp>
        <p:sp>
          <p:nvSpPr>
            <p:cNvPr id="13345" name="WordArt 33"/>
            <p:cNvSpPr>
              <a:spLocks noChangeArrowheads="1" noChangeShapeType="1" noTextEdit="1"/>
            </p:cNvSpPr>
            <p:nvPr/>
          </p:nvSpPr>
          <p:spPr bwMode="auto">
            <a:xfrm>
              <a:off x="1656" y="1570"/>
              <a:ext cx="454" cy="45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ru-RU" sz="3600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latin typeface="Arial"/>
                  <a:cs typeface="Arial"/>
                </a:rPr>
                <a:t>-</a:t>
              </a:r>
            </a:p>
          </p:txBody>
        </p:sp>
        <p:sp>
          <p:nvSpPr>
            <p:cNvPr id="13346" name="WordArt 34"/>
            <p:cNvSpPr>
              <a:spLocks noChangeArrowheads="1" noChangeShapeType="1" noTextEdit="1"/>
            </p:cNvSpPr>
            <p:nvPr/>
          </p:nvSpPr>
          <p:spPr bwMode="auto">
            <a:xfrm>
              <a:off x="1702" y="1661"/>
              <a:ext cx="272" cy="45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ru-RU" sz="3600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latin typeface="Arial"/>
                  <a:cs typeface="Arial"/>
                </a:rPr>
                <a:t>6</a:t>
              </a:r>
            </a:p>
          </p:txBody>
        </p:sp>
      </p:grpSp>
      <p:grpSp>
        <p:nvGrpSpPr>
          <p:cNvPr id="3" name="Group 42"/>
          <p:cNvGrpSpPr>
            <a:grpSpLocks/>
          </p:cNvGrpSpPr>
          <p:nvPr/>
        </p:nvGrpSpPr>
        <p:grpSpPr bwMode="auto">
          <a:xfrm>
            <a:off x="3997325" y="1700214"/>
            <a:ext cx="720725" cy="1657351"/>
            <a:chOff x="2518" y="1071"/>
            <a:chExt cx="454" cy="1044"/>
          </a:xfrm>
        </p:grpSpPr>
        <p:sp>
          <p:nvSpPr>
            <p:cNvPr id="13347" name="WordArt 35"/>
            <p:cNvSpPr>
              <a:spLocks noChangeArrowheads="1" noChangeShapeType="1" noTextEdit="1"/>
            </p:cNvSpPr>
            <p:nvPr/>
          </p:nvSpPr>
          <p:spPr bwMode="auto">
            <a:xfrm>
              <a:off x="2608" y="1071"/>
              <a:ext cx="272" cy="45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ru-RU" sz="3600" kern="10" dirty="0" smtClean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latin typeface="Arial"/>
                  <a:cs typeface="Arial"/>
                </a:rPr>
                <a:t>6</a:t>
              </a:r>
              <a:endPara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Arial"/>
                <a:cs typeface="Arial"/>
              </a:endParaRPr>
            </a:p>
          </p:txBody>
        </p:sp>
        <p:sp>
          <p:nvSpPr>
            <p:cNvPr id="13348" name="WordArt 36"/>
            <p:cNvSpPr>
              <a:spLocks noChangeArrowheads="1" noChangeShapeType="1" noTextEdit="1"/>
            </p:cNvSpPr>
            <p:nvPr/>
          </p:nvSpPr>
          <p:spPr bwMode="auto">
            <a:xfrm>
              <a:off x="2518" y="1570"/>
              <a:ext cx="454" cy="45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ru-RU" sz="36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latin typeface="Arial"/>
                  <a:cs typeface="Arial"/>
                </a:rPr>
                <a:t>-</a:t>
              </a:r>
            </a:p>
          </p:txBody>
        </p:sp>
        <p:sp>
          <p:nvSpPr>
            <p:cNvPr id="13349" name="WordArt 37"/>
            <p:cNvSpPr>
              <a:spLocks noChangeArrowheads="1" noChangeShapeType="1" noTextEdit="1"/>
            </p:cNvSpPr>
            <p:nvPr/>
          </p:nvSpPr>
          <p:spPr bwMode="auto">
            <a:xfrm>
              <a:off x="2608" y="1661"/>
              <a:ext cx="272" cy="45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ru-RU" sz="3600" kern="10" dirty="0" smtClean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latin typeface="Arial"/>
                  <a:cs typeface="Arial"/>
                </a:rPr>
                <a:t>8</a:t>
              </a:r>
              <a:endPara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Arial"/>
                <a:cs typeface="Arial"/>
              </a:endParaRPr>
            </a:p>
          </p:txBody>
        </p:sp>
      </p:grpSp>
      <p:grpSp>
        <p:nvGrpSpPr>
          <p:cNvPr id="4" name="Group 43"/>
          <p:cNvGrpSpPr>
            <a:grpSpLocks/>
          </p:cNvGrpSpPr>
          <p:nvPr/>
        </p:nvGrpSpPr>
        <p:grpSpPr bwMode="auto">
          <a:xfrm>
            <a:off x="5365750" y="1700213"/>
            <a:ext cx="720725" cy="1657350"/>
            <a:chOff x="3380" y="1071"/>
            <a:chExt cx="454" cy="1044"/>
          </a:xfrm>
        </p:grpSpPr>
        <p:sp>
          <p:nvSpPr>
            <p:cNvPr id="13350" name="WordArt 38"/>
            <p:cNvSpPr>
              <a:spLocks noChangeArrowheads="1" noChangeShapeType="1" noTextEdit="1"/>
            </p:cNvSpPr>
            <p:nvPr/>
          </p:nvSpPr>
          <p:spPr bwMode="auto">
            <a:xfrm>
              <a:off x="3470" y="1071"/>
              <a:ext cx="272" cy="45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ru-RU" sz="3600" kern="10" dirty="0" smtClean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latin typeface="Arial"/>
                  <a:cs typeface="Arial"/>
                </a:rPr>
                <a:t>3</a:t>
              </a:r>
              <a:endPara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Arial"/>
                <a:cs typeface="Arial"/>
              </a:endParaRPr>
            </a:p>
          </p:txBody>
        </p:sp>
        <p:sp>
          <p:nvSpPr>
            <p:cNvPr id="13351" name="WordArt 39"/>
            <p:cNvSpPr>
              <a:spLocks noChangeArrowheads="1" noChangeShapeType="1" noTextEdit="1"/>
            </p:cNvSpPr>
            <p:nvPr/>
          </p:nvSpPr>
          <p:spPr bwMode="auto">
            <a:xfrm>
              <a:off x="3380" y="1570"/>
              <a:ext cx="454" cy="45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ru-RU" sz="36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latin typeface="Arial"/>
                  <a:cs typeface="Arial"/>
                </a:rPr>
                <a:t>-</a:t>
              </a:r>
            </a:p>
          </p:txBody>
        </p:sp>
        <p:sp>
          <p:nvSpPr>
            <p:cNvPr id="13352" name="WordArt 40"/>
            <p:cNvSpPr>
              <a:spLocks noChangeArrowheads="1" noChangeShapeType="1" noTextEdit="1"/>
            </p:cNvSpPr>
            <p:nvPr/>
          </p:nvSpPr>
          <p:spPr bwMode="auto">
            <a:xfrm>
              <a:off x="3470" y="1661"/>
              <a:ext cx="272" cy="45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ru-RU" sz="36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latin typeface="Arial"/>
                  <a:cs typeface="Arial"/>
                </a:rPr>
                <a:t>6</a:t>
              </a:r>
            </a:p>
          </p:txBody>
        </p:sp>
      </p:grpSp>
      <p:sp>
        <p:nvSpPr>
          <p:cNvPr id="13359" name="Text Box 47"/>
          <p:cNvSpPr txBox="1">
            <a:spLocks noChangeArrowheads="1"/>
          </p:cNvSpPr>
          <p:nvPr/>
        </p:nvSpPr>
        <p:spPr bwMode="auto">
          <a:xfrm>
            <a:off x="8604250" y="404813"/>
            <a:ext cx="1841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ru-RU" sz="1000"/>
          </a:p>
        </p:txBody>
      </p:sp>
      <p:pic>
        <p:nvPicPr>
          <p:cNvPr id="35842" name="Picture 2" descr="C:\Documents and Settings\Рита\Мои документы\Мои рисунки\Рисунок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1714488"/>
            <a:ext cx="742950" cy="1682750"/>
          </a:xfrm>
          <a:prstGeom prst="rect">
            <a:avLst/>
          </a:prstGeom>
          <a:noFill/>
        </p:spPr>
      </p:pic>
      <p:pic>
        <p:nvPicPr>
          <p:cNvPr id="35843" name="Picture 3" descr="C:\Documents and Settings\Рита\Мои документы\Мои рисунки\Рисунок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28" y="3929066"/>
            <a:ext cx="742950" cy="1682750"/>
          </a:xfrm>
          <a:prstGeom prst="rect">
            <a:avLst/>
          </a:prstGeom>
          <a:noFill/>
        </p:spPr>
      </p:pic>
      <p:pic>
        <p:nvPicPr>
          <p:cNvPr id="35844" name="Picture 4" descr="C:\Documents and Settings\Рита\Мои документы\Мои рисунки\Рисунок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3857628"/>
            <a:ext cx="742950" cy="1770069"/>
          </a:xfrm>
          <a:prstGeom prst="rect">
            <a:avLst/>
          </a:prstGeom>
          <a:noFill/>
        </p:spPr>
      </p:pic>
      <p:pic>
        <p:nvPicPr>
          <p:cNvPr id="35845" name="Picture 5" descr="C:\Documents and Settings\Рита\Мои документы\Мои рисунки\Рисунок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43240" y="3929066"/>
            <a:ext cx="742950" cy="1682750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1" descr="фон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333375"/>
            <a:ext cx="3168650" cy="273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WordArt 12"/>
          <p:cNvSpPr>
            <a:spLocks noChangeArrowheads="1" noChangeShapeType="1" noTextEdit="1"/>
          </p:cNvSpPr>
          <p:nvPr/>
        </p:nvSpPr>
        <p:spPr bwMode="auto">
          <a:xfrm>
            <a:off x="642910" y="857232"/>
            <a:ext cx="7775575" cy="43926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endParaRPr lang="ru-RU" sz="3600" kern="10" dirty="0">
              <a:ln w="9525">
                <a:noFill/>
                <a:round/>
                <a:headEnd/>
                <a:tailEnd/>
              </a:ln>
              <a:solidFill>
                <a:srgbClr val="003300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1341438"/>
            <a:ext cx="8642350" cy="3689350"/>
          </a:xfrm>
          <a:prstGeom prst="rect">
            <a:avLst/>
          </a:prstGeom>
          <a:noFill/>
          <a:ln w="12700">
            <a:solidFill>
              <a:schemeClr val="bg2"/>
            </a:solidFill>
            <a:miter lim="800000"/>
            <a:headEnd/>
            <a:tailEnd/>
          </a:ln>
        </p:spPr>
      </p:pic>
      <p:pic>
        <p:nvPicPr>
          <p:cNvPr id="4099" name="Picture 5"/>
          <p:cNvPicPr>
            <a:picLocks noChangeAspect="1" noChangeArrowheads="1"/>
          </p:cNvPicPr>
          <p:nvPr/>
        </p:nvPicPr>
        <p:blipFill>
          <a:blip r:embed="rId3" cstate="print"/>
          <a:srcRect r="57928"/>
          <a:stretch>
            <a:fillRect/>
          </a:stretch>
        </p:blipFill>
        <p:spPr bwMode="auto">
          <a:xfrm>
            <a:off x="1908175" y="5229225"/>
            <a:ext cx="2878138" cy="13096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3132138" y="5300663"/>
            <a:ext cx="936625" cy="1147762"/>
            <a:chOff x="1020" y="3385"/>
            <a:chExt cx="499" cy="678"/>
          </a:xfrm>
        </p:grpSpPr>
        <p:sp>
          <p:nvSpPr>
            <p:cNvPr id="4106" name="Text Box 10"/>
            <p:cNvSpPr txBox="1">
              <a:spLocks noChangeArrowheads="1"/>
            </p:cNvSpPr>
            <p:nvPr/>
          </p:nvSpPr>
          <p:spPr bwMode="auto">
            <a:xfrm>
              <a:off x="1111" y="3385"/>
              <a:ext cx="318" cy="27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2400" b="1">
                  <a:solidFill>
                    <a:srgbClr val="003300"/>
                  </a:solidFill>
                </a:rPr>
                <a:t>28</a:t>
              </a:r>
            </a:p>
          </p:txBody>
        </p:sp>
        <p:sp>
          <p:nvSpPr>
            <p:cNvPr id="4107" name="Text Box 11"/>
            <p:cNvSpPr txBox="1">
              <a:spLocks noChangeArrowheads="1"/>
            </p:cNvSpPr>
            <p:nvPr/>
          </p:nvSpPr>
          <p:spPr bwMode="auto">
            <a:xfrm>
              <a:off x="1020" y="3793"/>
              <a:ext cx="499" cy="27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2400" b="1">
                  <a:solidFill>
                    <a:srgbClr val="003300"/>
                  </a:solidFill>
                </a:rPr>
                <a:t>365</a:t>
              </a:r>
            </a:p>
          </p:txBody>
        </p:sp>
      </p:grpSp>
      <p:sp>
        <p:nvSpPr>
          <p:cNvPr id="4101" name="Text Box 15"/>
          <p:cNvSpPr txBox="1">
            <a:spLocks noChangeArrowheads="1"/>
          </p:cNvSpPr>
          <p:nvPr/>
        </p:nvSpPr>
        <p:spPr bwMode="auto">
          <a:xfrm>
            <a:off x="0" y="260350"/>
            <a:ext cx="8964613" cy="10048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>
                <a:solidFill>
                  <a:srgbClr val="003300"/>
                </a:solidFill>
              </a:rPr>
              <a:t>В году 365 дней. В феврале – 28 дней, а в июле 31 день.</a:t>
            </a:r>
          </a:p>
          <a:p>
            <a:pPr>
              <a:spcBef>
                <a:spcPct val="50000"/>
              </a:spcBef>
            </a:pPr>
            <a:r>
              <a:rPr lang="ru-RU" sz="2400">
                <a:solidFill>
                  <a:srgbClr val="003300"/>
                </a:solidFill>
              </a:rPr>
              <a:t>Какую часть года составляет февраль, а какую – июль?</a:t>
            </a:r>
          </a:p>
        </p:txBody>
      </p:sp>
      <p:pic>
        <p:nvPicPr>
          <p:cNvPr id="4102" name="Picture 16"/>
          <p:cNvPicPr>
            <a:picLocks noChangeAspect="1" noChangeArrowheads="1"/>
          </p:cNvPicPr>
          <p:nvPr/>
        </p:nvPicPr>
        <p:blipFill>
          <a:blip r:embed="rId3" cstate="print"/>
          <a:srcRect l="60028" r="16873"/>
          <a:stretch>
            <a:fillRect/>
          </a:stretch>
        </p:blipFill>
        <p:spPr bwMode="auto">
          <a:xfrm>
            <a:off x="4787900" y="5229225"/>
            <a:ext cx="1579563" cy="13096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grpSp>
        <p:nvGrpSpPr>
          <p:cNvPr id="3" name="Group 17"/>
          <p:cNvGrpSpPr>
            <a:grpSpLocks/>
          </p:cNvGrpSpPr>
          <p:nvPr/>
        </p:nvGrpSpPr>
        <p:grpSpPr bwMode="auto">
          <a:xfrm>
            <a:off x="4859338" y="5300663"/>
            <a:ext cx="936625" cy="1146175"/>
            <a:chOff x="1020" y="3385"/>
            <a:chExt cx="499" cy="678"/>
          </a:xfrm>
        </p:grpSpPr>
        <p:sp>
          <p:nvSpPr>
            <p:cNvPr id="4104" name="Text Box 18"/>
            <p:cNvSpPr txBox="1">
              <a:spLocks noChangeArrowheads="1"/>
            </p:cNvSpPr>
            <p:nvPr/>
          </p:nvSpPr>
          <p:spPr bwMode="auto">
            <a:xfrm>
              <a:off x="1111" y="3385"/>
              <a:ext cx="318" cy="27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2400" b="1">
                  <a:solidFill>
                    <a:srgbClr val="003300"/>
                  </a:solidFill>
                </a:rPr>
                <a:t>31</a:t>
              </a:r>
            </a:p>
          </p:txBody>
        </p:sp>
        <p:sp>
          <p:nvSpPr>
            <p:cNvPr id="4105" name="Text Box 19"/>
            <p:cNvSpPr txBox="1">
              <a:spLocks noChangeArrowheads="1"/>
            </p:cNvSpPr>
            <p:nvPr/>
          </p:nvSpPr>
          <p:spPr bwMode="auto">
            <a:xfrm>
              <a:off x="1020" y="3793"/>
              <a:ext cx="499" cy="27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2400" b="1">
                  <a:solidFill>
                    <a:srgbClr val="003300"/>
                  </a:solidFill>
                </a:rPr>
                <a:t>365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5"/>
          <p:cNvPicPr>
            <a:picLocks noChangeAspect="1" noChangeArrowheads="1"/>
          </p:cNvPicPr>
          <p:nvPr/>
        </p:nvPicPr>
        <p:blipFill>
          <a:blip r:embed="rId2" cstate="print">
            <a:lum contrast="6000"/>
          </a:blip>
          <a:srcRect/>
          <a:stretch>
            <a:fillRect/>
          </a:stretch>
        </p:blipFill>
        <p:spPr bwMode="auto">
          <a:xfrm>
            <a:off x="250825" y="1628775"/>
            <a:ext cx="8569325" cy="3430588"/>
          </a:xfrm>
          <a:prstGeom prst="rect">
            <a:avLst/>
          </a:prstGeom>
          <a:noFill/>
          <a:ln w="12700">
            <a:solidFill>
              <a:schemeClr val="bg2"/>
            </a:solidFill>
            <a:miter lim="800000"/>
            <a:headEnd/>
            <a:tailEnd/>
          </a:ln>
        </p:spPr>
      </p:pic>
      <p:pic>
        <p:nvPicPr>
          <p:cNvPr id="5123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5229225"/>
            <a:ext cx="6840538" cy="1373188"/>
          </a:xfrm>
          <a:prstGeom prst="rect">
            <a:avLst/>
          </a:prstGeom>
          <a:noFill/>
          <a:ln w="12700">
            <a:solidFill>
              <a:schemeClr val="bg2"/>
            </a:solidFill>
            <a:miter lim="800000"/>
            <a:headEnd/>
            <a:tailEnd/>
          </a:ln>
        </p:spPr>
      </p:pic>
      <p:sp>
        <p:nvSpPr>
          <p:cNvPr id="5124" name="Text Box 7"/>
          <p:cNvSpPr txBox="1">
            <a:spLocks noChangeArrowheads="1"/>
          </p:cNvSpPr>
          <p:nvPr/>
        </p:nvSpPr>
        <p:spPr bwMode="auto">
          <a:xfrm>
            <a:off x="1763713" y="5373688"/>
            <a:ext cx="504825" cy="3667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1619250" y="5373688"/>
            <a:ext cx="792163" cy="1104900"/>
            <a:chOff x="1020" y="3385"/>
            <a:chExt cx="499" cy="696"/>
          </a:xfrm>
        </p:grpSpPr>
        <p:sp>
          <p:nvSpPr>
            <p:cNvPr id="5130" name="Text Box 8"/>
            <p:cNvSpPr txBox="1">
              <a:spLocks noChangeArrowheads="1"/>
            </p:cNvSpPr>
            <p:nvPr/>
          </p:nvSpPr>
          <p:spPr bwMode="auto">
            <a:xfrm>
              <a:off x="1111" y="3385"/>
              <a:ext cx="318" cy="28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2400" b="1">
                  <a:solidFill>
                    <a:srgbClr val="003300"/>
                  </a:solidFill>
                </a:rPr>
                <a:t>9</a:t>
              </a:r>
            </a:p>
          </p:txBody>
        </p:sp>
        <p:sp>
          <p:nvSpPr>
            <p:cNvPr id="5131" name="Text Box 9"/>
            <p:cNvSpPr txBox="1">
              <a:spLocks noChangeArrowheads="1"/>
            </p:cNvSpPr>
            <p:nvPr/>
          </p:nvSpPr>
          <p:spPr bwMode="auto">
            <a:xfrm>
              <a:off x="1020" y="3793"/>
              <a:ext cx="499" cy="28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2400" b="1">
                  <a:solidFill>
                    <a:srgbClr val="003300"/>
                  </a:solidFill>
                </a:rPr>
                <a:t>24</a:t>
              </a:r>
            </a:p>
          </p:txBody>
        </p:sp>
      </p:grp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5219700" y="5373688"/>
            <a:ext cx="792163" cy="1104900"/>
            <a:chOff x="3288" y="3385"/>
            <a:chExt cx="499" cy="696"/>
          </a:xfrm>
        </p:grpSpPr>
        <p:sp>
          <p:nvSpPr>
            <p:cNvPr id="5128" name="Text Box 10"/>
            <p:cNvSpPr txBox="1">
              <a:spLocks noChangeArrowheads="1"/>
            </p:cNvSpPr>
            <p:nvPr/>
          </p:nvSpPr>
          <p:spPr bwMode="auto">
            <a:xfrm>
              <a:off x="3288" y="3793"/>
              <a:ext cx="499" cy="28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2400" b="1">
                  <a:solidFill>
                    <a:srgbClr val="003300"/>
                  </a:solidFill>
                </a:rPr>
                <a:t>24</a:t>
              </a:r>
            </a:p>
          </p:txBody>
        </p:sp>
        <p:sp>
          <p:nvSpPr>
            <p:cNvPr id="5129" name="Text Box 11"/>
            <p:cNvSpPr txBox="1">
              <a:spLocks noChangeArrowheads="1"/>
            </p:cNvSpPr>
            <p:nvPr/>
          </p:nvSpPr>
          <p:spPr bwMode="auto">
            <a:xfrm>
              <a:off x="3288" y="3385"/>
              <a:ext cx="499" cy="28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2400" b="1">
                  <a:solidFill>
                    <a:srgbClr val="003300"/>
                  </a:solidFill>
                </a:rPr>
                <a:t>5</a:t>
              </a:r>
            </a:p>
          </p:txBody>
        </p:sp>
      </p:grpSp>
      <p:sp>
        <p:nvSpPr>
          <p:cNvPr id="5127" name="Text Box 14"/>
          <p:cNvSpPr txBox="1">
            <a:spLocks noChangeArrowheads="1"/>
          </p:cNvSpPr>
          <p:nvPr/>
        </p:nvSpPr>
        <p:spPr bwMode="auto">
          <a:xfrm>
            <a:off x="179388" y="333375"/>
            <a:ext cx="8785225" cy="11604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>
                <a:solidFill>
                  <a:srgbClr val="003300"/>
                </a:solidFill>
              </a:rPr>
              <a:t>Воронёнок спит </a:t>
            </a:r>
            <a:r>
              <a:rPr lang="ru-RU" sz="2800" b="1">
                <a:solidFill>
                  <a:srgbClr val="003300"/>
                </a:solidFill>
              </a:rPr>
              <a:t>9</a:t>
            </a:r>
            <a:r>
              <a:rPr lang="ru-RU" sz="2800">
                <a:solidFill>
                  <a:srgbClr val="003300"/>
                </a:solidFill>
              </a:rPr>
              <a:t> часов в сутки, а учится </a:t>
            </a:r>
            <a:r>
              <a:rPr lang="ru-RU" sz="2800" b="1">
                <a:solidFill>
                  <a:srgbClr val="003300"/>
                </a:solidFill>
              </a:rPr>
              <a:t>5</a:t>
            </a:r>
            <a:r>
              <a:rPr lang="ru-RU" sz="2800">
                <a:solidFill>
                  <a:srgbClr val="003300"/>
                </a:solidFill>
              </a:rPr>
              <a:t> часов.</a:t>
            </a:r>
          </a:p>
          <a:p>
            <a:pPr>
              <a:spcBef>
                <a:spcPct val="50000"/>
              </a:spcBef>
            </a:pPr>
            <a:r>
              <a:rPr lang="ru-RU" sz="2800">
                <a:solidFill>
                  <a:srgbClr val="003300"/>
                </a:solidFill>
              </a:rPr>
              <a:t>Какую часть суток он спит, а какую – учится?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1268413"/>
            <a:ext cx="8642350" cy="3681412"/>
          </a:xfrm>
          <a:prstGeom prst="rect">
            <a:avLst/>
          </a:prstGeom>
          <a:noFill/>
          <a:ln w="12700">
            <a:solidFill>
              <a:schemeClr val="bg2"/>
            </a:solidFill>
            <a:miter lim="800000"/>
            <a:headEnd/>
            <a:tailEnd/>
          </a:ln>
        </p:spPr>
      </p:pic>
      <p:pic>
        <p:nvPicPr>
          <p:cNvPr id="614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5157788"/>
            <a:ext cx="6697663" cy="1335087"/>
          </a:xfrm>
          <a:prstGeom prst="rect">
            <a:avLst/>
          </a:prstGeom>
          <a:noFill/>
          <a:ln w="12700">
            <a:solidFill>
              <a:schemeClr val="bg2"/>
            </a:solidFill>
            <a:miter lim="800000"/>
            <a:headEnd/>
            <a:tailEnd/>
          </a:ln>
        </p:spPr>
      </p:pic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1547813" y="5300663"/>
            <a:ext cx="935037" cy="1063625"/>
            <a:chOff x="1020" y="3385"/>
            <a:chExt cx="499" cy="715"/>
          </a:xfrm>
        </p:grpSpPr>
        <p:sp>
          <p:nvSpPr>
            <p:cNvPr id="6150" name="Text Box 9"/>
            <p:cNvSpPr txBox="1">
              <a:spLocks noChangeArrowheads="1"/>
            </p:cNvSpPr>
            <p:nvPr/>
          </p:nvSpPr>
          <p:spPr bwMode="auto">
            <a:xfrm>
              <a:off x="1111" y="3385"/>
              <a:ext cx="318" cy="30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2400" b="1">
                  <a:solidFill>
                    <a:srgbClr val="003300"/>
                  </a:solidFill>
                </a:rPr>
                <a:t>60</a:t>
              </a:r>
            </a:p>
          </p:txBody>
        </p:sp>
        <p:sp>
          <p:nvSpPr>
            <p:cNvPr id="6151" name="Text Box 10"/>
            <p:cNvSpPr txBox="1">
              <a:spLocks noChangeArrowheads="1"/>
            </p:cNvSpPr>
            <p:nvPr/>
          </p:nvSpPr>
          <p:spPr bwMode="auto">
            <a:xfrm>
              <a:off x="1020" y="3793"/>
              <a:ext cx="499" cy="30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2400" b="1">
                  <a:solidFill>
                    <a:srgbClr val="003300"/>
                  </a:solidFill>
                </a:rPr>
                <a:t>100</a:t>
              </a:r>
            </a:p>
          </p:txBody>
        </p:sp>
      </p:grpSp>
      <p:sp>
        <p:nvSpPr>
          <p:cNvPr id="6149" name="Text Box 11"/>
          <p:cNvSpPr txBox="1">
            <a:spLocks noChangeArrowheads="1"/>
          </p:cNvSpPr>
          <p:nvPr/>
        </p:nvSpPr>
        <p:spPr bwMode="auto">
          <a:xfrm>
            <a:off x="468313" y="260350"/>
            <a:ext cx="8351837" cy="9461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>
                <a:solidFill>
                  <a:srgbClr val="003300"/>
                </a:solidFill>
              </a:rPr>
              <a:t>Длина пойманной воронятами змеи 60 см. </a:t>
            </a:r>
            <a:br>
              <a:rPr lang="ru-RU" sz="2800">
                <a:solidFill>
                  <a:srgbClr val="003300"/>
                </a:solidFill>
              </a:rPr>
            </a:br>
            <a:r>
              <a:rPr lang="ru-RU" sz="2800">
                <a:solidFill>
                  <a:srgbClr val="003300"/>
                </a:solidFill>
              </a:rPr>
              <a:t>Какую часть метра составляет длина змеи?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1341438"/>
            <a:ext cx="8642350" cy="3756025"/>
          </a:xfrm>
          <a:prstGeom prst="rect">
            <a:avLst/>
          </a:prstGeom>
          <a:noFill/>
          <a:ln w="12700">
            <a:solidFill>
              <a:schemeClr val="bg2"/>
            </a:solidFill>
            <a:miter lim="800000"/>
            <a:headEnd/>
            <a:tailEnd/>
          </a:ln>
        </p:spPr>
      </p:pic>
      <p:pic>
        <p:nvPicPr>
          <p:cNvPr id="717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5229225"/>
            <a:ext cx="6842125" cy="1400175"/>
          </a:xfrm>
          <a:prstGeom prst="rect">
            <a:avLst/>
          </a:prstGeom>
          <a:noFill/>
          <a:ln w="12700">
            <a:solidFill>
              <a:schemeClr val="bg2"/>
            </a:solidFill>
            <a:miter lim="800000"/>
            <a:headEnd/>
            <a:tailEnd/>
          </a:ln>
        </p:spPr>
      </p:pic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1476375" y="5373688"/>
            <a:ext cx="1223963" cy="1104900"/>
            <a:chOff x="1020" y="3385"/>
            <a:chExt cx="499" cy="696"/>
          </a:xfrm>
        </p:grpSpPr>
        <p:sp>
          <p:nvSpPr>
            <p:cNvPr id="7175" name="Text Box 7"/>
            <p:cNvSpPr txBox="1">
              <a:spLocks noChangeArrowheads="1"/>
            </p:cNvSpPr>
            <p:nvPr/>
          </p:nvSpPr>
          <p:spPr bwMode="auto">
            <a:xfrm>
              <a:off x="1111" y="3385"/>
              <a:ext cx="318" cy="28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2400" b="1">
                  <a:solidFill>
                    <a:srgbClr val="003300"/>
                  </a:solidFill>
                </a:rPr>
                <a:t>200</a:t>
              </a:r>
            </a:p>
          </p:txBody>
        </p:sp>
        <p:sp>
          <p:nvSpPr>
            <p:cNvPr id="7176" name="Text Box 8"/>
            <p:cNvSpPr txBox="1">
              <a:spLocks noChangeArrowheads="1"/>
            </p:cNvSpPr>
            <p:nvPr/>
          </p:nvSpPr>
          <p:spPr bwMode="auto">
            <a:xfrm>
              <a:off x="1020" y="3793"/>
              <a:ext cx="499" cy="28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2400" b="1">
                  <a:solidFill>
                    <a:srgbClr val="003300"/>
                  </a:solidFill>
                </a:rPr>
                <a:t>1000</a:t>
              </a:r>
            </a:p>
          </p:txBody>
        </p:sp>
      </p:grpSp>
      <p:sp>
        <p:nvSpPr>
          <p:cNvPr id="7173" name="Text Box 9"/>
          <p:cNvSpPr txBox="1">
            <a:spLocks noChangeArrowheads="1"/>
          </p:cNvSpPr>
          <p:nvPr/>
        </p:nvSpPr>
        <p:spPr bwMode="auto">
          <a:xfrm>
            <a:off x="179388" y="260350"/>
            <a:ext cx="8640762" cy="10048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>
                <a:solidFill>
                  <a:srgbClr val="003300"/>
                </a:solidFill>
              </a:rPr>
              <a:t>Вес одного яблока 200 граммов.</a:t>
            </a:r>
          </a:p>
          <a:p>
            <a:pPr>
              <a:spcBef>
                <a:spcPct val="50000"/>
              </a:spcBef>
            </a:pPr>
            <a:r>
              <a:rPr lang="ru-RU" sz="2400">
                <a:solidFill>
                  <a:srgbClr val="003300"/>
                </a:solidFill>
              </a:rPr>
              <a:t>Какую часть килограмма весит  это яблоко?</a:t>
            </a:r>
          </a:p>
        </p:txBody>
      </p:sp>
      <p:pic>
        <p:nvPicPr>
          <p:cNvPr id="7174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1341438"/>
            <a:ext cx="8642350" cy="3756025"/>
          </a:xfrm>
          <a:prstGeom prst="rect">
            <a:avLst/>
          </a:prstGeom>
          <a:noFill/>
          <a:ln w="12700">
            <a:solidFill>
              <a:schemeClr val="bg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1557338"/>
            <a:ext cx="8675688" cy="3629025"/>
          </a:xfrm>
          <a:prstGeom prst="rect">
            <a:avLst/>
          </a:prstGeom>
          <a:noFill/>
          <a:ln w="12700">
            <a:solidFill>
              <a:schemeClr val="bg2"/>
            </a:solidFill>
            <a:miter lim="800000"/>
            <a:headEnd/>
            <a:tailEnd/>
          </a:ln>
        </p:spPr>
      </p:pic>
      <p:pic>
        <p:nvPicPr>
          <p:cNvPr id="8195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5300663"/>
            <a:ext cx="6842125" cy="1295400"/>
          </a:xfrm>
          <a:prstGeom prst="rect">
            <a:avLst/>
          </a:prstGeom>
          <a:noFill/>
          <a:ln w="12700">
            <a:solidFill>
              <a:schemeClr val="bg2"/>
            </a:solidFill>
            <a:miter lim="800000"/>
            <a:headEnd/>
            <a:tailEnd/>
          </a:ln>
        </p:spPr>
      </p:pic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476375" y="5373688"/>
            <a:ext cx="1081088" cy="1106487"/>
            <a:chOff x="1020" y="3385"/>
            <a:chExt cx="499" cy="695"/>
          </a:xfrm>
        </p:grpSpPr>
        <p:sp>
          <p:nvSpPr>
            <p:cNvPr id="8201" name="Text Box 8"/>
            <p:cNvSpPr txBox="1">
              <a:spLocks noChangeArrowheads="1"/>
            </p:cNvSpPr>
            <p:nvPr/>
          </p:nvSpPr>
          <p:spPr bwMode="auto">
            <a:xfrm>
              <a:off x="1111" y="3385"/>
              <a:ext cx="318" cy="28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2400" b="1">
                  <a:solidFill>
                    <a:srgbClr val="003300"/>
                  </a:solidFill>
                </a:rPr>
                <a:t>15</a:t>
              </a:r>
            </a:p>
          </p:txBody>
        </p:sp>
        <p:sp>
          <p:nvSpPr>
            <p:cNvPr id="8202" name="Text Box 9"/>
            <p:cNvSpPr txBox="1">
              <a:spLocks noChangeArrowheads="1"/>
            </p:cNvSpPr>
            <p:nvPr/>
          </p:nvSpPr>
          <p:spPr bwMode="auto">
            <a:xfrm>
              <a:off x="1020" y="3793"/>
              <a:ext cx="499" cy="28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2400" b="1">
                  <a:solidFill>
                    <a:srgbClr val="003300"/>
                  </a:solidFill>
                </a:rPr>
                <a:t>60</a:t>
              </a:r>
            </a:p>
          </p:txBody>
        </p:sp>
      </p:grp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5076825" y="5373688"/>
            <a:ext cx="936625" cy="1104900"/>
            <a:chOff x="1020" y="3385"/>
            <a:chExt cx="499" cy="696"/>
          </a:xfrm>
        </p:grpSpPr>
        <p:sp>
          <p:nvSpPr>
            <p:cNvPr id="8199" name="Text Box 11"/>
            <p:cNvSpPr txBox="1">
              <a:spLocks noChangeArrowheads="1"/>
            </p:cNvSpPr>
            <p:nvPr/>
          </p:nvSpPr>
          <p:spPr bwMode="auto">
            <a:xfrm>
              <a:off x="1111" y="3385"/>
              <a:ext cx="318" cy="28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2400" b="1">
                  <a:solidFill>
                    <a:srgbClr val="003300"/>
                  </a:solidFill>
                </a:rPr>
                <a:t>45</a:t>
              </a:r>
            </a:p>
          </p:txBody>
        </p:sp>
        <p:sp>
          <p:nvSpPr>
            <p:cNvPr id="8200" name="Text Box 12"/>
            <p:cNvSpPr txBox="1">
              <a:spLocks noChangeArrowheads="1"/>
            </p:cNvSpPr>
            <p:nvPr/>
          </p:nvSpPr>
          <p:spPr bwMode="auto">
            <a:xfrm>
              <a:off x="1020" y="3793"/>
              <a:ext cx="499" cy="28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2400" b="1">
                  <a:solidFill>
                    <a:srgbClr val="003300"/>
                  </a:solidFill>
                </a:rPr>
                <a:t>60</a:t>
              </a:r>
            </a:p>
          </p:txBody>
        </p:sp>
      </p:grpSp>
      <p:sp>
        <p:nvSpPr>
          <p:cNvPr id="8198" name="Text Box 13"/>
          <p:cNvSpPr txBox="1">
            <a:spLocks noChangeArrowheads="1"/>
          </p:cNvSpPr>
          <p:nvPr/>
        </p:nvSpPr>
        <p:spPr bwMode="auto">
          <a:xfrm>
            <a:off x="179388" y="188913"/>
            <a:ext cx="8964612" cy="13112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>
                <a:solidFill>
                  <a:srgbClr val="003300"/>
                </a:solidFill>
              </a:rPr>
              <a:t>Воронёнок гулял один час.</a:t>
            </a:r>
          </a:p>
          <a:p>
            <a:pPr>
              <a:spcBef>
                <a:spcPct val="50000"/>
              </a:spcBef>
            </a:pPr>
            <a:r>
              <a:rPr lang="ru-RU" sz="2000">
                <a:solidFill>
                  <a:srgbClr val="003300"/>
                </a:solidFill>
              </a:rPr>
              <a:t>15 минут он ловил бабочек, а остальные 45 минут учился летать.</a:t>
            </a:r>
          </a:p>
          <a:p>
            <a:pPr>
              <a:spcBef>
                <a:spcPct val="50000"/>
              </a:spcBef>
            </a:pPr>
            <a:r>
              <a:rPr lang="ru-RU" sz="2000">
                <a:solidFill>
                  <a:srgbClr val="003300"/>
                </a:solidFill>
              </a:rPr>
              <a:t>Какую часть часа воронёнок ловил бабочек, а какую – учился летать?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1" descr="фон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333375"/>
            <a:ext cx="3168650" cy="273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WordArt 12"/>
          <p:cNvSpPr>
            <a:spLocks noChangeArrowheads="1" noChangeShapeType="1" noTextEdit="1"/>
          </p:cNvSpPr>
          <p:nvPr/>
        </p:nvSpPr>
        <p:spPr bwMode="auto">
          <a:xfrm>
            <a:off x="539750" y="836613"/>
            <a:ext cx="7775575" cy="43926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endParaRPr lang="ru-RU" sz="3600" kern="10" dirty="0">
              <a:ln w="9525">
                <a:noFill/>
                <a:round/>
                <a:headEnd/>
                <a:tailEnd/>
              </a:ln>
              <a:solidFill>
                <a:srgbClr val="003300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14546" y="857232"/>
            <a:ext cx="614366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/>
              <a:t>Вини-Пух пошел в гости к ослику </a:t>
            </a:r>
            <a:r>
              <a:rPr lang="ru-RU" sz="4000" dirty="0" err="1" smtClean="0"/>
              <a:t>Иа</a:t>
            </a:r>
            <a:r>
              <a:rPr lang="ru-RU" sz="4000" dirty="0" smtClean="0"/>
              <a:t>. Сначала он прошел </a:t>
            </a:r>
            <a:r>
              <a:rPr lang="ru-RU" sz="4000" dirty="0" smtClean="0">
                <a:solidFill>
                  <a:srgbClr val="FF0000"/>
                </a:solidFill>
              </a:rPr>
              <a:t>2/6</a:t>
            </a:r>
            <a:r>
              <a:rPr lang="ru-RU" sz="4000" dirty="0" smtClean="0"/>
              <a:t> всего пути, а потом </a:t>
            </a:r>
            <a:r>
              <a:rPr lang="ru-RU" sz="4000" dirty="0" smtClean="0">
                <a:solidFill>
                  <a:srgbClr val="FF0000"/>
                </a:solidFill>
              </a:rPr>
              <a:t>3/6</a:t>
            </a:r>
            <a:r>
              <a:rPr lang="ru-RU" sz="4000" dirty="0" smtClean="0"/>
              <a:t> пути. Какую часть пути прошел Вини-Пух.</a:t>
            </a:r>
            <a:endParaRPr lang="ru-RU" sz="4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1" descr="фон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333375"/>
            <a:ext cx="3168650" cy="273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WordArt 12"/>
          <p:cNvSpPr>
            <a:spLocks noChangeArrowheads="1" noChangeShapeType="1" noTextEdit="1"/>
          </p:cNvSpPr>
          <p:nvPr/>
        </p:nvSpPr>
        <p:spPr bwMode="auto">
          <a:xfrm>
            <a:off x="539750" y="836613"/>
            <a:ext cx="7775575" cy="43926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endParaRPr lang="ru-RU" sz="3600" kern="10" dirty="0">
              <a:ln w="9525">
                <a:noFill/>
                <a:round/>
                <a:headEnd/>
                <a:tailEnd/>
              </a:ln>
              <a:solidFill>
                <a:srgbClr val="003300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28926" y="2928934"/>
            <a:ext cx="44291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a\</a:t>
            </a:r>
            <a:r>
              <a:rPr lang="en-US" sz="2800" dirty="0" err="1" smtClean="0"/>
              <a:t>n+b</a:t>
            </a:r>
            <a:r>
              <a:rPr lang="en-US" sz="2800" dirty="0" smtClean="0"/>
              <a:t>\n=</a:t>
            </a:r>
            <a:r>
              <a:rPr lang="en-US" sz="2800" dirty="0" err="1" smtClean="0"/>
              <a:t>a+b</a:t>
            </a:r>
            <a:r>
              <a:rPr lang="en-US" sz="2800" dirty="0" smtClean="0"/>
              <a:t>\n</a:t>
            </a:r>
            <a:endParaRPr lang="ru-RU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1" descr="фон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333375"/>
            <a:ext cx="3168650" cy="273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WordArt 12"/>
          <p:cNvSpPr>
            <a:spLocks noChangeArrowheads="1" noChangeShapeType="1" noTextEdit="1"/>
          </p:cNvSpPr>
          <p:nvPr/>
        </p:nvSpPr>
        <p:spPr bwMode="auto">
          <a:xfrm>
            <a:off x="539750" y="836613"/>
            <a:ext cx="7775575" cy="43926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endParaRPr lang="ru-RU" sz="3600" kern="10" dirty="0">
              <a:ln w="9525">
                <a:noFill/>
                <a:round/>
                <a:headEnd/>
                <a:tailEnd/>
              </a:ln>
              <a:solidFill>
                <a:srgbClr val="003300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3500430" y="1214422"/>
            <a:ext cx="4714908" cy="4643470"/>
            <a:chOff x="2324" y="1351"/>
            <a:chExt cx="1202" cy="1202"/>
          </a:xfrm>
          <a:noFill/>
        </p:grpSpPr>
        <p:sp>
          <p:nvSpPr>
            <p:cNvPr id="5" name="Freeform 10"/>
            <p:cNvSpPr>
              <a:spLocks/>
            </p:cNvSpPr>
            <p:nvPr/>
          </p:nvSpPr>
          <p:spPr bwMode="auto">
            <a:xfrm>
              <a:off x="2628" y="1351"/>
              <a:ext cx="598" cy="603"/>
            </a:xfrm>
            <a:custGeom>
              <a:avLst/>
              <a:gdLst/>
              <a:ahLst/>
              <a:cxnLst>
                <a:cxn ang="0">
                  <a:pos x="299" y="603"/>
                </a:cxn>
                <a:cxn ang="0">
                  <a:pos x="598" y="81"/>
                </a:cxn>
                <a:cxn ang="0">
                  <a:pos x="563" y="63"/>
                </a:cxn>
                <a:cxn ang="0">
                  <a:pos x="527" y="45"/>
                </a:cxn>
                <a:cxn ang="0">
                  <a:pos x="491" y="32"/>
                </a:cxn>
                <a:cxn ang="0">
                  <a:pos x="451" y="18"/>
                </a:cxn>
                <a:cxn ang="0">
                  <a:pos x="415" y="9"/>
                </a:cxn>
                <a:cxn ang="0">
                  <a:pos x="375" y="5"/>
                </a:cxn>
                <a:cxn ang="0">
                  <a:pos x="339" y="0"/>
                </a:cxn>
                <a:cxn ang="0">
                  <a:pos x="299" y="0"/>
                </a:cxn>
                <a:cxn ang="0">
                  <a:pos x="259" y="0"/>
                </a:cxn>
                <a:cxn ang="0">
                  <a:pos x="219" y="5"/>
                </a:cxn>
                <a:cxn ang="0">
                  <a:pos x="183" y="9"/>
                </a:cxn>
                <a:cxn ang="0">
                  <a:pos x="143" y="18"/>
                </a:cxn>
                <a:cxn ang="0">
                  <a:pos x="107" y="32"/>
                </a:cxn>
                <a:cxn ang="0">
                  <a:pos x="71" y="45"/>
                </a:cxn>
                <a:cxn ang="0">
                  <a:pos x="31" y="63"/>
                </a:cxn>
                <a:cxn ang="0">
                  <a:pos x="0" y="81"/>
                </a:cxn>
                <a:cxn ang="0">
                  <a:pos x="299" y="603"/>
                </a:cxn>
              </a:cxnLst>
              <a:rect l="0" t="0" r="r" b="b"/>
              <a:pathLst>
                <a:path w="598" h="603">
                  <a:moveTo>
                    <a:pt x="299" y="603"/>
                  </a:moveTo>
                  <a:lnTo>
                    <a:pt x="598" y="81"/>
                  </a:lnTo>
                  <a:lnTo>
                    <a:pt x="563" y="63"/>
                  </a:lnTo>
                  <a:lnTo>
                    <a:pt x="527" y="45"/>
                  </a:lnTo>
                  <a:lnTo>
                    <a:pt x="491" y="32"/>
                  </a:lnTo>
                  <a:lnTo>
                    <a:pt x="451" y="18"/>
                  </a:lnTo>
                  <a:lnTo>
                    <a:pt x="415" y="9"/>
                  </a:lnTo>
                  <a:lnTo>
                    <a:pt x="375" y="5"/>
                  </a:lnTo>
                  <a:lnTo>
                    <a:pt x="339" y="0"/>
                  </a:lnTo>
                  <a:lnTo>
                    <a:pt x="299" y="0"/>
                  </a:lnTo>
                  <a:lnTo>
                    <a:pt x="259" y="0"/>
                  </a:lnTo>
                  <a:lnTo>
                    <a:pt x="219" y="5"/>
                  </a:lnTo>
                  <a:lnTo>
                    <a:pt x="183" y="9"/>
                  </a:lnTo>
                  <a:lnTo>
                    <a:pt x="143" y="18"/>
                  </a:lnTo>
                  <a:lnTo>
                    <a:pt x="107" y="32"/>
                  </a:lnTo>
                  <a:lnTo>
                    <a:pt x="71" y="45"/>
                  </a:lnTo>
                  <a:lnTo>
                    <a:pt x="31" y="63"/>
                  </a:lnTo>
                  <a:lnTo>
                    <a:pt x="0" y="81"/>
                  </a:lnTo>
                  <a:lnTo>
                    <a:pt x="299" y="603"/>
                  </a:lnTo>
                </a:path>
              </a:pathLst>
            </a:custGeom>
            <a:grpFill/>
            <a:ln w="1270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" name="Freeform 11"/>
            <p:cNvSpPr>
              <a:spLocks/>
            </p:cNvSpPr>
            <p:nvPr/>
          </p:nvSpPr>
          <p:spPr bwMode="auto">
            <a:xfrm>
              <a:off x="2628" y="1950"/>
              <a:ext cx="598" cy="603"/>
            </a:xfrm>
            <a:custGeom>
              <a:avLst/>
              <a:gdLst/>
              <a:ahLst/>
              <a:cxnLst>
                <a:cxn ang="0">
                  <a:pos x="299" y="0"/>
                </a:cxn>
                <a:cxn ang="0">
                  <a:pos x="0" y="522"/>
                </a:cxn>
                <a:cxn ang="0">
                  <a:pos x="31" y="540"/>
                </a:cxn>
                <a:cxn ang="0">
                  <a:pos x="67" y="558"/>
                </a:cxn>
                <a:cxn ang="0">
                  <a:pos x="107" y="571"/>
                </a:cxn>
                <a:cxn ang="0">
                  <a:pos x="143" y="585"/>
                </a:cxn>
                <a:cxn ang="0">
                  <a:pos x="183" y="594"/>
                </a:cxn>
                <a:cxn ang="0">
                  <a:pos x="219" y="598"/>
                </a:cxn>
                <a:cxn ang="0">
                  <a:pos x="259" y="603"/>
                </a:cxn>
                <a:cxn ang="0">
                  <a:pos x="299" y="603"/>
                </a:cxn>
                <a:cxn ang="0">
                  <a:pos x="335" y="603"/>
                </a:cxn>
                <a:cxn ang="0">
                  <a:pos x="375" y="598"/>
                </a:cxn>
                <a:cxn ang="0">
                  <a:pos x="415" y="594"/>
                </a:cxn>
                <a:cxn ang="0">
                  <a:pos x="451" y="585"/>
                </a:cxn>
                <a:cxn ang="0">
                  <a:pos x="491" y="571"/>
                </a:cxn>
                <a:cxn ang="0">
                  <a:pos x="527" y="558"/>
                </a:cxn>
                <a:cxn ang="0">
                  <a:pos x="563" y="540"/>
                </a:cxn>
                <a:cxn ang="0">
                  <a:pos x="598" y="522"/>
                </a:cxn>
                <a:cxn ang="0">
                  <a:pos x="299" y="0"/>
                </a:cxn>
              </a:cxnLst>
              <a:rect l="0" t="0" r="r" b="b"/>
              <a:pathLst>
                <a:path w="598" h="603">
                  <a:moveTo>
                    <a:pt x="299" y="0"/>
                  </a:moveTo>
                  <a:lnTo>
                    <a:pt x="0" y="522"/>
                  </a:lnTo>
                  <a:lnTo>
                    <a:pt x="31" y="540"/>
                  </a:lnTo>
                  <a:lnTo>
                    <a:pt x="67" y="558"/>
                  </a:lnTo>
                  <a:lnTo>
                    <a:pt x="107" y="571"/>
                  </a:lnTo>
                  <a:lnTo>
                    <a:pt x="143" y="585"/>
                  </a:lnTo>
                  <a:lnTo>
                    <a:pt x="183" y="594"/>
                  </a:lnTo>
                  <a:lnTo>
                    <a:pt x="219" y="598"/>
                  </a:lnTo>
                  <a:lnTo>
                    <a:pt x="259" y="603"/>
                  </a:lnTo>
                  <a:lnTo>
                    <a:pt x="299" y="603"/>
                  </a:lnTo>
                  <a:lnTo>
                    <a:pt x="335" y="603"/>
                  </a:lnTo>
                  <a:lnTo>
                    <a:pt x="375" y="598"/>
                  </a:lnTo>
                  <a:lnTo>
                    <a:pt x="415" y="594"/>
                  </a:lnTo>
                  <a:lnTo>
                    <a:pt x="451" y="585"/>
                  </a:lnTo>
                  <a:lnTo>
                    <a:pt x="491" y="571"/>
                  </a:lnTo>
                  <a:lnTo>
                    <a:pt x="527" y="558"/>
                  </a:lnTo>
                  <a:lnTo>
                    <a:pt x="563" y="540"/>
                  </a:lnTo>
                  <a:lnTo>
                    <a:pt x="598" y="522"/>
                  </a:lnTo>
                  <a:lnTo>
                    <a:pt x="299" y="0"/>
                  </a:lnTo>
                </a:path>
              </a:pathLst>
            </a:custGeom>
            <a:grpFill/>
            <a:ln w="1270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3" name="Group 12"/>
            <p:cNvGrpSpPr>
              <a:grpSpLocks/>
            </p:cNvGrpSpPr>
            <p:nvPr/>
          </p:nvGrpSpPr>
          <p:grpSpPr bwMode="auto">
            <a:xfrm>
              <a:off x="2324" y="1351"/>
              <a:ext cx="1202" cy="1202"/>
              <a:chOff x="2324" y="1351"/>
              <a:chExt cx="1202" cy="1202"/>
            </a:xfrm>
            <a:grpFill/>
          </p:grpSpPr>
          <p:grpSp>
            <p:nvGrpSpPr>
              <p:cNvPr id="4" name="Group 13"/>
              <p:cNvGrpSpPr>
                <a:grpSpLocks/>
              </p:cNvGrpSpPr>
              <p:nvPr/>
            </p:nvGrpSpPr>
            <p:grpSpPr bwMode="auto">
              <a:xfrm>
                <a:off x="2628" y="1351"/>
                <a:ext cx="598" cy="1202"/>
                <a:chOff x="3743" y="519"/>
                <a:chExt cx="598" cy="1202"/>
              </a:xfrm>
              <a:grpFill/>
            </p:grpSpPr>
            <p:sp>
              <p:nvSpPr>
                <p:cNvPr id="14" name="Freeform 14"/>
                <p:cNvSpPr>
                  <a:spLocks/>
                </p:cNvSpPr>
                <p:nvPr/>
              </p:nvSpPr>
              <p:spPr bwMode="auto">
                <a:xfrm>
                  <a:off x="3743" y="519"/>
                  <a:ext cx="598" cy="603"/>
                </a:xfrm>
                <a:custGeom>
                  <a:avLst/>
                  <a:gdLst/>
                  <a:ahLst/>
                  <a:cxnLst>
                    <a:cxn ang="0">
                      <a:pos x="299" y="603"/>
                    </a:cxn>
                    <a:cxn ang="0">
                      <a:pos x="598" y="81"/>
                    </a:cxn>
                    <a:cxn ang="0">
                      <a:pos x="563" y="63"/>
                    </a:cxn>
                    <a:cxn ang="0">
                      <a:pos x="527" y="45"/>
                    </a:cxn>
                    <a:cxn ang="0">
                      <a:pos x="491" y="32"/>
                    </a:cxn>
                    <a:cxn ang="0">
                      <a:pos x="451" y="18"/>
                    </a:cxn>
                    <a:cxn ang="0">
                      <a:pos x="415" y="9"/>
                    </a:cxn>
                    <a:cxn ang="0">
                      <a:pos x="375" y="5"/>
                    </a:cxn>
                    <a:cxn ang="0">
                      <a:pos x="339" y="0"/>
                    </a:cxn>
                    <a:cxn ang="0">
                      <a:pos x="299" y="0"/>
                    </a:cxn>
                    <a:cxn ang="0">
                      <a:pos x="259" y="0"/>
                    </a:cxn>
                    <a:cxn ang="0">
                      <a:pos x="219" y="5"/>
                    </a:cxn>
                    <a:cxn ang="0">
                      <a:pos x="183" y="9"/>
                    </a:cxn>
                    <a:cxn ang="0">
                      <a:pos x="143" y="18"/>
                    </a:cxn>
                    <a:cxn ang="0">
                      <a:pos x="107" y="32"/>
                    </a:cxn>
                    <a:cxn ang="0">
                      <a:pos x="71" y="45"/>
                    </a:cxn>
                    <a:cxn ang="0">
                      <a:pos x="31" y="63"/>
                    </a:cxn>
                    <a:cxn ang="0">
                      <a:pos x="0" y="81"/>
                    </a:cxn>
                    <a:cxn ang="0">
                      <a:pos x="299" y="603"/>
                    </a:cxn>
                  </a:cxnLst>
                  <a:rect l="0" t="0" r="r" b="b"/>
                  <a:pathLst>
                    <a:path w="598" h="603">
                      <a:moveTo>
                        <a:pt x="299" y="603"/>
                      </a:moveTo>
                      <a:lnTo>
                        <a:pt x="598" y="81"/>
                      </a:lnTo>
                      <a:lnTo>
                        <a:pt x="563" y="63"/>
                      </a:lnTo>
                      <a:lnTo>
                        <a:pt x="527" y="45"/>
                      </a:lnTo>
                      <a:lnTo>
                        <a:pt x="491" y="32"/>
                      </a:lnTo>
                      <a:lnTo>
                        <a:pt x="451" y="18"/>
                      </a:lnTo>
                      <a:lnTo>
                        <a:pt x="415" y="9"/>
                      </a:lnTo>
                      <a:lnTo>
                        <a:pt x="375" y="5"/>
                      </a:lnTo>
                      <a:lnTo>
                        <a:pt x="339" y="0"/>
                      </a:lnTo>
                      <a:lnTo>
                        <a:pt x="299" y="0"/>
                      </a:lnTo>
                      <a:lnTo>
                        <a:pt x="259" y="0"/>
                      </a:lnTo>
                      <a:lnTo>
                        <a:pt x="219" y="5"/>
                      </a:lnTo>
                      <a:lnTo>
                        <a:pt x="183" y="9"/>
                      </a:lnTo>
                      <a:lnTo>
                        <a:pt x="143" y="18"/>
                      </a:lnTo>
                      <a:lnTo>
                        <a:pt x="107" y="32"/>
                      </a:lnTo>
                      <a:lnTo>
                        <a:pt x="71" y="45"/>
                      </a:lnTo>
                      <a:lnTo>
                        <a:pt x="31" y="63"/>
                      </a:lnTo>
                      <a:lnTo>
                        <a:pt x="0" y="81"/>
                      </a:lnTo>
                      <a:lnTo>
                        <a:pt x="299" y="603"/>
                      </a:lnTo>
                      <a:close/>
                    </a:path>
                  </a:pathLst>
                </a:custGeom>
                <a:grpFill/>
                <a:ln w="1270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" name="Freeform 15"/>
                <p:cNvSpPr>
                  <a:spLocks/>
                </p:cNvSpPr>
                <p:nvPr/>
              </p:nvSpPr>
              <p:spPr bwMode="auto">
                <a:xfrm>
                  <a:off x="3743" y="1118"/>
                  <a:ext cx="598" cy="603"/>
                </a:xfrm>
                <a:custGeom>
                  <a:avLst/>
                  <a:gdLst/>
                  <a:ahLst/>
                  <a:cxnLst>
                    <a:cxn ang="0">
                      <a:pos x="299" y="0"/>
                    </a:cxn>
                    <a:cxn ang="0">
                      <a:pos x="0" y="522"/>
                    </a:cxn>
                    <a:cxn ang="0">
                      <a:pos x="31" y="540"/>
                    </a:cxn>
                    <a:cxn ang="0">
                      <a:pos x="67" y="558"/>
                    </a:cxn>
                    <a:cxn ang="0">
                      <a:pos x="107" y="571"/>
                    </a:cxn>
                    <a:cxn ang="0">
                      <a:pos x="143" y="585"/>
                    </a:cxn>
                    <a:cxn ang="0">
                      <a:pos x="183" y="594"/>
                    </a:cxn>
                    <a:cxn ang="0">
                      <a:pos x="219" y="598"/>
                    </a:cxn>
                    <a:cxn ang="0">
                      <a:pos x="259" y="603"/>
                    </a:cxn>
                    <a:cxn ang="0">
                      <a:pos x="299" y="603"/>
                    </a:cxn>
                    <a:cxn ang="0">
                      <a:pos x="335" y="603"/>
                    </a:cxn>
                    <a:cxn ang="0">
                      <a:pos x="375" y="598"/>
                    </a:cxn>
                    <a:cxn ang="0">
                      <a:pos x="415" y="594"/>
                    </a:cxn>
                    <a:cxn ang="0">
                      <a:pos x="451" y="585"/>
                    </a:cxn>
                    <a:cxn ang="0">
                      <a:pos x="491" y="571"/>
                    </a:cxn>
                    <a:cxn ang="0">
                      <a:pos x="527" y="558"/>
                    </a:cxn>
                    <a:cxn ang="0">
                      <a:pos x="563" y="540"/>
                    </a:cxn>
                    <a:cxn ang="0">
                      <a:pos x="598" y="522"/>
                    </a:cxn>
                    <a:cxn ang="0">
                      <a:pos x="299" y="0"/>
                    </a:cxn>
                  </a:cxnLst>
                  <a:rect l="0" t="0" r="r" b="b"/>
                  <a:pathLst>
                    <a:path w="598" h="603">
                      <a:moveTo>
                        <a:pt x="299" y="0"/>
                      </a:moveTo>
                      <a:lnTo>
                        <a:pt x="0" y="522"/>
                      </a:lnTo>
                      <a:lnTo>
                        <a:pt x="31" y="540"/>
                      </a:lnTo>
                      <a:lnTo>
                        <a:pt x="67" y="558"/>
                      </a:lnTo>
                      <a:lnTo>
                        <a:pt x="107" y="571"/>
                      </a:lnTo>
                      <a:lnTo>
                        <a:pt x="143" y="585"/>
                      </a:lnTo>
                      <a:lnTo>
                        <a:pt x="183" y="594"/>
                      </a:lnTo>
                      <a:lnTo>
                        <a:pt x="219" y="598"/>
                      </a:lnTo>
                      <a:lnTo>
                        <a:pt x="259" y="603"/>
                      </a:lnTo>
                      <a:lnTo>
                        <a:pt x="299" y="603"/>
                      </a:lnTo>
                      <a:lnTo>
                        <a:pt x="335" y="603"/>
                      </a:lnTo>
                      <a:lnTo>
                        <a:pt x="375" y="598"/>
                      </a:lnTo>
                      <a:lnTo>
                        <a:pt x="415" y="594"/>
                      </a:lnTo>
                      <a:lnTo>
                        <a:pt x="451" y="585"/>
                      </a:lnTo>
                      <a:lnTo>
                        <a:pt x="491" y="571"/>
                      </a:lnTo>
                      <a:lnTo>
                        <a:pt x="527" y="558"/>
                      </a:lnTo>
                      <a:lnTo>
                        <a:pt x="563" y="540"/>
                      </a:lnTo>
                      <a:lnTo>
                        <a:pt x="598" y="522"/>
                      </a:lnTo>
                      <a:lnTo>
                        <a:pt x="299" y="0"/>
                      </a:lnTo>
                      <a:close/>
                    </a:path>
                  </a:pathLst>
                </a:custGeom>
                <a:grpFill/>
                <a:ln w="1270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7" name="Group 16"/>
              <p:cNvGrpSpPr>
                <a:grpSpLocks/>
              </p:cNvGrpSpPr>
              <p:nvPr/>
            </p:nvGrpSpPr>
            <p:grpSpPr bwMode="auto">
              <a:xfrm>
                <a:off x="2324" y="1428"/>
                <a:ext cx="1202" cy="1044"/>
                <a:chOff x="3439" y="596"/>
                <a:chExt cx="1202" cy="1044"/>
              </a:xfrm>
              <a:grpFill/>
            </p:grpSpPr>
            <p:sp>
              <p:nvSpPr>
                <p:cNvPr id="10" name="Freeform 17"/>
                <p:cNvSpPr>
                  <a:spLocks/>
                </p:cNvSpPr>
                <p:nvPr/>
              </p:nvSpPr>
              <p:spPr bwMode="auto">
                <a:xfrm>
                  <a:off x="4042" y="596"/>
                  <a:ext cx="599" cy="522"/>
                </a:xfrm>
                <a:custGeom>
                  <a:avLst/>
                  <a:gdLst/>
                  <a:ahLst/>
                  <a:cxnLst>
                    <a:cxn ang="0">
                      <a:pos x="0" y="522"/>
                    </a:cxn>
                    <a:cxn ang="0">
                      <a:pos x="599" y="522"/>
                    </a:cxn>
                    <a:cxn ang="0">
                      <a:pos x="599" y="481"/>
                    </a:cxn>
                    <a:cxn ang="0">
                      <a:pos x="594" y="445"/>
                    </a:cxn>
                    <a:cxn ang="0">
                      <a:pos x="585" y="405"/>
                    </a:cxn>
                    <a:cxn ang="0">
                      <a:pos x="576" y="369"/>
                    </a:cxn>
                    <a:cxn ang="0">
                      <a:pos x="567" y="328"/>
                    </a:cxn>
                    <a:cxn ang="0">
                      <a:pos x="554" y="292"/>
                    </a:cxn>
                    <a:cxn ang="0">
                      <a:pos x="536" y="256"/>
                    </a:cxn>
                    <a:cxn ang="0">
                      <a:pos x="518" y="225"/>
                    </a:cxn>
                    <a:cxn ang="0">
                      <a:pos x="496" y="189"/>
                    </a:cxn>
                    <a:cxn ang="0">
                      <a:pos x="474" y="157"/>
                    </a:cxn>
                    <a:cxn ang="0">
                      <a:pos x="451" y="126"/>
                    </a:cxn>
                    <a:cxn ang="0">
                      <a:pos x="424" y="99"/>
                    </a:cxn>
                    <a:cxn ang="0">
                      <a:pos x="393" y="72"/>
                    </a:cxn>
                    <a:cxn ang="0">
                      <a:pos x="366" y="45"/>
                    </a:cxn>
                    <a:cxn ang="0">
                      <a:pos x="331" y="22"/>
                    </a:cxn>
                    <a:cxn ang="0">
                      <a:pos x="299" y="0"/>
                    </a:cxn>
                    <a:cxn ang="0">
                      <a:pos x="0" y="522"/>
                    </a:cxn>
                  </a:cxnLst>
                  <a:rect l="0" t="0" r="r" b="b"/>
                  <a:pathLst>
                    <a:path w="599" h="522">
                      <a:moveTo>
                        <a:pt x="0" y="522"/>
                      </a:moveTo>
                      <a:lnTo>
                        <a:pt x="599" y="522"/>
                      </a:lnTo>
                      <a:lnTo>
                        <a:pt x="599" y="481"/>
                      </a:lnTo>
                      <a:lnTo>
                        <a:pt x="594" y="445"/>
                      </a:lnTo>
                      <a:lnTo>
                        <a:pt x="585" y="405"/>
                      </a:lnTo>
                      <a:lnTo>
                        <a:pt x="576" y="369"/>
                      </a:lnTo>
                      <a:lnTo>
                        <a:pt x="567" y="328"/>
                      </a:lnTo>
                      <a:lnTo>
                        <a:pt x="554" y="292"/>
                      </a:lnTo>
                      <a:lnTo>
                        <a:pt x="536" y="256"/>
                      </a:lnTo>
                      <a:lnTo>
                        <a:pt x="518" y="225"/>
                      </a:lnTo>
                      <a:lnTo>
                        <a:pt x="496" y="189"/>
                      </a:lnTo>
                      <a:lnTo>
                        <a:pt x="474" y="157"/>
                      </a:lnTo>
                      <a:lnTo>
                        <a:pt x="451" y="126"/>
                      </a:lnTo>
                      <a:lnTo>
                        <a:pt x="424" y="99"/>
                      </a:lnTo>
                      <a:lnTo>
                        <a:pt x="393" y="72"/>
                      </a:lnTo>
                      <a:lnTo>
                        <a:pt x="366" y="45"/>
                      </a:lnTo>
                      <a:lnTo>
                        <a:pt x="331" y="22"/>
                      </a:lnTo>
                      <a:lnTo>
                        <a:pt x="299" y="0"/>
                      </a:lnTo>
                      <a:lnTo>
                        <a:pt x="0" y="522"/>
                      </a:lnTo>
                    </a:path>
                  </a:pathLst>
                </a:custGeom>
                <a:grpFill/>
                <a:ln w="12700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" name="Freeform 18"/>
                <p:cNvSpPr>
                  <a:spLocks/>
                </p:cNvSpPr>
                <p:nvPr/>
              </p:nvSpPr>
              <p:spPr bwMode="auto">
                <a:xfrm>
                  <a:off x="4042" y="1118"/>
                  <a:ext cx="599" cy="52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99" y="522"/>
                    </a:cxn>
                    <a:cxn ang="0">
                      <a:pos x="331" y="504"/>
                    </a:cxn>
                    <a:cxn ang="0">
                      <a:pos x="362" y="481"/>
                    </a:cxn>
                    <a:cxn ang="0">
                      <a:pos x="393" y="454"/>
                    </a:cxn>
                    <a:cxn ang="0">
                      <a:pos x="424" y="427"/>
                    </a:cxn>
                    <a:cxn ang="0">
                      <a:pos x="451" y="400"/>
                    </a:cxn>
                    <a:cxn ang="0">
                      <a:pos x="474" y="369"/>
                    </a:cxn>
                    <a:cxn ang="0">
                      <a:pos x="496" y="337"/>
                    </a:cxn>
                    <a:cxn ang="0">
                      <a:pos x="518" y="301"/>
                    </a:cxn>
                    <a:cxn ang="0">
                      <a:pos x="536" y="270"/>
                    </a:cxn>
                    <a:cxn ang="0">
                      <a:pos x="550" y="234"/>
                    </a:cxn>
                    <a:cxn ang="0">
                      <a:pos x="567" y="198"/>
                    </a:cxn>
                    <a:cxn ang="0">
                      <a:pos x="576" y="157"/>
                    </a:cxn>
                    <a:cxn ang="0">
                      <a:pos x="585" y="121"/>
                    </a:cxn>
                    <a:cxn ang="0">
                      <a:pos x="594" y="81"/>
                    </a:cxn>
                    <a:cxn ang="0">
                      <a:pos x="599" y="40"/>
                    </a:cxn>
                    <a:cxn ang="0">
                      <a:pos x="599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99" h="522">
                      <a:moveTo>
                        <a:pt x="0" y="0"/>
                      </a:moveTo>
                      <a:lnTo>
                        <a:pt x="299" y="522"/>
                      </a:lnTo>
                      <a:lnTo>
                        <a:pt x="331" y="504"/>
                      </a:lnTo>
                      <a:lnTo>
                        <a:pt x="362" y="481"/>
                      </a:lnTo>
                      <a:lnTo>
                        <a:pt x="393" y="454"/>
                      </a:lnTo>
                      <a:lnTo>
                        <a:pt x="424" y="427"/>
                      </a:lnTo>
                      <a:lnTo>
                        <a:pt x="451" y="400"/>
                      </a:lnTo>
                      <a:lnTo>
                        <a:pt x="474" y="369"/>
                      </a:lnTo>
                      <a:lnTo>
                        <a:pt x="496" y="337"/>
                      </a:lnTo>
                      <a:lnTo>
                        <a:pt x="518" y="301"/>
                      </a:lnTo>
                      <a:lnTo>
                        <a:pt x="536" y="270"/>
                      </a:lnTo>
                      <a:lnTo>
                        <a:pt x="550" y="234"/>
                      </a:lnTo>
                      <a:lnTo>
                        <a:pt x="567" y="198"/>
                      </a:lnTo>
                      <a:lnTo>
                        <a:pt x="576" y="157"/>
                      </a:lnTo>
                      <a:lnTo>
                        <a:pt x="585" y="121"/>
                      </a:lnTo>
                      <a:lnTo>
                        <a:pt x="594" y="81"/>
                      </a:lnTo>
                      <a:lnTo>
                        <a:pt x="599" y="40"/>
                      </a:lnTo>
                      <a:lnTo>
                        <a:pt x="599" y="0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 w="12700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2" name="Freeform 19"/>
                <p:cNvSpPr>
                  <a:spLocks/>
                </p:cNvSpPr>
                <p:nvPr/>
              </p:nvSpPr>
              <p:spPr bwMode="auto">
                <a:xfrm>
                  <a:off x="3439" y="1118"/>
                  <a:ext cx="603" cy="522"/>
                </a:xfrm>
                <a:custGeom>
                  <a:avLst/>
                  <a:gdLst/>
                  <a:ahLst/>
                  <a:cxnLst>
                    <a:cxn ang="0">
                      <a:pos x="603" y="0"/>
                    </a:cxn>
                    <a:cxn ang="0">
                      <a:pos x="0" y="0"/>
                    </a:cxn>
                    <a:cxn ang="0">
                      <a:pos x="5" y="40"/>
                    </a:cxn>
                    <a:cxn ang="0">
                      <a:pos x="9" y="81"/>
                    </a:cxn>
                    <a:cxn ang="0">
                      <a:pos x="14" y="117"/>
                    </a:cxn>
                    <a:cxn ang="0">
                      <a:pos x="23" y="157"/>
                    </a:cxn>
                    <a:cxn ang="0">
                      <a:pos x="36" y="193"/>
                    </a:cxn>
                    <a:cxn ang="0">
                      <a:pos x="49" y="229"/>
                    </a:cxn>
                    <a:cxn ang="0">
                      <a:pos x="63" y="265"/>
                    </a:cxn>
                    <a:cxn ang="0">
                      <a:pos x="85" y="301"/>
                    </a:cxn>
                    <a:cxn ang="0">
                      <a:pos x="103" y="333"/>
                    </a:cxn>
                    <a:cxn ang="0">
                      <a:pos x="125" y="369"/>
                    </a:cxn>
                    <a:cxn ang="0">
                      <a:pos x="152" y="396"/>
                    </a:cxn>
                    <a:cxn ang="0">
                      <a:pos x="179" y="427"/>
                    </a:cxn>
                    <a:cxn ang="0">
                      <a:pos x="206" y="454"/>
                    </a:cxn>
                    <a:cxn ang="0">
                      <a:pos x="237" y="477"/>
                    </a:cxn>
                    <a:cxn ang="0">
                      <a:pos x="268" y="504"/>
                    </a:cxn>
                    <a:cxn ang="0">
                      <a:pos x="304" y="522"/>
                    </a:cxn>
                    <a:cxn ang="0">
                      <a:pos x="603" y="0"/>
                    </a:cxn>
                  </a:cxnLst>
                  <a:rect l="0" t="0" r="r" b="b"/>
                  <a:pathLst>
                    <a:path w="603" h="522">
                      <a:moveTo>
                        <a:pt x="603" y="0"/>
                      </a:moveTo>
                      <a:lnTo>
                        <a:pt x="0" y="0"/>
                      </a:lnTo>
                      <a:lnTo>
                        <a:pt x="5" y="40"/>
                      </a:lnTo>
                      <a:lnTo>
                        <a:pt x="9" y="81"/>
                      </a:lnTo>
                      <a:lnTo>
                        <a:pt x="14" y="117"/>
                      </a:lnTo>
                      <a:lnTo>
                        <a:pt x="23" y="157"/>
                      </a:lnTo>
                      <a:lnTo>
                        <a:pt x="36" y="193"/>
                      </a:lnTo>
                      <a:lnTo>
                        <a:pt x="49" y="229"/>
                      </a:lnTo>
                      <a:lnTo>
                        <a:pt x="63" y="265"/>
                      </a:lnTo>
                      <a:lnTo>
                        <a:pt x="85" y="301"/>
                      </a:lnTo>
                      <a:lnTo>
                        <a:pt x="103" y="333"/>
                      </a:lnTo>
                      <a:lnTo>
                        <a:pt x="125" y="369"/>
                      </a:lnTo>
                      <a:lnTo>
                        <a:pt x="152" y="396"/>
                      </a:lnTo>
                      <a:lnTo>
                        <a:pt x="179" y="427"/>
                      </a:lnTo>
                      <a:lnTo>
                        <a:pt x="206" y="454"/>
                      </a:lnTo>
                      <a:lnTo>
                        <a:pt x="237" y="477"/>
                      </a:lnTo>
                      <a:lnTo>
                        <a:pt x="268" y="504"/>
                      </a:lnTo>
                      <a:lnTo>
                        <a:pt x="304" y="522"/>
                      </a:lnTo>
                      <a:lnTo>
                        <a:pt x="603" y="0"/>
                      </a:lnTo>
                    </a:path>
                  </a:pathLst>
                </a:custGeom>
                <a:grpFill/>
                <a:ln w="12700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3" name="Freeform 20"/>
                <p:cNvSpPr>
                  <a:spLocks/>
                </p:cNvSpPr>
                <p:nvPr/>
              </p:nvSpPr>
              <p:spPr bwMode="auto">
                <a:xfrm>
                  <a:off x="3439" y="596"/>
                  <a:ext cx="599" cy="522"/>
                </a:xfrm>
                <a:custGeom>
                  <a:avLst/>
                  <a:gdLst/>
                  <a:ahLst/>
                  <a:cxnLst>
                    <a:cxn ang="0">
                      <a:pos x="599" y="522"/>
                    </a:cxn>
                    <a:cxn ang="0">
                      <a:pos x="300" y="0"/>
                    </a:cxn>
                    <a:cxn ang="0">
                      <a:pos x="268" y="18"/>
                    </a:cxn>
                    <a:cxn ang="0">
                      <a:pos x="233" y="40"/>
                    </a:cxn>
                    <a:cxn ang="0">
                      <a:pos x="206" y="67"/>
                    </a:cxn>
                    <a:cxn ang="0">
                      <a:pos x="175" y="94"/>
                    </a:cxn>
                    <a:cxn ang="0">
                      <a:pos x="148" y="121"/>
                    </a:cxn>
                    <a:cxn ang="0">
                      <a:pos x="125" y="153"/>
                    </a:cxn>
                    <a:cxn ang="0">
                      <a:pos x="103" y="184"/>
                    </a:cxn>
                    <a:cxn ang="0">
                      <a:pos x="81" y="220"/>
                    </a:cxn>
                    <a:cxn ang="0">
                      <a:pos x="63" y="252"/>
                    </a:cxn>
                    <a:cxn ang="0">
                      <a:pos x="45" y="288"/>
                    </a:cxn>
                    <a:cxn ang="0">
                      <a:pos x="32" y="324"/>
                    </a:cxn>
                    <a:cxn ang="0">
                      <a:pos x="23" y="364"/>
                    </a:cxn>
                    <a:cxn ang="0">
                      <a:pos x="14" y="400"/>
                    </a:cxn>
                    <a:cxn ang="0">
                      <a:pos x="5" y="441"/>
                    </a:cxn>
                    <a:cxn ang="0">
                      <a:pos x="0" y="481"/>
                    </a:cxn>
                    <a:cxn ang="0">
                      <a:pos x="0" y="522"/>
                    </a:cxn>
                    <a:cxn ang="0">
                      <a:pos x="599" y="522"/>
                    </a:cxn>
                  </a:cxnLst>
                  <a:rect l="0" t="0" r="r" b="b"/>
                  <a:pathLst>
                    <a:path w="599" h="522">
                      <a:moveTo>
                        <a:pt x="599" y="522"/>
                      </a:moveTo>
                      <a:lnTo>
                        <a:pt x="300" y="0"/>
                      </a:lnTo>
                      <a:lnTo>
                        <a:pt x="268" y="18"/>
                      </a:lnTo>
                      <a:lnTo>
                        <a:pt x="233" y="40"/>
                      </a:lnTo>
                      <a:lnTo>
                        <a:pt x="206" y="67"/>
                      </a:lnTo>
                      <a:lnTo>
                        <a:pt x="175" y="94"/>
                      </a:lnTo>
                      <a:lnTo>
                        <a:pt x="148" y="121"/>
                      </a:lnTo>
                      <a:lnTo>
                        <a:pt x="125" y="153"/>
                      </a:lnTo>
                      <a:lnTo>
                        <a:pt x="103" y="184"/>
                      </a:lnTo>
                      <a:lnTo>
                        <a:pt x="81" y="220"/>
                      </a:lnTo>
                      <a:lnTo>
                        <a:pt x="63" y="252"/>
                      </a:lnTo>
                      <a:lnTo>
                        <a:pt x="45" y="288"/>
                      </a:lnTo>
                      <a:lnTo>
                        <a:pt x="32" y="324"/>
                      </a:lnTo>
                      <a:lnTo>
                        <a:pt x="23" y="364"/>
                      </a:lnTo>
                      <a:lnTo>
                        <a:pt x="14" y="400"/>
                      </a:lnTo>
                      <a:lnTo>
                        <a:pt x="5" y="441"/>
                      </a:lnTo>
                      <a:lnTo>
                        <a:pt x="0" y="481"/>
                      </a:lnTo>
                      <a:lnTo>
                        <a:pt x="0" y="522"/>
                      </a:lnTo>
                      <a:lnTo>
                        <a:pt x="599" y="522"/>
                      </a:lnTo>
                    </a:path>
                  </a:pathLst>
                </a:custGeom>
                <a:grpFill/>
                <a:ln w="12700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1" descr="фон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333375"/>
            <a:ext cx="3168650" cy="273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WordArt 12"/>
          <p:cNvSpPr>
            <a:spLocks noChangeArrowheads="1" noChangeShapeType="1" noTextEdit="1"/>
          </p:cNvSpPr>
          <p:nvPr/>
        </p:nvSpPr>
        <p:spPr bwMode="auto">
          <a:xfrm>
            <a:off x="539750" y="836613"/>
            <a:ext cx="7775575" cy="43926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endParaRPr lang="ru-RU" sz="3600" kern="10" dirty="0">
              <a:ln w="9525">
                <a:noFill/>
                <a:round/>
                <a:headEnd/>
                <a:tailEnd/>
              </a:ln>
              <a:solidFill>
                <a:srgbClr val="003300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14612" y="571480"/>
            <a:ext cx="5286412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 smtClean="0"/>
              <a:t>  </a:t>
            </a:r>
            <a:r>
              <a:rPr lang="ru-RU" sz="3600" dirty="0" smtClean="0"/>
              <a:t>7/12 + 3/1</a:t>
            </a:r>
            <a:r>
              <a:rPr lang="en-US" sz="3600" dirty="0" smtClean="0"/>
              <a:t>2</a:t>
            </a:r>
          </a:p>
          <a:p>
            <a:pPr algn="just"/>
            <a:r>
              <a:rPr lang="ru-RU" sz="3600" dirty="0" smtClean="0"/>
              <a:t>  9/14 – 6/14</a:t>
            </a:r>
            <a:endParaRPr lang="en-US" sz="3600" dirty="0" smtClean="0"/>
          </a:p>
          <a:p>
            <a:pPr algn="just"/>
            <a:r>
              <a:rPr lang="ru-RU" sz="3600" dirty="0" smtClean="0"/>
              <a:t>  18/75 + 30/75</a:t>
            </a:r>
          </a:p>
          <a:p>
            <a:pPr algn="just"/>
            <a:r>
              <a:rPr lang="ru-RU" sz="3600" dirty="0" smtClean="0"/>
              <a:t>  6/12 + 5/8</a:t>
            </a:r>
          </a:p>
          <a:p>
            <a:pPr algn="just"/>
            <a:r>
              <a:rPr lang="ru-RU" sz="3600" dirty="0" smtClean="0"/>
              <a:t>  3/7 + 3/5</a:t>
            </a:r>
          </a:p>
          <a:p>
            <a:pPr algn="just"/>
            <a:r>
              <a:rPr lang="ru-RU" sz="3600" dirty="0" smtClean="0"/>
              <a:t>  7/30 </a:t>
            </a:r>
            <a:r>
              <a:rPr lang="ru-RU" sz="3600" dirty="0" err="1" smtClean="0"/>
              <a:t>х</a:t>
            </a:r>
            <a:r>
              <a:rPr lang="ru-RU" sz="3600" dirty="0" smtClean="0"/>
              <a:t> 3</a:t>
            </a:r>
          </a:p>
          <a:p>
            <a:pPr algn="just"/>
            <a:r>
              <a:rPr lang="ru-RU" sz="3600" dirty="0" smtClean="0"/>
              <a:t>       + </a:t>
            </a:r>
            <a:r>
              <a:rPr lang="ru-RU" sz="3600" u="sng" dirty="0" smtClean="0"/>
              <a:t>Δ</a:t>
            </a:r>
            <a:endParaRPr lang="ru-RU" sz="3600" dirty="0" smtClean="0"/>
          </a:p>
          <a:p>
            <a:pPr algn="just"/>
            <a:r>
              <a:rPr lang="ru-RU" sz="3600" dirty="0" smtClean="0"/>
              <a:t>    *    *</a:t>
            </a: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000364" y="4000504"/>
            <a:ext cx="428628" cy="428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1" descr="фон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333375"/>
            <a:ext cx="3168650" cy="273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WordArt 12"/>
          <p:cNvSpPr>
            <a:spLocks noChangeArrowheads="1" noChangeShapeType="1" noTextEdit="1"/>
          </p:cNvSpPr>
          <p:nvPr/>
        </p:nvSpPr>
        <p:spPr bwMode="auto">
          <a:xfrm>
            <a:off x="642910" y="857232"/>
            <a:ext cx="7775575" cy="43926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endParaRPr lang="ru-RU" sz="3600" kern="10" dirty="0">
              <a:ln w="9525">
                <a:noFill/>
                <a:round/>
                <a:headEnd/>
                <a:tailEnd/>
              </a:ln>
              <a:solidFill>
                <a:srgbClr val="003300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771775" y="260350"/>
            <a:ext cx="5915025" cy="1143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mtClean="0">
                <a:solidFill>
                  <a:srgbClr val="006666"/>
                </a:solidFill>
              </a:rPr>
              <a:t>Итак,</a:t>
            </a:r>
          </a:p>
        </p:txBody>
      </p:sp>
      <p:sp>
        <p:nvSpPr>
          <p:cNvPr id="1802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03575" y="1268413"/>
            <a:ext cx="5184775" cy="34845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dirty="0" smtClean="0">
                <a:solidFill>
                  <a:srgbClr val="006666"/>
                </a:solidFill>
              </a:rPr>
              <a:t>Как складывают дроби с одинаковыми знаменателями?</a:t>
            </a:r>
          </a:p>
          <a:p>
            <a:pPr eaLnBrk="1" hangingPunct="1">
              <a:buFontTx/>
              <a:buNone/>
            </a:pPr>
            <a:endParaRPr lang="ru-RU" dirty="0" smtClean="0">
              <a:solidFill>
                <a:srgbClr val="006666"/>
              </a:solidFill>
            </a:endParaRPr>
          </a:p>
        </p:txBody>
      </p:sp>
      <p:pic>
        <p:nvPicPr>
          <p:cNvPr id="18436" name="Picture 4" descr="00"/>
          <p:cNvPicPr>
            <a:picLocks noChangeAspect="1" noChangeArrowheads="1"/>
          </p:cNvPicPr>
          <p:nvPr/>
        </p:nvPicPr>
        <p:blipFill>
          <a:blip r:embed="rId2" cstate="print"/>
          <a:srcRect b="3474"/>
          <a:stretch>
            <a:fillRect/>
          </a:stretch>
        </p:blipFill>
        <p:spPr bwMode="auto">
          <a:xfrm>
            <a:off x="6588125" y="4365625"/>
            <a:ext cx="2555875" cy="216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Picture 5" descr="MCj03701400000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765175"/>
            <a:ext cx="2592387" cy="273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80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6" descr="00"/>
          <p:cNvPicPr>
            <a:picLocks noChangeAspect="1" noChangeArrowheads="1"/>
          </p:cNvPicPr>
          <p:nvPr/>
        </p:nvPicPr>
        <p:blipFill>
          <a:blip r:embed="rId3" cstate="print"/>
          <a:srcRect b="3474"/>
          <a:stretch>
            <a:fillRect/>
          </a:stretch>
        </p:blipFill>
        <p:spPr bwMode="auto">
          <a:xfrm>
            <a:off x="6815138" y="4581525"/>
            <a:ext cx="2328862" cy="197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18" descr="MCj03701400000[1]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1798638" cy="189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6211" name="Rectangle 19"/>
          <p:cNvSpPr>
            <a:spLocks noChangeArrowheads="1"/>
          </p:cNvSpPr>
          <p:nvPr/>
        </p:nvSpPr>
        <p:spPr bwMode="auto">
          <a:xfrm>
            <a:off x="1908175" y="260350"/>
            <a:ext cx="7058025" cy="31400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l">
              <a:buFontTx/>
              <a:buAutoNum type="arabicParenR"/>
            </a:pPr>
            <a:r>
              <a:rPr lang="ru-RU" sz="2000" b="1" dirty="0" smtClean="0">
                <a:solidFill>
                  <a:srgbClr val="003300"/>
                </a:solidFill>
                <a:latin typeface="Times New Roman" pitchFamily="18" charset="0"/>
              </a:rPr>
              <a:t>Какие дроби называются правильными, а какие неправильными?</a:t>
            </a:r>
          </a:p>
          <a:p>
            <a:pPr marL="342900" indent="-342900" algn="l">
              <a:buFontTx/>
              <a:buAutoNum type="arabicParenR"/>
            </a:pPr>
            <a:r>
              <a:rPr lang="ru-RU" sz="2000" b="1" dirty="0" smtClean="0">
                <a:solidFill>
                  <a:srgbClr val="003300"/>
                </a:solidFill>
                <a:latin typeface="Times New Roman" pitchFamily="18" charset="0"/>
              </a:rPr>
              <a:t>Какие из данных  дробей  являются правильными? Какие неправильными?</a:t>
            </a:r>
          </a:p>
          <a:p>
            <a:pPr marL="342900" indent="-342900" algn="l">
              <a:buFontTx/>
              <a:buAutoNum type="arabicParenR"/>
            </a:pPr>
            <a:endParaRPr lang="ru-RU" sz="2000" b="1" dirty="0" smtClean="0">
              <a:solidFill>
                <a:srgbClr val="003300"/>
              </a:solidFill>
              <a:latin typeface="Times New Roman" pitchFamily="18" charset="0"/>
            </a:endParaRPr>
          </a:p>
          <a:p>
            <a:pPr marL="342900" indent="-342900" algn="l">
              <a:buFontTx/>
              <a:buAutoNum type="arabicParenR"/>
            </a:pPr>
            <a:endParaRPr lang="ru-RU" sz="2000" b="1" dirty="0" smtClean="0">
              <a:solidFill>
                <a:srgbClr val="003300"/>
              </a:solidFill>
              <a:latin typeface="Times New Roman" pitchFamily="18" charset="0"/>
            </a:endParaRPr>
          </a:p>
          <a:p>
            <a:pPr marL="342900" indent="-342900" algn="l">
              <a:buFontTx/>
              <a:buAutoNum type="arabicParenR"/>
            </a:pPr>
            <a:endParaRPr lang="ru-RU" sz="2000" b="1" dirty="0">
              <a:solidFill>
                <a:srgbClr val="003300"/>
              </a:solidFill>
              <a:latin typeface="Times New Roman" pitchFamily="18" charset="0"/>
            </a:endParaRPr>
          </a:p>
          <a:p>
            <a:pPr marL="342900" indent="-342900" algn="l">
              <a:buFontTx/>
              <a:buAutoNum type="arabicParenR"/>
            </a:pPr>
            <a:endParaRPr lang="ru-RU" sz="2000" b="1" dirty="0">
              <a:solidFill>
                <a:srgbClr val="003300"/>
              </a:solidFill>
              <a:latin typeface="Times New Roman" pitchFamily="18" charset="0"/>
            </a:endParaRPr>
          </a:p>
          <a:p>
            <a:pPr marL="342900" indent="-342900" algn="l">
              <a:buFontTx/>
              <a:buAutoNum type="arabicParenR"/>
            </a:pPr>
            <a:r>
              <a:rPr lang="ru-RU" sz="2000" b="1" dirty="0">
                <a:solidFill>
                  <a:srgbClr val="003300"/>
                </a:solidFill>
                <a:latin typeface="Times New Roman" pitchFamily="18" charset="0"/>
              </a:rPr>
              <a:t>Расположите  дроби в порядке возрастания:</a:t>
            </a:r>
          </a:p>
          <a:p>
            <a:pPr marL="342900" indent="-342900" algn="l"/>
            <a:endParaRPr lang="ru-RU" sz="2000" b="1" dirty="0">
              <a:solidFill>
                <a:srgbClr val="003300"/>
              </a:solidFill>
              <a:latin typeface="Times New Roman" pitchFamily="18" charset="0"/>
            </a:endParaRPr>
          </a:p>
        </p:txBody>
      </p:sp>
      <p:grpSp>
        <p:nvGrpSpPr>
          <p:cNvPr id="2" name="Group 43"/>
          <p:cNvGrpSpPr>
            <a:grpSpLocks/>
          </p:cNvGrpSpPr>
          <p:nvPr/>
        </p:nvGrpSpPr>
        <p:grpSpPr bwMode="auto">
          <a:xfrm>
            <a:off x="1547813" y="3357563"/>
            <a:ext cx="5186362" cy="996950"/>
            <a:chOff x="1338" y="210"/>
            <a:chExt cx="2677" cy="503"/>
          </a:xfrm>
        </p:grpSpPr>
        <p:grpSp>
          <p:nvGrpSpPr>
            <p:cNvPr id="3" name="Group 44"/>
            <p:cNvGrpSpPr>
              <a:grpSpLocks/>
            </p:cNvGrpSpPr>
            <p:nvPr/>
          </p:nvGrpSpPr>
          <p:grpSpPr bwMode="auto">
            <a:xfrm>
              <a:off x="1791" y="210"/>
              <a:ext cx="681" cy="503"/>
              <a:chOff x="1837" y="1026"/>
              <a:chExt cx="681" cy="503"/>
            </a:xfrm>
          </p:grpSpPr>
          <p:sp>
            <p:nvSpPr>
              <p:cNvPr id="10304" name="Text Box 45"/>
              <p:cNvSpPr txBox="1">
                <a:spLocks noChangeArrowheads="1"/>
              </p:cNvSpPr>
              <p:nvPr/>
            </p:nvSpPr>
            <p:spPr bwMode="auto">
              <a:xfrm>
                <a:off x="1927" y="1026"/>
                <a:ext cx="480" cy="231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ru-RU" sz="2400" b="1">
                    <a:solidFill>
                      <a:srgbClr val="003300"/>
                    </a:solidFill>
                  </a:rPr>
                  <a:t>9</a:t>
                </a:r>
              </a:p>
            </p:txBody>
          </p:sp>
          <p:sp>
            <p:nvSpPr>
              <p:cNvPr id="10305" name="Text Box 46"/>
              <p:cNvSpPr txBox="1">
                <a:spLocks noChangeArrowheads="1"/>
              </p:cNvSpPr>
              <p:nvPr/>
            </p:nvSpPr>
            <p:spPr bwMode="auto">
              <a:xfrm>
                <a:off x="1837" y="1298"/>
                <a:ext cx="681" cy="231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ru-RU" sz="2400" b="1">
                    <a:solidFill>
                      <a:srgbClr val="003300"/>
                    </a:solidFill>
                  </a:rPr>
                  <a:t>14</a:t>
                </a:r>
              </a:p>
            </p:txBody>
          </p:sp>
          <p:sp>
            <p:nvSpPr>
              <p:cNvPr id="10306" name="Line 47"/>
              <p:cNvSpPr>
                <a:spLocks noChangeShapeType="1"/>
              </p:cNvSpPr>
              <p:nvPr/>
            </p:nvSpPr>
            <p:spPr bwMode="auto">
              <a:xfrm>
                <a:off x="2018" y="1298"/>
                <a:ext cx="318" cy="0"/>
              </a:xfrm>
              <a:prstGeom prst="line">
                <a:avLst/>
              </a:prstGeom>
              <a:noFill/>
              <a:ln w="38100">
                <a:solidFill>
                  <a:srgbClr val="0033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4" name="Group 48"/>
            <p:cNvGrpSpPr>
              <a:grpSpLocks/>
            </p:cNvGrpSpPr>
            <p:nvPr/>
          </p:nvGrpSpPr>
          <p:grpSpPr bwMode="auto">
            <a:xfrm>
              <a:off x="2290" y="210"/>
              <a:ext cx="681" cy="503"/>
              <a:chOff x="1837" y="1026"/>
              <a:chExt cx="681" cy="503"/>
            </a:xfrm>
          </p:grpSpPr>
          <p:sp>
            <p:nvSpPr>
              <p:cNvPr id="10301" name="Text Box 49"/>
              <p:cNvSpPr txBox="1">
                <a:spLocks noChangeArrowheads="1"/>
              </p:cNvSpPr>
              <p:nvPr/>
            </p:nvSpPr>
            <p:spPr bwMode="auto">
              <a:xfrm>
                <a:off x="1927" y="1026"/>
                <a:ext cx="480" cy="231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ru-RU" sz="2400" b="1">
                    <a:solidFill>
                      <a:srgbClr val="003300"/>
                    </a:solidFill>
                  </a:rPr>
                  <a:t>1</a:t>
                </a:r>
              </a:p>
            </p:txBody>
          </p:sp>
          <p:sp>
            <p:nvSpPr>
              <p:cNvPr id="10302" name="Text Box 50"/>
              <p:cNvSpPr txBox="1">
                <a:spLocks noChangeArrowheads="1"/>
              </p:cNvSpPr>
              <p:nvPr/>
            </p:nvSpPr>
            <p:spPr bwMode="auto">
              <a:xfrm>
                <a:off x="1837" y="1298"/>
                <a:ext cx="681" cy="231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ru-RU" sz="2400" b="1">
                    <a:solidFill>
                      <a:srgbClr val="003300"/>
                    </a:solidFill>
                  </a:rPr>
                  <a:t>14</a:t>
                </a:r>
              </a:p>
            </p:txBody>
          </p:sp>
          <p:sp>
            <p:nvSpPr>
              <p:cNvPr id="10303" name="Line 51"/>
              <p:cNvSpPr>
                <a:spLocks noChangeShapeType="1"/>
              </p:cNvSpPr>
              <p:nvPr/>
            </p:nvSpPr>
            <p:spPr bwMode="auto">
              <a:xfrm>
                <a:off x="2018" y="1298"/>
                <a:ext cx="318" cy="0"/>
              </a:xfrm>
              <a:prstGeom prst="line">
                <a:avLst/>
              </a:prstGeom>
              <a:noFill/>
              <a:ln w="38100">
                <a:solidFill>
                  <a:srgbClr val="0033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5" name="Group 52"/>
            <p:cNvGrpSpPr>
              <a:grpSpLocks/>
            </p:cNvGrpSpPr>
            <p:nvPr/>
          </p:nvGrpSpPr>
          <p:grpSpPr bwMode="auto">
            <a:xfrm>
              <a:off x="2835" y="210"/>
              <a:ext cx="681" cy="503"/>
              <a:chOff x="1837" y="1026"/>
              <a:chExt cx="681" cy="503"/>
            </a:xfrm>
          </p:grpSpPr>
          <p:sp>
            <p:nvSpPr>
              <p:cNvPr id="10298" name="Text Box 53"/>
              <p:cNvSpPr txBox="1">
                <a:spLocks noChangeArrowheads="1"/>
              </p:cNvSpPr>
              <p:nvPr/>
            </p:nvSpPr>
            <p:spPr bwMode="auto">
              <a:xfrm>
                <a:off x="1927" y="1026"/>
                <a:ext cx="480" cy="231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ru-RU" sz="2400" b="1">
                    <a:solidFill>
                      <a:srgbClr val="003300"/>
                    </a:solidFill>
                  </a:rPr>
                  <a:t>14</a:t>
                </a:r>
              </a:p>
            </p:txBody>
          </p:sp>
          <p:sp>
            <p:nvSpPr>
              <p:cNvPr id="10299" name="Text Box 54"/>
              <p:cNvSpPr txBox="1">
                <a:spLocks noChangeArrowheads="1"/>
              </p:cNvSpPr>
              <p:nvPr/>
            </p:nvSpPr>
            <p:spPr bwMode="auto">
              <a:xfrm>
                <a:off x="1837" y="1298"/>
                <a:ext cx="681" cy="231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ru-RU" sz="2400" b="1">
                    <a:solidFill>
                      <a:srgbClr val="003300"/>
                    </a:solidFill>
                  </a:rPr>
                  <a:t>14</a:t>
                </a:r>
              </a:p>
            </p:txBody>
          </p:sp>
          <p:sp>
            <p:nvSpPr>
              <p:cNvPr id="10300" name="Line 55"/>
              <p:cNvSpPr>
                <a:spLocks noChangeShapeType="1"/>
              </p:cNvSpPr>
              <p:nvPr/>
            </p:nvSpPr>
            <p:spPr bwMode="auto">
              <a:xfrm>
                <a:off x="2018" y="1298"/>
                <a:ext cx="318" cy="0"/>
              </a:xfrm>
              <a:prstGeom prst="line">
                <a:avLst/>
              </a:prstGeom>
              <a:noFill/>
              <a:ln w="38100">
                <a:solidFill>
                  <a:srgbClr val="0033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6" name="Group 56"/>
            <p:cNvGrpSpPr>
              <a:grpSpLocks/>
            </p:cNvGrpSpPr>
            <p:nvPr/>
          </p:nvGrpSpPr>
          <p:grpSpPr bwMode="auto">
            <a:xfrm>
              <a:off x="1338" y="210"/>
              <a:ext cx="681" cy="503"/>
              <a:chOff x="1837" y="1026"/>
              <a:chExt cx="681" cy="503"/>
            </a:xfrm>
          </p:grpSpPr>
          <p:sp>
            <p:nvSpPr>
              <p:cNvPr id="10295" name="Text Box 57"/>
              <p:cNvSpPr txBox="1">
                <a:spLocks noChangeArrowheads="1"/>
              </p:cNvSpPr>
              <p:nvPr/>
            </p:nvSpPr>
            <p:spPr bwMode="auto">
              <a:xfrm>
                <a:off x="1927" y="1026"/>
                <a:ext cx="480" cy="231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ru-RU" sz="2400" b="1">
                    <a:solidFill>
                      <a:srgbClr val="003300"/>
                    </a:solidFill>
                  </a:rPr>
                  <a:t>3</a:t>
                </a:r>
              </a:p>
            </p:txBody>
          </p:sp>
          <p:sp>
            <p:nvSpPr>
              <p:cNvPr id="10296" name="Text Box 58"/>
              <p:cNvSpPr txBox="1">
                <a:spLocks noChangeArrowheads="1"/>
              </p:cNvSpPr>
              <p:nvPr/>
            </p:nvSpPr>
            <p:spPr bwMode="auto">
              <a:xfrm>
                <a:off x="1837" y="1298"/>
                <a:ext cx="681" cy="231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ru-RU" sz="2400" b="1">
                    <a:solidFill>
                      <a:srgbClr val="003300"/>
                    </a:solidFill>
                  </a:rPr>
                  <a:t>14</a:t>
                </a:r>
              </a:p>
            </p:txBody>
          </p:sp>
          <p:sp>
            <p:nvSpPr>
              <p:cNvPr id="10297" name="Line 59"/>
              <p:cNvSpPr>
                <a:spLocks noChangeShapeType="1"/>
              </p:cNvSpPr>
              <p:nvPr/>
            </p:nvSpPr>
            <p:spPr bwMode="auto">
              <a:xfrm>
                <a:off x="2018" y="1298"/>
                <a:ext cx="318" cy="0"/>
              </a:xfrm>
              <a:prstGeom prst="line">
                <a:avLst/>
              </a:prstGeom>
              <a:noFill/>
              <a:ln w="38100">
                <a:solidFill>
                  <a:srgbClr val="0033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7" name="Group 60"/>
            <p:cNvGrpSpPr>
              <a:grpSpLocks/>
            </p:cNvGrpSpPr>
            <p:nvPr/>
          </p:nvGrpSpPr>
          <p:grpSpPr bwMode="auto">
            <a:xfrm>
              <a:off x="3334" y="210"/>
              <a:ext cx="681" cy="503"/>
              <a:chOff x="1837" y="1026"/>
              <a:chExt cx="681" cy="503"/>
            </a:xfrm>
          </p:grpSpPr>
          <p:sp>
            <p:nvSpPr>
              <p:cNvPr id="10292" name="Text Box 61"/>
              <p:cNvSpPr txBox="1">
                <a:spLocks noChangeArrowheads="1"/>
              </p:cNvSpPr>
              <p:nvPr/>
            </p:nvSpPr>
            <p:spPr bwMode="auto">
              <a:xfrm>
                <a:off x="1927" y="1026"/>
                <a:ext cx="480" cy="231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ru-RU" sz="2400" b="1">
                    <a:solidFill>
                      <a:srgbClr val="003300"/>
                    </a:solidFill>
                  </a:rPr>
                  <a:t>11</a:t>
                </a:r>
              </a:p>
            </p:txBody>
          </p:sp>
          <p:sp>
            <p:nvSpPr>
              <p:cNvPr id="10293" name="Text Box 62"/>
              <p:cNvSpPr txBox="1">
                <a:spLocks noChangeArrowheads="1"/>
              </p:cNvSpPr>
              <p:nvPr/>
            </p:nvSpPr>
            <p:spPr bwMode="auto">
              <a:xfrm>
                <a:off x="1837" y="1298"/>
                <a:ext cx="681" cy="231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ru-RU" sz="2400" b="1">
                    <a:solidFill>
                      <a:srgbClr val="003300"/>
                    </a:solidFill>
                  </a:rPr>
                  <a:t>14</a:t>
                </a:r>
              </a:p>
            </p:txBody>
          </p:sp>
          <p:sp>
            <p:nvSpPr>
              <p:cNvPr id="10294" name="Line 63"/>
              <p:cNvSpPr>
                <a:spLocks noChangeShapeType="1"/>
              </p:cNvSpPr>
              <p:nvPr/>
            </p:nvSpPr>
            <p:spPr bwMode="auto">
              <a:xfrm>
                <a:off x="2018" y="1298"/>
                <a:ext cx="318" cy="0"/>
              </a:xfrm>
              <a:prstGeom prst="line">
                <a:avLst/>
              </a:prstGeom>
              <a:noFill/>
              <a:ln w="38100">
                <a:solidFill>
                  <a:srgbClr val="0033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8" name="Group 64"/>
          <p:cNvGrpSpPr>
            <a:grpSpLocks/>
          </p:cNvGrpSpPr>
          <p:nvPr/>
        </p:nvGrpSpPr>
        <p:grpSpPr bwMode="auto">
          <a:xfrm>
            <a:off x="3059113" y="1700213"/>
            <a:ext cx="4249737" cy="889000"/>
            <a:chOff x="1338" y="210"/>
            <a:chExt cx="2677" cy="560"/>
          </a:xfrm>
        </p:grpSpPr>
        <p:grpSp>
          <p:nvGrpSpPr>
            <p:cNvPr id="9" name="Group 65"/>
            <p:cNvGrpSpPr>
              <a:grpSpLocks/>
            </p:cNvGrpSpPr>
            <p:nvPr/>
          </p:nvGrpSpPr>
          <p:grpSpPr bwMode="auto">
            <a:xfrm>
              <a:off x="1791" y="210"/>
              <a:ext cx="681" cy="560"/>
              <a:chOff x="1837" y="1026"/>
              <a:chExt cx="681" cy="560"/>
            </a:xfrm>
          </p:grpSpPr>
          <p:sp>
            <p:nvSpPr>
              <p:cNvPr id="10284" name="Text Box 66"/>
              <p:cNvSpPr txBox="1">
                <a:spLocks noChangeArrowheads="1"/>
              </p:cNvSpPr>
              <p:nvPr/>
            </p:nvSpPr>
            <p:spPr bwMode="auto">
              <a:xfrm>
                <a:off x="1927" y="1026"/>
                <a:ext cx="480" cy="288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ru-RU" sz="2400" b="1">
                    <a:solidFill>
                      <a:srgbClr val="003300"/>
                    </a:solidFill>
                  </a:rPr>
                  <a:t>9</a:t>
                </a:r>
              </a:p>
            </p:txBody>
          </p:sp>
          <p:sp>
            <p:nvSpPr>
              <p:cNvPr id="10285" name="Text Box 67"/>
              <p:cNvSpPr txBox="1">
                <a:spLocks noChangeArrowheads="1"/>
              </p:cNvSpPr>
              <p:nvPr/>
            </p:nvSpPr>
            <p:spPr bwMode="auto">
              <a:xfrm>
                <a:off x="1837" y="1298"/>
                <a:ext cx="681" cy="288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ru-RU" sz="2400" b="1">
                    <a:solidFill>
                      <a:srgbClr val="003300"/>
                    </a:solidFill>
                  </a:rPr>
                  <a:t>2</a:t>
                </a:r>
              </a:p>
            </p:txBody>
          </p:sp>
          <p:sp>
            <p:nvSpPr>
              <p:cNvPr id="10286" name="Line 68"/>
              <p:cNvSpPr>
                <a:spLocks noChangeShapeType="1"/>
              </p:cNvSpPr>
              <p:nvPr/>
            </p:nvSpPr>
            <p:spPr bwMode="auto">
              <a:xfrm>
                <a:off x="2018" y="1298"/>
                <a:ext cx="318" cy="0"/>
              </a:xfrm>
              <a:prstGeom prst="line">
                <a:avLst/>
              </a:prstGeom>
              <a:noFill/>
              <a:ln w="38100">
                <a:solidFill>
                  <a:srgbClr val="0033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" name="Group 69"/>
            <p:cNvGrpSpPr>
              <a:grpSpLocks/>
            </p:cNvGrpSpPr>
            <p:nvPr/>
          </p:nvGrpSpPr>
          <p:grpSpPr bwMode="auto">
            <a:xfrm>
              <a:off x="2290" y="210"/>
              <a:ext cx="681" cy="560"/>
              <a:chOff x="1837" y="1026"/>
              <a:chExt cx="681" cy="560"/>
            </a:xfrm>
          </p:grpSpPr>
          <p:sp>
            <p:nvSpPr>
              <p:cNvPr id="10281" name="Text Box 70"/>
              <p:cNvSpPr txBox="1">
                <a:spLocks noChangeArrowheads="1"/>
              </p:cNvSpPr>
              <p:nvPr/>
            </p:nvSpPr>
            <p:spPr bwMode="auto">
              <a:xfrm>
                <a:off x="1927" y="1026"/>
                <a:ext cx="480" cy="288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ru-RU" sz="2400" b="1">
                    <a:solidFill>
                      <a:srgbClr val="003300"/>
                    </a:solidFill>
                  </a:rPr>
                  <a:t>33</a:t>
                </a:r>
              </a:p>
            </p:txBody>
          </p:sp>
          <p:sp>
            <p:nvSpPr>
              <p:cNvPr id="10282" name="Text Box 71"/>
              <p:cNvSpPr txBox="1">
                <a:spLocks noChangeArrowheads="1"/>
              </p:cNvSpPr>
              <p:nvPr/>
            </p:nvSpPr>
            <p:spPr bwMode="auto">
              <a:xfrm>
                <a:off x="1837" y="1298"/>
                <a:ext cx="681" cy="288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ru-RU" sz="2400" b="1">
                    <a:solidFill>
                      <a:srgbClr val="003300"/>
                    </a:solidFill>
                  </a:rPr>
                  <a:t>149</a:t>
                </a:r>
              </a:p>
            </p:txBody>
          </p:sp>
          <p:sp>
            <p:nvSpPr>
              <p:cNvPr id="10283" name="Line 72"/>
              <p:cNvSpPr>
                <a:spLocks noChangeShapeType="1"/>
              </p:cNvSpPr>
              <p:nvPr/>
            </p:nvSpPr>
            <p:spPr bwMode="auto">
              <a:xfrm>
                <a:off x="2018" y="1298"/>
                <a:ext cx="318" cy="0"/>
              </a:xfrm>
              <a:prstGeom prst="line">
                <a:avLst/>
              </a:prstGeom>
              <a:noFill/>
              <a:ln w="38100">
                <a:solidFill>
                  <a:srgbClr val="0033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1" name="Group 73"/>
            <p:cNvGrpSpPr>
              <a:grpSpLocks/>
            </p:cNvGrpSpPr>
            <p:nvPr/>
          </p:nvGrpSpPr>
          <p:grpSpPr bwMode="auto">
            <a:xfrm>
              <a:off x="2835" y="210"/>
              <a:ext cx="681" cy="560"/>
              <a:chOff x="1837" y="1026"/>
              <a:chExt cx="681" cy="560"/>
            </a:xfrm>
          </p:grpSpPr>
          <p:sp>
            <p:nvSpPr>
              <p:cNvPr id="10278" name="Text Box 74"/>
              <p:cNvSpPr txBox="1">
                <a:spLocks noChangeArrowheads="1"/>
              </p:cNvSpPr>
              <p:nvPr/>
            </p:nvSpPr>
            <p:spPr bwMode="auto">
              <a:xfrm>
                <a:off x="1927" y="1026"/>
                <a:ext cx="480" cy="288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ru-RU" sz="2400" b="1">
                    <a:solidFill>
                      <a:srgbClr val="003300"/>
                    </a:solidFill>
                  </a:rPr>
                  <a:t>15</a:t>
                </a:r>
              </a:p>
            </p:txBody>
          </p:sp>
          <p:sp>
            <p:nvSpPr>
              <p:cNvPr id="10279" name="Text Box 75"/>
              <p:cNvSpPr txBox="1">
                <a:spLocks noChangeArrowheads="1"/>
              </p:cNvSpPr>
              <p:nvPr/>
            </p:nvSpPr>
            <p:spPr bwMode="auto">
              <a:xfrm>
                <a:off x="1837" y="1298"/>
                <a:ext cx="681" cy="288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ru-RU" sz="2400" b="1">
                    <a:solidFill>
                      <a:srgbClr val="003300"/>
                    </a:solidFill>
                  </a:rPr>
                  <a:t>15</a:t>
                </a:r>
              </a:p>
            </p:txBody>
          </p:sp>
          <p:sp>
            <p:nvSpPr>
              <p:cNvPr id="10280" name="Line 76"/>
              <p:cNvSpPr>
                <a:spLocks noChangeShapeType="1"/>
              </p:cNvSpPr>
              <p:nvPr/>
            </p:nvSpPr>
            <p:spPr bwMode="auto">
              <a:xfrm>
                <a:off x="2018" y="1298"/>
                <a:ext cx="318" cy="0"/>
              </a:xfrm>
              <a:prstGeom prst="line">
                <a:avLst/>
              </a:prstGeom>
              <a:noFill/>
              <a:ln w="38100">
                <a:solidFill>
                  <a:srgbClr val="0033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2" name="Group 77"/>
            <p:cNvGrpSpPr>
              <a:grpSpLocks/>
            </p:cNvGrpSpPr>
            <p:nvPr/>
          </p:nvGrpSpPr>
          <p:grpSpPr bwMode="auto">
            <a:xfrm>
              <a:off x="1338" y="210"/>
              <a:ext cx="681" cy="560"/>
              <a:chOff x="1837" y="1026"/>
              <a:chExt cx="681" cy="560"/>
            </a:xfrm>
          </p:grpSpPr>
          <p:sp>
            <p:nvSpPr>
              <p:cNvPr id="10275" name="Text Box 78"/>
              <p:cNvSpPr txBox="1">
                <a:spLocks noChangeArrowheads="1"/>
              </p:cNvSpPr>
              <p:nvPr/>
            </p:nvSpPr>
            <p:spPr bwMode="auto">
              <a:xfrm>
                <a:off x="1927" y="1026"/>
                <a:ext cx="480" cy="288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ru-RU" sz="2400" b="1">
                    <a:solidFill>
                      <a:srgbClr val="003300"/>
                    </a:solidFill>
                  </a:rPr>
                  <a:t>1</a:t>
                </a:r>
              </a:p>
            </p:txBody>
          </p:sp>
          <p:sp>
            <p:nvSpPr>
              <p:cNvPr id="10276" name="Text Box 79"/>
              <p:cNvSpPr txBox="1">
                <a:spLocks noChangeArrowheads="1"/>
              </p:cNvSpPr>
              <p:nvPr/>
            </p:nvSpPr>
            <p:spPr bwMode="auto">
              <a:xfrm>
                <a:off x="1837" y="1298"/>
                <a:ext cx="681" cy="288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ru-RU" sz="2400" b="1">
                    <a:solidFill>
                      <a:srgbClr val="003300"/>
                    </a:solidFill>
                  </a:rPr>
                  <a:t>7</a:t>
                </a:r>
              </a:p>
            </p:txBody>
          </p:sp>
          <p:sp>
            <p:nvSpPr>
              <p:cNvPr id="10277" name="Line 80"/>
              <p:cNvSpPr>
                <a:spLocks noChangeShapeType="1"/>
              </p:cNvSpPr>
              <p:nvPr/>
            </p:nvSpPr>
            <p:spPr bwMode="auto">
              <a:xfrm>
                <a:off x="2018" y="1298"/>
                <a:ext cx="318" cy="0"/>
              </a:xfrm>
              <a:prstGeom prst="line">
                <a:avLst/>
              </a:prstGeom>
              <a:noFill/>
              <a:ln w="38100">
                <a:solidFill>
                  <a:srgbClr val="0033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3" name="Group 81"/>
            <p:cNvGrpSpPr>
              <a:grpSpLocks/>
            </p:cNvGrpSpPr>
            <p:nvPr/>
          </p:nvGrpSpPr>
          <p:grpSpPr bwMode="auto">
            <a:xfrm>
              <a:off x="3334" y="210"/>
              <a:ext cx="681" cy="560"/>
              <a:chOff x="1837" y="1026"/>
              <a:chExt cx="681" cy="560"/>
            </a:xfrm>
          </p:grpSpPr>
          <p:sp>
            <p:nvSpPr>
              <p:cNvPr id="10272" name="Text Box 82"/>
              <p:cNvSpPr txBox="1">
                <a:spLocks noChangeArrowheads="1"/>
              </p:cNvSpPr>
              <p:nvPr/>
            </p:nvSpPr>
            <p:spPr bwMode="auto">
              <a:xfrm>
                <a:off x="1927" y="1026"/>
                <a:ext cx="480" cy="288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ru-RU" sz="2400" b="1">
                    <a:solidFill>
                      <a:srgbClr val="003300"/>
                    </a:solidFill>
                  </a:rPr>
                  <a:t>7</a:t>
                </a:r>
              </a:p>
            </p:txBody>
          </p:sp>
          <p:sp>
            <p:nvSpPr>
              <p:cNvPr id="10273" name="Text Box 83"/>
              <p:cNvSpPr txBox="1">
                <a:spLocks noChangeArrowheads="1"/>
              </p:cNvSpPr>
              <p:nvPr/>
            </p:nvSpPr>
            <p:spPr bwMode="auto">
              <a:xfrm>
                <a:off x="1837" y="1298"/>
                <a:ext cx="681" cy="288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ru-RU" sz="2400" b="1">
                    <a:solidFill>
                      <a:srgbClr val="003300"/>
                    </a:solidFill>
                  </a:rPr>
                  <a:t>18</a:t>
                </a:r>
              </a:p>
            </p:txBody>
          </p:sp>
          <p:sp>
            <p:nvSpPr>
              <p:cNvPr id="10274" name="Line 84"/>
              <p:cNvSpPr>
                <a:spLocks noChangeShapeType="1"/>
              </p:cNvSpPr>
              <p:nvPr/>
            </p:nvSpPr>
            <p:spPr bwMode="auto">
              <a:xfrm>
                <a:off x="2018" y="1298"/>
                <a:ext cx="318" cy="0"/>
              </a:xfrm>
              <a:prstGeom prst="line">
                <a:avLst/>
              </a:prstGeom>
              <a:noFill/>
              <a:ln w="38100">
                <a:solidFill>
                  <a:srgbClr val="0033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14" name="Group 86"/>
          <p:cNvGrpSpPr>
            <a:grpSpLocks/>
          </p:cNvGrpSpPr>
          <p:nvPr/>
        </p:nvGrpSpPr>
        <p:grpSpPr bwMode="auto">
          <a:xfrm>
            <a:off x="2700338" y="5157788"/>
            <a:ext cx="1155700" cy="1014412"/>
            <a:chOff x="1837" y="1026"/>
            <a:chExt cx="681" cy="495"/>
          </a:xfrm>
        </p:grpSpPr>
        <p:sp>
          <p:nvSpPr>
            <p:cNvPr id="10264" name="Text Box 87"/>
            <p:cNvSpPr txBox="1">
              <a:spLocks noChangeArrowheads="1"/>
            </p:cNvSpPr>
            <p:nvPr/>
          </p:nvSpPr>
          <p:spPr bwMode="auto">
            <a:xfrm>
              <a:off x="1927" y="1026"/>
              <a:ext cx="480" cy="22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2400" b="1">
                  <a:solidFill>
                    <a:srgbClr val="CC3300"/>
                  </a:solidFill>
                </a:rPr>
                <a:t>3</a:t>
              </a:r>
            </a:p>
          </p:txBody>
        </p:sp>
        <p:sp>
          <p:nvSpPr>
            <p:cNvPr id="10265" name="Text Box 88"/>
            <p:cNvSpPr txBox="1">
              <a:spLocks noChangeArrowheads="1"/>
            </p:cNvSpPr>
            <p:nvPr/>
          </p:nvSpPr>
          <p:spPr bwMode="auto">
            <a:xfrm>
              <a:off x="1837" y="1298"/>
              <a:ext cx="681" cy="22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2400" b="1">
                  <a:solidFill>
                    <a:srgbClr val="CC3300"/>
                  </a:solidFill>
                </a:rPr>
                <a:t>14</a:t>
              </a:r>
            </a:p>
          </p:txBody>
        </p:sp>
        <p:sp>
          <p:nvSpPr>
            <p:cNvPr id="10266" name="Line 89"/>
            <p:cNvSpPr>
              <a:spLocks noChangeShapeType="1"/>
            </p:cNvSpPr>
            <p:nvPr/>
          </p:nvSpPr>
          <p:spPr bwMode="auto">
            <a:xfrm>
              <a:off x="2018" y="1298"/>
              <a:ext cx="318" cy="0"/>
            </a:xfrm>
            <a:prstGeom prst="line">
              <a:avLst/>
            </a:prstGeom>
            <a:noFill/>
            <a:ln w="38100">
              <a:solidFill>
                <a:srgbClr val="0033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5" name="Group 90"/>
          <p:cNvGrpSpPr>
            <a:grpSpLocks/>
          </p:cNvGrpSpPr>
          <p:nvPr/>
        </p:nvGrpSpPr>
        <p:grpSpPr bwMode="auto">
          <a:xfrm>
            <a:off x="3779838" y="5229225"/>
            <a:ext cx="1223962" cy="930275"/>
            <a:chOff x="1837" y="1026"/>
            <a:chExt cx="681" cy="534"/>
          </a:xfrm>
        </p:grpSpPr>
        <p:sp>
          <p:nvSpPr>
            <p:cNvPr id="10261" name="Text Box 91"/>
            <p:cNvSpPr txBox="1">
              <a:spLocks noChangeArrowheads="1"/>
            </p:cNvSpPr>
            <p:nvPr/>
          </p:nvSpPr>
          <p:spPr bwMode="auto">
            <a:xfrm>
              <a:off x="1927" y="1026"/>
              <a:ext cx="480" cy="26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2400" b="1">
                  <a:solidFill>
                    <a:srgbClr val="CC3300"/>
                  </a:solidFill>
                </a:rPr>
                <a:t>9</a:t>
              </a:r>
            </a:p>
          </p:txBody>
        </p:sp>
        <p:sp>
          <p:nvSpPr>
            <p:cNvPr id="10262" name="Text Box 92"/>
            <p:cNvSpPr txBox="1">
              <a:spLocks noChangeArrowheads="1"/>
            </p:cNvSpPr>
            <p:nvPr/>
          </p:nvSpPr>
          <p:spPr bwMode="auto">
            <a:xfrm>
              <a:off x="1837" y="1298"/>
              <a:ext cx="681" cy="26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2400" b="1">
                  <a:solidFill>
                    <a:srgbClr val="CC3300"/>
                  </a:solidFill>
                </a:rPr>
                <a:t>14</a:t>
              </a:r>
            </a:p>
          </p:txBody>
        </p:sp>
        <p:sp>
          <p:nvSpPr>
            <p:cNvPr id="10263" name="Line 93"/>
            <p:cNvSpPr>
              <a:spLocks noChangeShapeType="1"/>
            </p:cNvSpPr>
            <p:nvPr/>
          </p:nvSpPr>
          <p:spPr bwMode="auto">
            <a:xfrm>
              <a:off x="2018" y="1298"/>
              <a:ext cx="318" cy="0"/>
            </a:xfrm>
            <a:prstGeom prst="line">
              <a:avLst/>
            </a:prstGeom>
            <a:noFill/>
            <a:ln w="38100">
              <a:solidFill>
                <a:srgbClr val="0033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6" name="Group 94"/>
          <p:cNvGrpSpPr>
            <a:grpSpLocks/>
          </p:cNvGrpSpPr>
          <p:nvPr/>
        </p:nvGrpSpPr>
        <p:grpSpPr bwMode="auto">
          <a:xfrm>
            <a:off x="4787900" y="5229225"/>
            <a:ext cx="1258888" cy="973138"/>
            <a:chOff x="1837" y="1026"/>
            <a:chExt cx="681" cy="514"/>
          </a:xfrm>
        </p:grpSpPr>
        <p:sp>
          <p:nvSpPr>
            <p:cNvPr id="10258" name="Text Box 95"/>
            <p:cNvSpPr txBox="1">
              <a:spLocks noChangeArrowheads="1"/>
            </p:cNvSpPr>
            <p:nvPr/>
          </p:nvSpPr>
          <p:spPr bwMode="auto">
            <a:xfrm>
              <a:off x="1927" y="1026"/>
              <a:ext cx="480" cy="24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2400" b="1" dirty="0">
                  <a:solidFill>
                    <a:srgbClr val="CC3300"/>
                  </a:solidFill>
                </a:rPr>
                <a:t>11</a:t>
              </a:r>
            </a:p>
          </p:txBody>
        </p:sp>
        <p:sp>
          <p:nvSpPr>
            <p:cNvPr id="10259" name="Text Box 96"/>
            <p:cNvSpPr txBox="1">
              <a:spLocks noChangeArrowheads="1"/>
            </p:cNvSpPr>
            <p:nvPr/>
          </p:nvSpPr>
          <p:spPr bwMode="auto">
            <a:xfrm>
              <a:off x="1837" y="1298"/>
              <a:ext cx="681" cy="24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2400" b="1">
                  <a:solidFill>
                    <a:srgbClr val="CC3300"/>
                  </a:solidFill>
                </a:rPr>
                <a:t>14</a:t>
              </a:r>
            </a:p>
          </p:txBody>
        </p:sp>
        <p:sp>
          <p:nvSpPr>
            <p:cNvPr id="10260" name="Line 97"/>
            <p:cNvSpPr>
              <a:spLocks noChangeShapeType="1"/>
            </p:cNvSpPr>
            <p:nvPr/>
          </p:nvSpPr>
          <p:spPr bwMode="auto">
            <a:xfrm>
              <a:off x="2018" y="1298"/>
              <a:ext cx="318" cy="0"/>
            </a:xfrm>
            <a:prstGeom prst="line">
              <a:avLst/>
            </a:prstGeom>
            <a:noFill/>
            <a:ln w="38100">
              <a:solidFill>
                <a:srgbClr val="0033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7" name="Group 98"/>
          <p:cNvGrpSpPr>
            <a:grpSpLocks/>
          </p:cNvGrpSpPr>
          <p:nvPr/>
        </p:nvGrpSpPr>
        <p:grpSpPr bwMode="auto">
          <a:xfrm>
            <a:off x="1763713" y="5157788"/>
            <a:ext cx="1141412" cy="1014412"/>
            <a:chOff x="1837" y="1026"/>
            <a:chExt cx="681" cy="495"/>
          </a:xfrm>
        </p:grpSpPr>
        <p:sp>
          <p:nvSpPr>
            <p:cNvPr id="10255" name="Text Box 99"/>
            <p:cNvSpPr txBox="1">
              <a:spLocks noChangeArrowheads="1"/>
            </p:cNvSpPr>
            <p:nvPr/>
          </p:nvSpPr>
          <p:spPr bwMode="auto">
            <a:xfrm>
              <a:off x="1927" y="1026"/>
              <a:ext cx="480" cy="22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2400" b="1">
                  <a:solidFill>
                    <a:srgbClr val="CC3300"/>
                  </a:solidFill>
                </a:rPr>
                <a:t>1</a:t>
              </a:r>
            </a:p>
          </p:txBody>
        </p:sp>
        <p:sp>
          <p:nvSpPr>
            <p:cNvPr id="10256" name="Text Box 100"/>
            <p:cNvSpPr txBox="1">
              <a:spLocks noChangeArrowheads="1"/>
            </p:cNvSpPr>
            <p:nvPr/>
          </p:nvSpPr>
          <p:spPr bwMode="auto">
            <a:xfrm>
              <a:off x="1837" y="1298"/>
              <a:ext cx="681" cy="22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2400" b="1">
                  <a:solidFill>
                    <a:srgbClr val="CC3300"/>
                  </a:solidFill>
                </a:rPr>
                <a:t>14</a:t>
              </a:r>
            </a:p>
          </p:txBody>
        </p:sp>
        <p:sp>
          <p:nvSpPr>
            <p:cNvPr id="10257" name="Line 101"/>
            <p:cNvSpPr>
              <a:spLocks noChangeShapeType="1"/>
            </p:cNvSpPr>
            <p:nvPr/>
          </p:nvSpPr>
          <p:spPr bwMode="auto">
            <a:xfrm>
              <a:off x="2018" y="1298"/>
              <a:ext cx="318" cy="0"/>
            </a:xfrm>
            <a:prstGeom prst="line">
              <a:avLst/>
            </a:prstGeom>
            <a:noFill/>
            <a:ln w="38100">
              <a:solidFill>
                <a:srgbClr val="0033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8" name="Group 102"/>
          <p:cNvGrpSpPr>
            <a:grpSpLocks/>
          </p:cNvGrpSpPr>
          <p:nvPr/>
        </p:nvGrpSpPr>
        <p:grpSpPr bwMode="auto">
          <a:xfrm>
            <a:off x="5724525" y="5229225"/>
            <a:ext cx="1296988" cy="1012825"/>
            <a:chOff x="1837" y="1026"/>
            <a:chExt cx="681" cy="495"/>
          </a:xfrm>
        </p:grpSpPr>
        <p:sp>
          <p:nvSpPr>
            <p:cNvPr id="10252" name="Text Box 103"/>
            <p:cNvSpPr txBox="1">
              <a:spLocks noChangeArrowheads="1"/>
            </p:cNvSpPr>
            <p:nvPr/>
          </p:nvSpPr>
          <p:spPr bwMode="auto">
            <a:xfrm>
              <a:off x="1927" y="1026"/>
              <a:ext cx="480" cy="22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2400" b="1">
                  <a:solidFill>
                    <a:srgbClr val="CC3300"/>
                  </a:solidFill>
                </a:rPr>
                <a:t>14</a:t>
              </a:r>
            </a:p>
          </p:txBody>
        </p:sp>
        <p:sp>
          <p:nvSpPr>
            <p:cNvPr id="10253" name="Text Box 104"/>
            <p:cNvSpPr txBox="1">
              <a:spLocks noChangeArrowheads="1"/>
            </p:cNvSpPr>
            <p:nvPr/>
          </p:nvSpPr>
          <p:spPr bwMode="auto">
            <a:xfrm>
              <a:off x="1837" y="1298"/>
              <a:ext cx="681" cy="22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2400" b="1">
                  <a:solidFill>
                    <a:srgbClr val="CC3300"/>
                  </a:solidFill>
                </a:rPr>
                <a:t>14</a:t>
              </a:r>
            </a:p>
          </p:txBody>
        </p:sp>
        <p:sp>
          <p:nvSpPr>
            <p:cNvPr id="10254" name="Line 105"/>
            <p:cNvSpPr>
              <a:spLocks noChangeShapeType="1"/>
            </p:cNvSpPr>
            <p:nvPr/>
          </p:nvSpPr>
          <p:spPr bwMode="auto">
            <a:xfrm>
              <a:off x="2018" y="1298"/>
              <a:ext cx="318" cy="0"/>
            </a:xfrm>
            <a:prstGeom prst="line">
              <a:avLst/>
            </a:prstGeom>
            <a:noFill/>
            <a:ln w="38100">
              <a:solidFill>
                <a:srgbClr val="0033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6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6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6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6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6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6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62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62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62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1" descr="фон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333375"/>
            <a:ext cx="3168650" cy="273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WordArt 12"/>
          <p:cNvSpPr>
            <a:spLocks noChangeArrowheads="1" noChangeShapeType="1" noTextEdit="1"/>
          </p:cNvSpPr>
          <p:nvPr/>
        </p:nvSpPr>
        <p:spPr bwMode="auto">
          <a:xfrm>
            <a:off x="642910" y="857232"/>
            <a:ext cx="7775575" cy="43926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endParaRPr lang="ru-RU" sz="3600" kern="10" dirty="0">
              <a:ln w="9525">
                <a:noFill/>
                <a:round/>
                <a:headEnd/>
                <a:tailEnd/>
              </a:ln>
              <a:solidFill>
                <a:srgbClr val="003300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1495168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310</Words>
  <Application>Microsoft Office PowerPoint</Application>
  <PresentationFormat>Экран (4:3)</PresentationFormat>
  <Paragraphs>115</Paragraphs>
  <Slides>20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Итак,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user</cp:lastModifiedBy>
  <cp:revision>18</cp:revision>
  <dcterms:modified xsi:type="dcterms:W3CDTF">2011-10-05T10:08:39Z</dcterms:modified>
</cp:coreProperties>
</file>