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4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3" r:id="rId37"/>
    <p:sldId id="291" r:id="rId38"/>
    <p:sldId id="292" r:id="rId39"/>
    <p:sldId id="296" r:id="rId40"/>
    <p:sldId id="294" r:id="rId41"/>
    <p:sldId id="295" r:id="rId42"/>
    <p:sldId id="299" r:id="rId43"/>
    <p:sldId id="297" r:id="rId44"/>
    <p:sldId id="298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4" r:id="rId58"/>
    <p:sldId id="315" r:id="rId59"/>
    <p:sldId id="316" r:id="rId60"/>
    <p:sldId id="319" r:id="rId61"/>
    <p:sldId id="320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E0000"/>
    <a:srgbClr val="860000"/>
    <a:srgbClr val="FFBFA3"/>
    <a:srgbClr val="FFA279"/>
    <a:srgbClr val="9FD072"/>
    <a:srgbClr val="600000"/>
    <a:srgbClr val="5A0E3B"/>
    <a:srgbClr val="001E0E"/>
    <a:srgbClr val="ABDB77"/>
    <a:srgbClr val="006C3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91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C975E-9E4C-471C-88B1-BFF2E38ED5DA}" type="datetimeFigureOut">
              <a:rPr lang="ru-RU" smtClean="0"/>
              <a:pPr/>
              <a:t>09.06.2017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5D1CE7-BC92-4A3A-8728-F74C186E49A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jpeg"/><Relationship Id="rId4" Type="http://schemas.openxmlformats.org/officeDocument/2006/relationships/image" Target="../media/image11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130425"/>
            <a:ext cx="8568952" cy="1470025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фразеологизмы</a:t>
            </a:r>
            <a:endParaRPr lang="ru-RU" sz="8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61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3573016"/>
            <a:ext cx="3908872" cy="3018733"/>
          </a:xfrm>
          <a:prstGeom prst="rect">
            <a:avLst/>
          </a:prstGeom>
          <a:ln>
            <a:solidFill>
              <a:srgbClr val="CC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pup-zeml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3429000"/>
            <a:ext cx="2765251" cy="3191700"/>
          </a:xfrm>
          <a:prstGeom prst="rect">
            <a:avLst/>
          </a:prstGeom>
          <a:ln>
            <a:solidFill>
              <a:srgbClr val="CC0000"/>
            </a:solidFill>
          </a:ln>
        </p:spPr>
      </p:pic>
      <p:pic>
        <p:nvPicPr>
          <p:cNvPr id="6" name="Рисунок 5" descr="shivorot-na-vivoro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83730" y="188640"/>
            <a:ext cx="2336742" cy="2376264"/>
          </a:xfrm>
          <a:prstGeom prst="rect">
            <a:avLst/>
          </a:prstGeom>
          <a:ln>
            <a:solidFill>
              <a:srgbClr val="CC0000"/>
            </a:solidFill>
          </a:ln>
        </p:spPr>
      </p:pic>
      <p:pic>
        <p:nvPicPr>
          <p:cNvPr id="7" name="Рисунок 6" descr="skatertyu-dorojk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31640" y="188640"/>
            <a:ext cx="3528393" cy="2386108"/>
          </a:xfrm>
          <a:prstGeom prst="rect">
            <a:avLst/>
          </a:prstGeom>
          <a:ln>
            <a:solidFill>
              <a:srgbClr val="CC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6858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b="1" i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Фразеологизмы</a:t>
            </a:r>
            <a:r>
              <a:rPr lang="ru-RU" sz="4000" b="1" i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устойчивые обороты речи, которые имеют самостоятельное значение и свойственны определенному языку. Часто, чтобы добиться некоего речевого эффекта простых слов бывает недостаточно. Иронию, горечь, любовь, насмешку, свое собственное отношение к происходящему – все это можно выразить гораздо емче, точнее, эмоциональнее.</a:t>
            </a:r>
            <a:endParaRPr lang="ru-RU" sz="4000" b="1" dirty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9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/>
          </a:bodyPr>
          <a:lstStyle/>
          <a:p>
            <a:pPr algn="r"/>
            <a:r>
              <a:rPr lang="ru-RU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4" name="Содержимое 3" descr="bukva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E64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41006" y="188640"/>
            <a:ext cx="1910714" cy="1728192"/>
          </a:xfrm>
        </p:spPr>
      </p:pic>
      <p:sp>
        <p:nvSpPr>
          <p:cNvPr id="5" name="TextBox 4"/>
          <p:cNvSpPr txBox="1"/>
          <p:nvPr/>
        </p:nvSpPr>
        <p:spPr>
          <a:xfrm>
            <a:off x="179512" y="3068960"/>
            <a:ext cx="8964488" cy="36933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 ларчик просто открывался – </a:t>
            </a: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простой</a:t>
            </a:r>
          </a:p>
          <a:p>
            <a:pPr>
              <a:lnSpc>
                <a:spcPct val="50000"/>
              </a:lnSpc>
            </a:pP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выход из казалось затруднительного положения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Авгиевы конюшни - </a:t>
            </a: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очень грязное </a:t>
            </a:r>
          </a:p>
          <a:p>
            <a:pPr>
              <a:lnSpc>
                <a:spcPct val="50000"/>
              </a:lnSpc>
            </a:pP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помещение; сильная запущенность, беспорядок в делах 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Американский  дядюшка - </a:t>
            </a: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человек, который неожиданно выручает  из  беды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Архимедов  рычаг - </a:t>
            </a: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могучее средство для достижения  цели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88640"/>
            <a:ext cx="1916807" cy="2736304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8825181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3" y="214120"/>
            <a:ext cx="2448273" cy="2697396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64704"/>
            <a:ext cx="4427984" cy="18002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  Васька  слушает да ест!</a:t>
            </a:r>
            <a: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4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32656"/>
            <a:ext cx="4464496" cy="6120680"/>
          </a:xfrm>
          <a:prstGeom prst="rect">
            <a:avLst/>
          </a:prstGeom>
          <a:ln w="127000" cap="sq">
            <a:solidFill>
              <a:srgbClr val="E96E4D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827584" y="2348880"/>
            <a:ext cx="3600400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Один человек упрекает, а другой не обращает на упрёки  внимания.</a:t>
            </a:r>
            <a:endParaRPr lang="ru-RU" sz="3200" b="1" dirty="0">
              <a:ln w="11430"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4536504" cy="1642194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Ай, Моська!</a:t>
            </a:r>
            <a:br>
              <a:rPr lang="ru-RU" sz="4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48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 descr="a3-kopiya-290x29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635896" y="1340768"/>
            <a:ext cx="5282530" cy="5282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EE7158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79512" y="1196752"/>
            <a:ext cx="3528392" cy="39703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>
                  <a:solidFill>
                    <a:srgbClr val="C00000"/>
                  </a:solidFill>
                </a:ln>
                <a:solidFill>
                  <a:srgbClr val="58403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Ироническое замечание  в отношении  человека, создающего  много  шума  для  того, чтобы  его  заметили,  ничем  при  этом  не  рискуя.</a:t>
            </a:r>
            <a:endParaRPr lang="ru-RU" sz="2800" b="1" dirty="0">
              <a:ln w="11430">
                <a:solidFill>
                  <a:srgbClr val="C00000"/>
                </a:solidFill>
              </a:ln>
              <a:solidFill>
                <a:srgbClr val="58403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296144"/>
          </a:xfrm>
        </p:spPr>
        <p:txBody>
          <a:bodyPr>
            <a:noAutofit/>
          </a:bodyPr>
          <a:lstStyle/>
          <a:p>
            <a:pPr algn="r"/>
            <a:endParaRPr lang="ru-RU" dirty="0"/>
          </a:p>
        </p:txBody>
      </p:sp>
      <p:pic>
        <p:nvPicPr>
          <p:cNvPr id="4" name="Содержимое 3" descr="bukvab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E64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51520" y="188640"/>
            <a:ext cx="1944216" cy="1898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3068960"/>
            <a:ext cx="8892480" cy="375179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Белены  объелся - </a:t>
            </a: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говорить нечто несуразное,</a:t>
            </a:r>
          </a:p>
          <a:p>
            <a:pPr>
              <a:lnSpc>
                <a:spcPct val="50000"/>
              </a:lnSpc>
            </a:pP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совершать неразумные поступки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Блоху  подковать - </a:t>
            </a: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проявить необыкновенную выдумку в каком-нибудь деле, уменье, тонкое мастерство 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Быть  на седьмом  небе - </a:t>
            </a: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находиться в состоянии  безграничного счастья, в полном восторге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Быть  под  сапогом - </a:t>
            </a:r>
            <a:r>
              <a:rPr lang="ru-RU" sz="28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быть в подчинении, под чьей-либо властью, гнётом</a:t>
            </a:r>
            <a:r>
              <a:rPr lang="ru-RU" sz="4000" b="1" dirty="0" smtClean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88640"/>
            <a:ext cx="2520280" cy="280831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7" name="Рисунок 6" descr="Kto-na-samom-dele-podkoval-bloh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1760" y="620688"/>
            <a:ext cx="3554241" cy="2016224"/>
          </a:xfrm>
          <a:prstGeom prst="rect">
            <a:avLst/>
          </a:prstGeom>
          <a:ln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  царя  в  голове.</a:t>
            </a:r>
          </a:p>
        </p:txBody>
      </p:sp>
      <p:pic>
        <p:nvPicPr>
          <p:cNvPr id="4" name="Содержимое 3" descr="imgprevi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8005" y="2204864"/>
            <a:ext cx="5692646" cy="4431208"/>
          </a:xfrm>
          <a:prstGeom prst="rect">
            <a:avLst/>
          </a:prstGeom>
          <a:ln w="127000" cap="sq">
            <a:solidFill>
              <a:srgbClr val="F0765E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23528" y="908720"/>
            <a:ext cx="8352928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Глупый,  несообразительный,  несмышлёный  человек.</a:t>
            </a:r>
            <a:endParaRPr lang="ru-RU" sz="3200" b="1" dirty="0">
              <a:ln w="11430"/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Бросать слова  на  ветер.</a:t>
            </a:r>
            <a:br>
              <a:rPr lang="ru-RU" b="1" dirty="0">
                <a:ln w="11430"/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4176464" cy="5536304"/>
          </a:xfrm>
          <a:prstGeom prst="rect">
            <a:avLst/>
          </a:prstGeom>
          <a:ln w="127000" cap="sq">
            <a:solidFill>
              <a:srgbClr val="F0765E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788024" y="1844824"/>
            <a:ext cx="3744416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Тратить  усилия  попусту, говорить  впустую.</a:t>
            </a:r>
            <a:endParaRPr lang="ru-RU" sz="3200" b="1" dirty="0">
              <a:ln w="11430"/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686800" cy="1152128"/>
          </a:xfrm>
        </p:spPr>
        <p:txBody>
          <a:bodyPr>
            <a:normAutofit/>
          </a:bodyPr>
          <a:lstStyle/>
          <a:p>
            <a:pPr algn="r"/>
            <a:endParaRPr lang="ru-RU" dirty="0"/>
          </a:p>
        </p:txBody>
      </p:sp>
      <p:pic>
        <p:nvPicPr>
          <p:cNvPr id="4" name="Содержимое 3" descr="1566674.jpe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2" y="188640"/>
            <a:ext cx="1944216" cy="1944216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2852936"/>
            <a:ext cx="8892480" cy="40038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Вилами  по  воде  писано – </a:t>
            </a:r>
            <a:r>
              <a:rPr lang="ru-RU" sz="28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маловероятное, сомнительное, вряд ли возможное  событие</a:t>
            </a:r>
            <a:r>
              <a:rPr lang="ru-RU" sz="44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400" b="1" dirty="0" smtClean="0">
              <a:ln w="11430">
                <a:solidFill>
                  <a:schemeClr val="accent3">
                    <a:lumMod val="50000"/>
                  </a:schemeClr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Водить  за  нос - </a:t>
            </a:r>
            <a:r>
              <a:rPr lang="ru-RU" sz="28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обманывать, вводить  в заблуждение</a:t>
            </a:r>
            <a:r>
              <a:rPr lang="ru-RU" sz="44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400" b="1" dirty="0" smtClean="0">
              <a:ln w="11430">
                <a:solidFill>
                  <a:schemeClr val="accent3">
                    <a:lumMod val="50000"/>
                  </a:schemeClr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Вот  где  собака  зарыта </a:t>
            </a:r>
            <a:r>
              <a:rPr lang="ru-RU" sz="44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ru-RU" sz="28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именно  в  этом истинная  причина, суть  дела,  главное</a:t>
            </a:r>
            <a:r>
              <a:rPr lang="ru-RU" sz="44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400" b="1" dirty="0" smtClean="0">
              <a:ln w="11430">
                <a:solidFill>
                  <a:schemeClr val="accent3">
                    <a:lumMod val="50000"/>
                  </a:schemeClr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Вывести  на чистую  воду - </a:t>
            </a:r>
            <a:r>
              <a:rPr lang="ru-RU" sz="28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разоблачить  тёмные дела, махинации: уличить кого-либо в неправде</a:t>
            </a:r>
            <a:r>
              <a:rPr lang="ru-RU" sz="4400" b="1" dirty="0" smtClean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5" name="Рисунок 4" descr="381419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3" y="125864"/>
            <a:ext cx="2448272" cy="2511048"/>
          </a:xfrm>
          <a:prstGeom prst="rect">
            <a:avLst/>
          </a:prstGeom>
          <a:ln>
            <a:solidFill>
              <a:srgbClr val="328E44"/>
            </a:solidFill>
          </a:ln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188640"/>
            <a:ext cx="2304256" cy="2516113"/>
          </a:xfrm>
          <a:prstGeom prst="rect">
            <a:avLst/>
          </a:prstGeom>
          <a:noFill/>
          <a:ln w="9525">
            <a:solidFill>
              <a:srgbClr val="328E44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136815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Вертеться как белка  в  колесе.</a:t>
            </a:r>
            <a:br>
              <a:rPr lang="ru-RU" b="1" dirty="0" smtClean="0">
                <a:ln w="11430"/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>
                  <a:solidFill>
                    <a:srgbClr val="4E3522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Находиться  в  беспрестанных  хлопотах,</a:t>
            </a:r>
            <a:br>
              <a:rPr lang="ru-RU" sz="3200" b="1" dirty="0" smtClean="0">
                <a:ln w="11430">
                  <a:solidFill>
                    <a:srgbClr val="4E3522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>
                  <a:solidFill>
                    <a:srgbClr val="4E3522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суетиться.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Содержимое 6" descr="1322099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2276872"/>
            <a:ext cx="5715000" cy="4292600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36815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800" b="1" dirty="0" smtClean="0">
                <a:ln w="11430">
                  <a:solidFill>
                    <a:srgbClr val="4E3522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Выносить  сор  из  избы.</a:t>
            </a:r>
            <a:br>
              <a:rPr lang="ru-RU" sz="4800" b="1" dirty="0" smtClean="0">
                <a:ln w="11430">
                  <a:solidFill>
                    <a:srgbClr val="4E3522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3816424" cy="5482580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788024" y="1844824"/>
            <a:ext cx="4355976" cy="4281339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Разглашать  ссоры, </a:t>
            </a:r>
          </a:p>
          <a:p>
            <a:pPr>
              <a:buNone/>
            </a:pPr>
            <a:r>
              <a:rPr lang="ru-RU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дрязги,  происходящие</a:t>
            </a:r>
          </a:p>
          <a:p>
            <a:pPr>
              <a:buNone/>
            </a:pPr>
            <a:r>
              <a:rPr lang="ru-RU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между  близкими людьми.</a:t>
            </a:r>
            <a:endParaRPr lang="ru-RU" b="1" dirty="0">
              <a:ln w="11430">
                <a:solidFill>
                  <a:srgbClr val="255D25"/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548680"/>
            <a:ext cx="4978896" cy="1368152"/>
          </a:xfrm>
        </p:spPr>
        <p:txBody>
          <a:bodyPr>
            <a:noAutofit/>
          </a:bodyPr>
          <a:lstStyle/>
          <a:p>
            <a:pPr algn="r"/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ru-RU" dirty="0"/>
          </a:p>
        </p:txBody>
      </p:sp>
      <p:pic>
        <p:nvPicPr>
          <p:cNvPr id="4" name="Содержимое 3" descr="bukvag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FC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51521" y="188641"/>
            <a:ext cx="1872207" cy="1800199"/>
          </a:xfrm>
        </p:spPr>
      </p:pic>
      <p:sp>
        <p:nvSpPr>
          <p:cNvPr id="5" name="Прямоугольник 4"/>
          <p:cNvSpPr/>
          <p:nvPr/>
        </p:nvSpPr>
        <p:spPr>
          <a:xfrm>
            <a:off x="251520" y="2996952"/>
            <a:ext cx="8892480" cy="353635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Геркулесовы  столпы (столбы) - </a:t>
            </a:r>
            <a:r>
              <a:rPr lang="ru-RU" sz="2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крайний  предел, граница  чего-либо</a:t>
            </a:r>
            <a:r>
              <a:rPr lang="ru-RU" sz="4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Голая  правда (нагая истина) - </a:t>
            </a:r>
            <a:r>
              <a:rPr lang="ru-RU" sz="2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чистая, не  прикрытая  никакими прикрасами  правда</a:t>
            </a:r>
            <a:r>
              <a:rPr lang="ru-RU" sz="4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Гонять  лодыря – </a:t>
            </a:r>
            <a:r>
              <a:rPr lang="ru-RU" sz="2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бездельничать, праздно  проводить  время</a:t>
            </a:r>
            <a:r>
              <a:rPr lang="ru-RU" sz="4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Горе  лыком  подпоясано – </a:t>
            </a:r>
            <a:r>
              <a:rPr lang="ru-RU" sz="28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крайняя  степень нищеты</a:t>
            </a:r>
            <a:r>
              <a:rPr lang="ru-RU" sz="40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</a:p>
        </p:txBody>
      </p:sp>
      <p:pic>
        <p:nvPicPr>
          <p:cNvPr id="6" name="Рисунок 5" descr="лодырь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27783" y="186090"/>
            <a:ext cx="2544937" cy="2594838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28184" y="188640"/>
            <a:ext cx="1954337" cy="2664295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Газетная  утка.</a:t>
            </a:r>
            <a:endParaRPr lang="ru-RU" sz="54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Содержимое 6" descr="s704879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340768"/>
            <a:ext cx="4896544" cy="5263785"/>
          </a:xfrm>
          <a:prstGeom prst="rect">
            <a:avLst/>
          </a:prstGeom>
          <a:ln w="127000" cap="sq">
            <a:solidFill>
              <a:srgbClr val="FFB84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292080" y="1988840"/>
            <a:ext cx="3851920" cy="40318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32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B57D5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Грубая  ложь  и</a:t>
            </a:r>
          </a:p>
          <a:p>
            <a:pPr>
              <a:buNone/>
            </a:pPr>
            <a:r>
              <a:rPr lang="ru-RU" sz="32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B57D5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дезинформация,</a:t>
            </a:r>
          </a:p>
          <a:p>
            <a:pPr>
              <a:buNone/>
            </a:pPr>
            <a:r>
              <a:rPr lang="ru-RU" sz="32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B57D5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которую журналисты иногда</a:t>
            </a:r>
          </a:p>
          <a:p>
            <a:pPr>
              <a:buNone/>
            </a:pPr>
            <a:r>
              <a:rPr lang="ru-RU" sz="32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B57D5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используют  для</a:t>
            </a:r>
          </a:p>
          <a:p>
            <a:pPr>
              <a:buNone/>
            </a:pPr>
            <a:r>
              <a:rPr lang="ru-RU" sz="32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rgbClr val="B57D5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достижения дешёвой  сенсации.</a:t>
            </a:r>
          </a:p>
          <a:p>
            <a:pPr>
              <a:buNone/>
            </a:pPr>
            <a:endParaRPr lang="ru-RU" sz="32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rgbClr val="B57D5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5050904" cy="1080120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Гол  как  сокол.</a:t>
            </a:r>
            <a:endParaRPr lang="ru-RU" sz="5400" b="1" dirty="0">
              <a:ln w="11430">
                <a:solidFill>
                  <a:schemeClr val="accent6">
                    <a:lumMod val="50000"/>
                  </a:schemeClr>
                </a:solidFill>
              </a:ln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Содержимое 6" descr="s7048795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988840"/>
            <a:ext cx="8482962" cy="4598658"/>
          </a:xfrm>
          <a:prstGeom prst="rect">
            <a:avLst/>
          </a:prstGeom>
          <a:ln w="127000" cap="sq">
            <a:solidFill>
              <a:srgbClr val="FFB84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755576" y="1196752"/>
            <a:ext cx="8388424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32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Страшно  беден, ничего  не имеет.</a:t>
            </a:r>
          </a:p>
          <a:p>
            <a:pPr>
              <a:buNone/>
            </a:pP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224136"/>
          </a:xfrm>
        </p:spPr>
        <p:txBody>
          <a:bodyPr>
            <a:normAutofit/>
          </a:bodyPr>
          <a:lstStyle/>
          <a:p>
            <a:pPr algn="r"/>
            <a:endParaRPr lang="ru-RU" dirty="0"/>
          </a:p>
        </p:txBody>
      </p:sp>
      <p:pic>
        <p:nvPicPr>
          <p:cNvPr id="4" name="Содержимое 3" descr="bukvad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5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1520" y="188640"/>
            <a:ext cx="1944216" cy="1814601"/>
          </a:xfrm>
        </p:spPr>
      </p:pic>
      <p:sp>
        <p:nvSpPr>
          <p:cNvPr id="5" name="Прямоугольник 4"/>
          <p:cNvSpPr/>
          <p:nvPr/>
        </p:nvSpPr>
        <p:spPr>
          <a:xfrm>
            <a:off x="179512" y="1988840"/>
            <a:ext cx="9217024" cy="470898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Дело  в  шляпе –</a:t>
            </a:r>
            <a:r>
              <a:rPr lang="ru-RU" sz="44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благоприятное разрешение какого-либо вопроса, удачный исход дела.</a:t>
            </a:r>
            <a:endParaRPr lang="ru-RU" sz="4400" b="1" dirty="0" smtClean="0">
              <a:ln w="1143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6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Держать  за  семью  печатями –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хранить в</a:t>
            </a:r>
          </a:p>
          <a:p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глубокой тайне.</a:t>
            </a:r>
            <a:endParaRPr lang="ru-RU" sz="4400" b="1" dirty="0" smtClean="0">
              <a:ln w="1143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6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Держать  нос  по  ветру –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приспосабливаться к </a:t>
            </a:r>
          </a:p>
          <a:p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обстоятельствам, меняя свои убеждения: подлаживаться</a:t>
            </a:r>
          </a:p>
          <a:p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  кому-либо. </a:t>
            </a:r>
            <a:endParaRPr lang="ru-RU" sz="4000" b="1" dirty="0" smtClean="0">
              <a:ln w="1143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36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Довести  до  белого каления –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разозлить  до  предела, до  бешенства</a:t>
            </a:r>
            <a:r>
              <a:rPr lang="ru-RU" sz="3600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sz="3600" b="1" dirty="0">
              <a:ln w="1143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3117833-297f7bf520609b9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40152" y="188640"/>
            <a:ext cx="2070228" cy="2018038"/>
          </a:xfrm>
          <a:prstGeom prst="rect">
            <a:avLst/>
          </a:prstGeom>
          <a:ln>
            <a:solidFill>
              <a:srgbClr val="00B0F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188640"/>
            <a:ext cx="1368152" cy="1944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002060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Делать  из  мухи  слона.</a:t>
            </a:r>
            <a:endParaRPr lang="ru-RU" b="1" dirty="0">
              <a:ln w="11430">
                <a:solidFill>
                  <a:srgbClr val="002060"/>
                </a:solidFill>
              </a:ln>
              <a:solidFill>
                <a:schemeClr val="accent5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Содержимое 6" descr="muxa_sl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276872"/>
            <a:ext cx="4535310" cy="4104456"/>
          </a:xfrm>
          <a:prstGeom prst="rect">
            <a:avLst/>
          </a:prstGeom>
          <a:ln w="127000" cap="sq">
            <a:solidFill>
              <a:schemeClr val="accent5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932040" y="1484784"/>
            <a:ext cx="4392488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3200" b="1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Сильно и необосно-ванно преувеличивать  что-либо, придавать незначительному слишком большое значение. </a:t>
            </a:r>
            <a:endParaRPr lang="ru-RU" sz="3200" b="1" dirty="0">
              <a:ln w="11430">
                <a:solidFill>
                  <a:schemeClr val="tx2">
                    <a:lumMod val="75000"/>
                  </a:schemeClr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764704"/>
            <a:ext cx="3960440" cy="100811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900" b="1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Держи  карман  </a:t>
            </a:r>
            <a:br>
              <a:rPr lang="ru-RU" sz="4900" b="1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900" b="1" dirty="0" smtClean="0">
                <a:ln w="11430">
                  <a:solidFill>
                    <a:schemeClr val="tx2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шире.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Содержимое 4" descr="0020-013-Derzhi-karman-shir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815412"/>
            <a:ext cx="3816424" cy="5699392"/>
          </a:xfrm>
          <a:prstGeom prst="rect">
            <a:avLst/>
          </a:prstGeom>
          <a:ln w="127000" cap="sq">
            <a:solidFill>
              <a:schemeClr val="accent5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644008" y="2276872"/>
            <a:ext cx="2941639" cy="156966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надейся,  не</a:t>
            </a:r>
          </a:p>
          <a:p>
            <a:pPr>
              <a:buNone/>
            </a:pP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рассчитывай </a:t>
            </a:r>
          </a:p>
          <a:p>
            <a:pPr>
              <a:buNone/>
            </a:pP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что-либо.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ukva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FA279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2" y="188640"/>
            <a:ext cx="1584176" cy="1440160"/>
          </a:xfrm>
        </p:spPr>
      </p:pic>
      <p:pic>
        <p:nvPicPr>
          <p:cNvPr id="5" name="Рисунок 4" descr="imgpreview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FFA279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611560" y="1772816"/>
            <a:ext cx="2088232" cy="158417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9512" y="3573016"/>
            <a:ext cx="8964488" cy="30878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Египетские  казни – </a:t>
            </a:r>
            <a:r>
              <a:rPr lang="ru-RU" sz="28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тяжкие  бедствия, мучения, губительные испытания.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A7704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Ехать на ярмарку, ехать с ярмарки - </a:t>
            </a:r>
            <a:r>
              <a:rPr lang="ru-RU" sz="28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достигать  зрелого возраста, апогея своей жизни, а потом  доживать  свои дни  и  готовиться к  смерти.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A7704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Живая вода - </a:t>
            </a:r>
            <a:r>
              <a:rPr lang="ru-RU" sz="28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эликсир жизни: всё, что даёт  человеку  энергию, бодрость  и  силу.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A7704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Жить на широкую  ногу - </a:t>
            </a:r>
            <a:r>
              <a:rPr lang="ru-RU" sz="2800" b="1" dirty="0" smtClean="0">
                <a:ln w="11430"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жить  пышно, богато, с размахом  и  щедростью.</a:t>
            </a:r>
            <a:endParaRPr lang="ru-RU" sz="4000" b="1" dirty="0" smtClean="0">
              <a:ln w="11430">
                <a:solidFill>
                  <a:schemeClr val="bg2">
                    <a:lumMod val="10000"/>
                  </a:schemeClr>
                </a:solidFill>
              </a:ln>
              <a:solidFill>
                <a:srgbClr val="A7704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188640"/>
            <a:ext cx="2247701" cy="3312368"/>
          </a:xfrm>
          <a:prstGeom prst="rect">
            <a:avLst/>
          </a:prstGeom>
          <a:noFill/>
          <a:ln w="9525">
            <a:solidFill>
              <a:srgbClr val="584032"/>
            </a:solidFill>
            <a:miter lim="800000"/>
            <a:headEnd/>
            <a:tailEnd/>
          </a:ln>
        </p:spPr>
      </p:pic>
      <p:pic>
        <p:nvPicPr>
          <p:cNvPr id="8" name="Рисунок 7" descr="hqdefaul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43808" y="210952"/>
            <a:ext cx="3456384" cy="2592288"/>
          </a:xfrm>
          <a:prstGeom prst="rect">
            <a:avLst/>
          </a:prstGeom>
          <a:ln>
            <a:solidFill>
              <a:srgbClr val="584032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900" b="1" dirty="0" smtClean="0">
                <a:ln w="11430"/>
                <a:solidFill>
                  <a:srgbClr val="4E352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Египетский  труд. </a:t>
            </a:r>
            <a:r>
              <a:rPr lang="ru-RU" b="1" dirty="0" smtClean="0">
                <a:ln w="11430"/>
                <a:solidFill>
                  <a:srgbClr val="4E352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4E352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solidFill>
                <a:srgbClr val="4E352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Содержимое 4" descr="1371281392_odegda-drevnego-egip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5" y="1700808"/>
            <a:ext cx="8212237" cy="4701505"/>
          </a:xfrm>
          <a:prstGeom prst="rect">
            <a:avLst/>
          </a:prstGeom>
          <a:ln w="127000" cap="sq">
            <a:solidFill>
              <a:srgbClr val="B57D53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295636" y="836712"/>
            <a:ext cx="6552728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Тяжёлый  изнурительный  труд. </a:t>
            </a:r>
            <a:endParaRPr lang="ru-RU" sz="32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7" name="Содержимое 6" descr="5460fe02b7b3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24476"/>
            <a:ext cx="5328592" cy="5432172"/>
          </a:xfrm>
          <a:prstGeom prst="rect">
            <a:avLst/>
          </a:prstGeom>
          <a:ln w="127000" cap="sq">
            <a:solidFill>
              <a:srgbClr val="B57D53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051720" y="260648"/>
            <a:ext cx="3845155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Жив, курилка! </a:t>
            </a:r>
            <a:endParaRPr lang="ru-RU" sz="44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96136" y="1988840"/>
            <a:ext cx="3347864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3200" b="1" dirty="0" smtClean="0">
                <a:ln w="11430">
                  <a:solidFill>
                    <a:schemeClr val="bg2">
                      <a:lumMod val="25000"/>
                    </a:schemeClr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То, что,  казалось, давно должно было исчезнуть, но  вопреки всему, продолжает  существовать.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ukvaz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4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9513" y="188641"/>
            <a:ext cx="1584175" cy="1584175"/>
          </a:xfrm>
        </p:spPr>
      </p:pic>
      <p:sp>
        <p:nvSpPr>
          <p:cNvPr id="5" name="Прямоугольник 4"/>
          <p:cNvSpPr/>
          <p:nvPr/>
        </p:nvSpPr>
        <p:spPr>
          <a:xfrm>
            <a:off x="323528" y="3429000"/>
            <a:ext cx="8568952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Закидывать</a:t>
            </a:r>
            <a:r>
              <a:rPr lang="ru-RU" sz="24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удочку </a:t>
            </a:r>
            <a:r>
              <a:rPr lang="ru-RU" sz="24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</a:t>
            </a:r>
            <a:r>
              <a:rPr lang="ru-RU" sz="32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осторожно  намекнуть на что-нибудь, разузнав  предварительно что-либо.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Запретный  плод -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нечто заманчивое, желанное, но  недозволенное, запрещённое.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Заткнуть  за  пояс -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значительно превзойти кого-то в чём-либо, легко справиться с кем-либо.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Золотая  молодёжь -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молодёжь  из богатых слоёв общества, проводящая время в праздности т развлечениях.</a:t>
            </a:r>
            <a:endParaRPr lang="ru-RU" sz="40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endParaRPr lang="ru-RU" sz="28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548680"/>
            <a:ext cx="3456384" cy="2376264"/>
          </a:xfrm>
          <a:prstGeom prst="rect">
            <a:avLst/>
          </a:prstGeom>
          <a:ln>
            <a:solidFill>
              <a:schemeClr val="accent4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41df887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18505" y="188641"/>
            <a:ext cx="2941527" cy="3096343"/>
          </a:xfrm>
          <a:prstGeom prst="rect">
            <a:avLst/>
          </a:prstGeom>
          <a:ln>
            <a:solidFill>
              <a:schemeClr val="accent4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lekfraz_4_o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7514" y="404664"/>
            <a:ext cx="8748972" cy="5832648"/>
          </a:xfrm>
          <a:prstGeom prst="rect">
            <a:avLst/>
          </a:prstGeom>
          <a:ln w="127000" cap="sq">
            <a:solidFill>
              <a:srgbClr val="7030A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9552" y="764704"/>
            <a:ext cx="6319551" cy="95410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Отвлекать  собеседника посторонними</a:t>
            </a:r>
          </a:p>
          <a:p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разговорами от сути  проблемы.</a:t>
            </a:r>
            <a:endParaRPr lang="ru-RU" sz="2800" b="1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171400"/>
            <a:ext cx="8964488" cy="1296144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ru-RU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Заварить кашу, расхлёбывать кашу.</a:t>
            </a:r>
            <a:endParaRPr lang="ru-RU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 descr="1087419_6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27984" y="1052736"/>
            <a:ext cx="4485666" cy="5544616"/>
          </a:xfrm>
          <a:prstGeom prst="rect">
            <a:avLst/>
          </a:prstGeom>
          <a:ln w="1270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2060848"/>
            <a:ext cx="4104456" cy="267765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Создавать своими действиями неожиданно сложную и неприятную ситуацию, а потом выпутываться из неё .</a:t>
            </a:r>
            <a:endParaRPr lang="ru-RU" sz="2800" b="1" dirty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9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980728"/>
            <a:ext cx="8075240" cy="1080120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lnSpc>
                <a:spcPct val="50000"/>
              </a:lnSpc>
            </a:pPr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</a:t>
            </a:r>
            <a:r>
              <a:rPr lang="ru-RU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Иерихонская труба –</a:t>
            </a: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</a:t>
            </a:r>
            <a:r>
              <a:rPr lang="ru-RU" sz="31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оглушительно громкий , </a:t>
            </a:r>
            <a:br>
              <a:rPr lang="ru-RU" sz="31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трубный  голос.</a:t>
            </a: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sz="40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 descr="bukvai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E64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2" y="188640"/>
            <a:ext cx="1731560" cy="1656184"/>
          </a:xfrm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60648"/>
            <a:ext cx="2293745" cy="2736304"/>
          </a:xfrm>
          <a:prstGeom prst="rect">
            <a:avLst/>
          </a:prstGeom>
          <a:solidFill>
            <a:schemeClr val="accent2"/>
          </a:solidFill>
          <a:ln w="9525">
            <a:solidFill>
              <a:srgbClr val="C00000"/>
            </a:solidFill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3212976"/>
            <a:ext cx="2304256" cy="3384376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2060848"/>
            <a:ext cx="6336704" cy="46628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Илья  Муромец </a:t>
            </a:r>
            <a:r>
              <a:rPr lang="ru-RU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очень  здоровый, богатырского сложения человек. 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Имя  им  легион -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очень  много, неисчислимое множество людей, предметов.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Итальянская забастовка -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очень  медленная, небрежная  работа.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 ты,  брут? -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обвинение друга в измене.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Иудин  поцелуй - </a:t>
            </a:r>
            <a:r>
              <a:rPr lang="ru-RU" sz="28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предательский  поступок, лицемерно прикрытый проявлением любви и дружбы.</a:t>
            </a:r>
            <a:r>
              <a:rPr lang="ru-RU" sz="4000" b="1" dirty="0" smtClean="0">
                <a:ln w="11430"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9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lekfrazsin_1_o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9040" y="404664"/>
            <a:ext cx="8845921" cy="5897281"/>
          </a:xfrm>
          <a:prstGeom prst="rect">
            <a:avLst/>
          </a:prstGeom>
          <a:ln w="127000" cap="sq">
            <a:solidFill>
              <a:srgbClr val="DE64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499992" y="1196752"/>
            <a:ext cx="432048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Затрачиваемые  на  что-либо усилия никак не оправдываются. 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97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>
                  <a:solidFill>
                    <a:srgbClr val="FFC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на солнце есть пятна</a:t>
            </a:r>
            <a:endParaRPr lang="ru-RU" sz="4800" b="1" dirty="0">
              <a:ln w="11430">
                <a:solidFill>
                  <a:srgbClr val="FFC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5256584" cy="5172788"/>
          </a:xfrm>
          <a:prstGeom prst="rect">
            <a:avLst/>
          </a:prstGeom>
          <a:ln w="127000" cap="sq">
            <a:solidFill>
              <a:srgbClr val="FFA279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084168" y="2492896"/>
            <a:ext cx="2808312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C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Сомнения  в непогрешимо-сти.</a:t>
            </a:r>
            <a:endParaRPr lang="ru-RU" sz="3200" b="1" dirty="0">
              <a:ln w="11430">
                <a:solidFill>
                  <a:srgbClr val="C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36815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4800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4800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200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6" name="Содержимое 5" descr="bukvak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3" y="188640"/>
            <a:ext cx="1924577" cy="1512168"/>
          </a:xfrm>
        </p:spPr>
      </p:pic>
      <p:pic>
        <p:nvPicPr>
          <p:cNvPr id="4" name="Содержимое 4" descr="ddaa253dcc9ac6239e96e88402d5832b_i-1408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7824" y="260648"/>
            <a:ext cx="2661377" cy="2448467"/>
          </a:xfrm>
          <a:prstGeom prst="rect">
            <a:avLst/>
          </a:prstGeom>
          <a:ln>
            <a:solidFill>
              <a:srgbClr val="328E44"/>
            </a:solidFill>
          </a:ln>
        </p:spPr>
      </p:pic>
      <p:pic>
        <p:nvPicPr>
          <p:cNvPr id="5" name="Рисунок 4" descr="krokodilovi-slez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84168" y="188640"/>
            <a:ext cx="2545926" cy="2790056"/>
          </a:xfrm>
          <a:prstGeom prst="rect">
            <a:avLst/>
          </a:prstGeom>
          <a:ln>
            <a:solidFill>
              <a:srgbClr val="328E44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51520" y="3068960"/>
            <a:ext cx="8892480" cy="339567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Как  в  воду  глядеть </a:t>
            </a:r>
            <a:r>
              <a:rPr lang="ru-RU" sz="2800" b="1" dirty="0" smtClean="0">
                <a:ln w="1143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верно  предсказывать грядущие  события.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70C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Камень  преткновения - </a:t>
            </a:r>
            <a:r>
              <a:rPr lang="ru-RU" sz="2800" b="1" dirty="0" smtClean="0">
                <a:ln w="1143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серьёзная  помеха, затруднение,  встречаемое  при  совершении какого-либо  дела.</a:t>
            </a:r>
          </a:p>
          <a:p>
            <a:pPr>
              <a:lnSpc>
                <a:spcPct val="50000"/>
              </a:lnSpc>
            </a:pPr>
            <a:endParaRPr lang="ru-RU" sz="4000" b="1" dirty="0" smtClean="0">
              <a:ln w="11430">
                <a:solidFill>
                  <a:srgbClr val="0070C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Колумбово  яйцо - </a:t>
            </a:r>
            <a:r>
              <a:rPr lang="ru-RU" sz="2800" b="1" dirty="0" smtClean="0">
                <a:ln w="1143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остроумное  решение трудной  задачи; смелый  и  неожиданный  выход  из  затруднительного  положения.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70C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Крокодиловы  слёзы - </a:t>
            </a:r>
            <a:r>
              <a:rPr lang="ru-RU" sz="2800" b="1" dirty="0" smtClean="0">
                <a:ln w="11430">
                  <a:solidFill>
                    <a:srgbClr val="0070C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притворные  слёзы, притворное  сожаление.</a:t>
            </a:r>
            <a:endParaRPr lang="ru-RU" sz="4000" b="1" dirty="0" smtClean="0">
              <a:ln w="11430">
                <a:solidFill>
                  <a:srgbClr val="0070C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980728"/>
            <a:ext cx="10297144" cy="108012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>
                  <a:solidFill>
                    <a:srgbClr val="0070C0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Косая сажень в плечах</a:t>
            </a:r>
            <a:r>
              <a:rPr lang="ru-RU" sz="4800" b="1" dirty="0" smtClean="0">
                <a:ln w="11430">
                  <a:solidFill>
                    <a:srgbClr val="0070C0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br>
              <a:rPr lang="ru-RU" sz="4800" b="1" dirty="0" smtClean="0">
                <a:ln w="11430">
                  <a:solidFill>
                    <a:srgbClr val="0070C0"/>
                  </a:solidFill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Очень  широкоплечий, могучего </a:t>
            </a:r>
            <a:b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телосложения человек.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" name="Содержимое 8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88840"/>
            <a:ext cx="7344816" cy="4618104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36815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5" name="Содержимое 4" descr="imgprevi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139952" y="1052736"/>
            <a:ext cx="4672482" cy="5510482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188640"/>
            <a:ext cx="889248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800" b="1" dirty="0" smtClean="0">
                <a:ln w="11430"/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Каштаны  из  огня  таскать.</a:t>
            </a:r>
            <a:endParaRPr lang="ru-RU" sz="4800" b="1" dirty="0">
              <a:ln w="11430"/>
              <a:solidFill>
                <a:srgbClr val="255D2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132856"/>
            <a:ext cx="3888432" cy="25545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Выполнять  очень  трудную  работу, результатами  которой пользуются другие.  </a:t>
            </a:r>
            <a:endParaRPr lang="ru-RU" sz="3200" b="1" dirty="0">
              <a:ln w="11430">
                <a:solidFill>
                  <a:srgbClr val="002060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AC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ukval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69786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3" y="188641"/>
            <a:ext cx="1800200" cy="1512167"/>
          </a:xfrm>
        </p:spPr>
      </p:pic>
      <p:pic>
        <p:nvPicPr>
          <p:cNvPr id="5" name="Рисунок 4" descr="0_ec34d_8a7373c7_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39" y="188640"/>
            <a:ext cx="2238009" cy="2592288"/>
          </a:xfrm>
          <a:prstGeom prst="rect">
            <a:avLst/>
          </a:prstGeom>
          <a:ln>
            <a:solidFill>
              <a:srgbClr val="4E3522"/>
            </a:solidFill>
          </a:ln>
        </p:spPr>
      </p:pic>
      <p:pic>
        <p:nvPicPr>
          <p:cNvPr id="6" name="Рисунок 5" descr="0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188640"/>
            <a:ext cx="3168352" cy="2591368"/>
          </a:xfrm>
          <a:prstGeom prst="rect">
            <a:avLst/>
          </a:prstGeom>
          <a:ln>
            <a:solidFill>
              <a:srgbClr val="4E3522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251520" y="3205862"/>
            <a:ext cx="8892480" cy="32624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Лаптем  щи  хлебать – </a:t>
            </a:r>
            <a:r>
              <a:rPr lang="ru-RU" sz="28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жить  в  нищете, быть  отсталым,  некультурным.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4E3522"/>
                </a:solidFill>
              </a:ln>
              <a:solidFill>
                <a:srgbClr val="A7704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Лебединая  песня - </a:t>
            </a:r>
            <a:r>
              <a:rPr lang="ru-RU" sz="28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последнее,  наиболее  значительное произведение  кого-либо; последнее  проявление  таланта,  способностей.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4E3522"/>
                </a:solidFill>
              </a:ln>
              <a:solidFill>
                <a:srgbClr val="A7704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Лезть  на  рожон - </a:t>
            </a:r>
            <a:r>
              <a:rPr lang="ru-RU" sz="28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предпринимать  нечто  рискованное,  действовать  сгоряча, не  думая  о  последствиях.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4E3522"/>
                </a:solidFill>
              </a:ln>
              <a:solidFill>
                <a:srgbClr val="A7704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Львиная  доля - </a:t>
            </a:r>
            <a:r>
              <a:rPr lang="ru-RU" sz="2800" b="1" dirty="0" smtClean="0">
                <a:ln w="11430">
                  <a:solidFill>
                    <a:srgbClr val="4E3522"/>
                  </a:solidFill>
                </a:ln>
                <a:solidFill>
                  <a:srgbClr val="A77047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большая  и  лучшая  часть  чего-либо.</a:t>
            </a:r>
            <a:endParaRPr lang="ru-RU" sz="4000" b="1" dirty="0" smtClean="0">
              <a:ln w="11430">
                <a:solidFill>
                  <a:srgbClr val="4E3522"/>
                </a:solidFill>
              </a:ln>
              <a:solidFill>
                <a:srgbClr val="A77047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AC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9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Лебедь,  рак  и  щука.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Отсутствие  согласованности  в  каком-либо </a:t>
            </a:r>
            <a:br>
              <a:rPr lang="ru-RU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sz="31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деле, полный разброд. </a:t>
            </a:r>
            <a:endParaRPr lang="ru-RU" sz="49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 descr="im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628800"/>
            <a:ext cx="6617708" cy="49632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AC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ДелЛ</a:t>
            </a:r>
            <a:endParaRPr lang="ru-RU" dirty="0"/>
          </a:p>
        </p:txBody>
      </p:sp>
      <p:pic>
        <p:nvPicPr>
          <p:cNvPr id="4" name="Содержимое 3" descr="0016-014-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74408"/>
            <a:ext cx="5112568" cy="6264696"/>
          </a:xfrm>
          <a:prstGeom prst="rect">
            <a:avLst/>
          </a:prstGeom>
          <a:ln w="127000" cap="sq">
            <a:solidFill>
              <a:srgbClr val="FFA279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499992" y="260648"/>
            <a:ext cx="4464496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Лошадиная </a:t>
            </a:r>
          </a:p>
          <a:p>
            <a:pPr algn="r"/>
            <a:r>
              <a:rPr lang="ru-RU" sz="4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фамилия.</a:t>
            </a:r>
            <a:endParaRPr lang="ru-RU" sz="4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80112" y="2348881"/>
            <a:ext cx="3816424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>
                  <a:solidFill>
                    <a:srgbClr val="6000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Фамилия, имя, какое-либо  слово, которое  кто-то  мучительно  пытается  вспомнить.</a:t>
            </a:r>
            <a:endParaRPr lang="ru-RU" sz="2800" b="1" dirty="0">
              <a:ln w="11430">
                <a:solidFill>
                  <a:srgbClr val="6000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ru-RU" dirty="0"/>
          </a:p>
        </p:txBody>
      </p:sp>
      <p:pic>
        <p:nvPicPr>
          <p:cNvPr id="6" name="Содержимое 5" descr="bukvam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9512" y="188641"/>
            <a:ext cx="2088232" cy="1584176"/>
          </a:xfrm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188640"/>
            <a:ext cx="1656185" cy="2448272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9" y="188641"/>
            <a:ext cx="2088232" cy="2448272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188640"/>
            <a:ext cx="2016224" cy="2448272"/>
          </a:xfrm>
          <a:prstGeom prst="rect">
            <a:avLst/>
          </a:prstGeom>
          <a:noFill/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79512" y="3042986"/>
            <a:ext cx="8964488" cy="35702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Манна  небесная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– что-либо желанное, крайне необходимое,  редкое.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Мели,  Емеля! -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 пустослове, который говорит  вздор,  чепуху.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Место  под  солнцем -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прочное, высокое  положение в обществе; право  на  существование.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Морочить голову -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сбивать  с  толку, намеренно  вводить  в  заблуждение; приставать  с  глупыми  вопросами  или  пустяками.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Метать  петли -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обманывать, запутывать.</a:t>
            </a:r>
            <a:endParaRPr lang="ru-RU" sz="4000" b="1" dirty="0" smtClean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smtClean="0"/>
              <a:t>, на  который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lekfrazsin_6_v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332656"/>
            <a:ext cx="7575307" cy="5050205"/>
          </a:xfrm>
          <a:prstGeom prst="rect">
            <a:avLst/>
          </a:prstGeom>
          <a:ln w="127000" cap="sq">
            <a:solidFill>
              <a:schemeClr val="accent5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2762250" cy="2943225"/>
          </a:xfrm>
          <a:prstGeom prst="rect">
            <a:avLst/>
          </a:prstGeom>
          <a:ln w="127000" cap="sq">
            <a:solidFill>
              <a:schemeClr val="accent5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67544" y="5589240"/>
            <a:ext cx="8064896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Бесполезный, бестолковый труд, на  который  затрачены  большие  усилия.</a:t>
            </a:r>
            <a:endParaRPr lang="ru-RU" sz="3200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endParaRPr lang="ru-RU" dirty="0"/>
          </a:p>
        </p:txBody>
      </p:sp>
      <p:pic>
        <p:nvPicPr>
          <p:cNvPr id="4" name="Содержимое 3" descr="lekfrazsin_5_o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640960" cy="5760640"/>
          </a:xfrm>
          <a:prstGeom prst="rect">
            <a:avLst/>
          </a:prstGeom>
          <a:ln w="127000" cap="sq">
            <a:solidFill>
              <a:schemeClr val="accent5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347864" y="1124744"/>
            <a:ext cx="5256584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Сбивать  с  толку,</a:t>
            </a:r>
          </a:p>
          <a:p>
            <a:r>
              <a:rPr lang="ru-RU" sz="32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вводить  в  заблуждение.</a:t>
            </a:r>
            <a:endParaRPr lang="ru-RU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B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ukvan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6BB64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3" y="188641"/>
            <a:ext cx="1872208" cy="1656184"/>
          </a:xfrm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88640"/>
            <a:ext cx="1911102" cy="23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88640"/>
            <a:ext cx="2469362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23728" y="188640"/>
            <a:ext cx="1930712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2852936"/>
            <a:ext cx="9145016" cy="36286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 лбу  написано – </a:t>
            </a:r>
            <a:r>
              <a:rPr lang="ru-RU" sz="28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всем  сразу  видно,  ясно  что-то  по  внешнему  виду  человека.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860000"/>
                </a:solidFill>
              </a:ln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Нашла  коса  на  камень – </a:t>
            </a:r>
            <a:r>
              <a:rPr lang="ru-RU" sz="28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столкновение  различных  взглядов, интересов, характеров,  когда  люди  упрямо  не  хотят  уступать  друг  другу.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860000"/>
                </a:solidFill>
              </a:ln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Несолоно  хлебавши - </a:t>
            </a:r>
            <a:r>
              <a:rPr lang="ru-RU" sz="28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обмануться  в своих ожиданиях, надеждах;  не  добиться  желаемого.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860000"/>
                </a:solidFill>
              </a:ln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Ньютоново  яблоко - </a:t>
            </a:r>
            <a:r>
              <a:rPr lang="ru-RU" sz="28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нечто  случайное, подтолкнувшее к крутому  открытию  или  изобретению.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860000"/>
                </a:solidFill>
              </a:ln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Ни  пуха, ни пера - </a:t>
            </a:r>
            <a:r>
              <a:rPr lang="ru-RU" sz="2800" b="1" dirty="0" smtClean="0">
                <a:ln w="11430">
                  <a:solidFill>
                    <a:srgbClr val="86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пожелание  удачи.</a:t>
            </a:r>
            <a:endParaRPr lang="ru-RU" sz="4000" b="1" dirty="0" smtClean="0">
              <a:ln w="11430">
                <a:solidFill>
                  <a:srgbClr val="860000"/>
                </a:solidFill>
              </a:ln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B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>
                  <a:solidFill>
                    <a:srgbClr val="6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 в  своей  тарелке.</a:t>
            </a:r>
            <a:endParaRPr lang="ru-RU" b="1" dirty="0">
              <a:ln w="11430">
                <a:solidFill>
                  <a:srgbClr val="60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Содержимое 5" descr="067c29caed10f861941fc63f7c387de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96752"/>
            <a:ext cx="6885066" cy="5416252"/>
          </a:xfrm>
          <a:prstGeom prst="rect">
            <a:avLst/>
          </a:prstGeom>
          <a:ln w="127000" cap="sq">
            <a:solidFill>
              <a:schemeClr val="accent6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851920" y="1124744"/>
            <a:ext cx="5544616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>
                  <a:solidFill>
                    <a:srgbClr val="860000"/>
                  </a:solidFill>
                </a:ln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Чувствовать  себя не так, как всегда; быть  не  в   обычном  для себя состоянии.</a:t>
            </a:r>
            <a:endParaRPr lang="ru-RU" sz="3200" b="1" dirty="0">
              <a:ln w="11430">
                <a:solidFill>
                  <a:srgbClr val="860000"/>
                </a:solidFill>
              </a:ln>
              <a:solidFill>
                <a:schemeClr val="bg2">
                  <a:lumMod val="1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B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424936" cy="6318702"/>
          </a:xfrm>
        </p:spPr>
      </p:pic>
      <p:sp>
        <p:nvSpPr>
          <p:cNvPr id="5" name="Прямоугольник 4"/>
          <p:cNvSpPr/>
          <p:nvPr/>
        </p:nvSpPr>
        <p:spPr>
          <a:xfrm>
            <a:off x="3923928" y="332656"/>
            <a:ext cx="3888432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 всё  коту</a:t>
            </a:r>
          </a:p>
          <a:p>
            <a:r>
              <a:rPr lang="ru-RU" sz="4400" b="1" dirty="0" smtClean="0">
                <a:ln w="11430"/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масленица.</a:t>
            </a:r>
            <a:endParaRPr lang="ru-RU" sz="4400" b="1" dirty="0">
              <a:ln w="11430"/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8064" y="4149080"/>
            <a:ext cx="3560590" cy="95410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 жизни  бывают  не </a:t>
            </a:r>
          </a:p>
          <a:p>
            <a:r>
              <a:rPr lang="ru-RU" sz="2800" b="1" dirty="0" smtClean="0">
                <a:ln w="1143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только  удовольствия</a:t>
            </a:r>
            <a:endParaRPr lang="ru-RU" sz="2800" b="1" dirty="0">
              <a:ln w="11430">
                <a:solidFill>
                  <a:schemeClr val="bg1">
                    <a:lumMod val="95000"/>
                  </a:schemeClr>
                </a:solidFill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36815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duotone>
              <a:prstClr val="black"/>
              <a:srgbClr val="92D050">
                <a:tint val="45000"/>
                <a:satMod val="400000"/>
              </a:srgbClr>
            </a:duotone>
          </a:blip>
          <a:srcRect/>
          <a:stretch>
            <a:fillRect/>
          </a:stretch>
        </p:blipFill>
        <p:spPr bwMode="auto">
          <a:xfrm>
            <a:off x="179512" y="188640"/>
            <a:ext cx="1728192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188640"/>
            <a:ext cx="2524125" cy="2148917"/>
          </a:xfrm>
          <a:prstGeom prst="rect">
            <a:avLst/>
          </a:prstGeom>
          <a:noFill/>
          <a:ln w="9525">
            <a:solidFill>
              <a:srgbClr val="255D25"/>
            </a:solidFill>
            <a:miter lim="800000"/>
            <a:headEnd/>
            <a:tailEnd/>
          </a:ln>
        </p:spPr>
      </p:pic>
      <p:pic>
        <p:nvPicPr>
          <p:cNvPr id="7" name="Содержимое 4"/>
          <p:cNvPicPr>
            <a:picLocks noGrp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88640"/>
            <a:ext cx="2088232" cy="21036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1" y="188640"/>
            <a:ext cx="187220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179512" y="2564904"/>
            <a:ext cx="8964488" cy="37856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Обетованная  земля –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место, куда  кто-либо страстно мечтает  или  стремиться попасть; что-либо желанное, что  представляется  высшим  счастьем.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255D25"/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Ободрать (обобрать) как липку -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нагло  и  беззастенчиво  ограбить, отнять  всё  до  чиста.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255D25"/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Одним  миром  мазаны -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похожи  друг  на  друга  по  своим  качествам ,свойствам. положению.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255D25"/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  ворот  поворот -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категорический  отказ, отрицательный  ответ  на  просьбу.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255D25"/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  доски  до  доски -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328E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целиком, от  начала  до  конца,  ничего  не  пропуская (прочитать, выучить).</a:t>
            </a:r>
            <a:endParaRPr lang="ru-RU" sz="4000" b="1" dirty="0" smtClean="0">
              <a:ln w="11430">
                <a:solidFill>
                  <a:srgbClr val="255D25"/>
                </a:solidFill>
              </a:ln>
              <a:solidFill>
                <a:srgbClr val="328E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36815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32656"/>
            <a:ext cx="4608512" cy="6227018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260649"/>
            <a:ext cx="5508104" cy="2016224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4000" b="1" dirty="0" smtClean="0">
                <a:ln w="11430"/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Отогреть змею  за</a:t>
            </a:r>
          </a:p>
          <a:p>
            <a:pPr>
              <a:buNone/>
            </a:pPr>
            <a:r>
              <a:rPr lang="ru-RU" sz="4000" b="1" dirty="0" smtClean="0">
                <a:ln w="11430"/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пазухой (на груди).</a:t>
            </a:r>
            <a:endParaRPr lang="ru-RU" sz="4000" b="1" dirty="0">
              <a:ln w="11430"/>
              <a:solidFill>
                <a:srgbClr val="255D2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2204864"/>
            <a:ext cx="3960440" cy="22467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Проявлять  заботу, любовь к  человеку, который  впоследствии платит  за  это  неблагодарностью.</a:t>
            </a:r>
            <a:endParaRPr lang="ru-RU" sz="2800" b="1" dirty="0">
              <a:ln w="11430">
                <a:solidFill>
                  <a:srgbClr val="002060"/>
                </a:solidFill>
              </a:ln>
              <a:solidFill>
                <a:srgbClr val="255D2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0D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96752"/>
          </a:xfrm>
        </p:spPr>
        <p:txBody>
          <a:bodyPr>
            <a:noAutofit/>
          </a:bodyPr>
          <a:lstStyle/>
          <a:p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b="1" dirty="0" smtClean="0">
                <a:ln w="11430"/>
                <a:solidFill>
                  <a:srgbClr val="00682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>
                <a:ln w="11430">
                  <a:solidFill>
                    <a:srgbClr val="002060"/>
                  </a:solidFill>
                </a:ln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Прояв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5328592" cy="5435020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259632" y="260648"/>
            <a:ext cx="4464496" cy="7078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/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Овца</a:t>
            </a:r>
            <a:r>
              <a:rPr lang="ru-RU" b="1" dirty="0" smtClean="0">
                <a:ln w="11430"/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4000" b="1" dirty="0" smtClean="0">
                <a:ln w="11430"/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заблудшая.</a:t>
            </a:r>
            <a:r>
              <a:rPr lang="ru-RU" b="1" dirty="0" smtClean="0">
                <a:ln w="11430"/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b="1" dirty="0">
              <a:ln w="11430"/>
              <a:solidFill>
                <a:srgbClr val="255D2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68144" y="1772816"/>
            <a:ext cx="3275856" cy="22467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255D25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Хороший, но  случайно сбившийся  с  правильного  пути человек.</a:t>
            </a:r>
            <a:endParaRPr lang="ru-RU" sz="2800" b="1" dirty="0">
              <a:ln w="11430">
                <a:solidFill>
                  <a:srgbClr val="002060"/>
                </a:solidFill>
              </a:ln>
              <a:solidFill>
                <a:srgbClr val="255D25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ukvap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FA279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3" y="188641"/>
            <a:ext cx="1800199" cy="1523245"/>
          </a:xfrm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08304" y="188640"/>
            <a:ext cx="1656184" cy="2304256"/>
          </a:xfrm>
          <a:prstGeom prst="rect">
            <a:avLst/>
          </a:prstGeom>
          <a:noFill/>
          <a:ln w="9525">
            <a:solidFill>
              <a:srgbClr val="A77047"/>
            </a:solidFill>
            <a:miter lim="800000"/>
            <a:headEnd/>
            <a:tailEnd/>
          </a:ln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188640"/>
            <a:ext cx="2952328" cy="2160240"/>
          </a:xfrm>
          <a:prstGeom prst="rect">
            <a:avLst/>
          </a:prstGeom>
          <a:noFill/>
          <a:ln w="9525">
            <a:solidFill>
              <a:srgbClr val="A77047"/>
            </a:solidFill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95736" y="188640"/>
            <a:ext cx="1837556" cy="1965573"/>
          </a:xfrm>
          <a:prstGeom prst="rect">
            <a:avLst/>
          </a:prstGeom>
          <a:noFill/>
          <a:ln w="9525">
            <a:solidFill>
              <a:srgbClr val="A77047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95536" y="2708920"/>
            <a:ext cx="8748464" cy="33547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4E352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Пристало  как корове  седло –</a:t>
            </a:r>
            <a:r>
              <a:rPr lang="ru-RU" sz="2800" b="1" dirty="0" smtClean="0">
                <a:ln w="11430">
                  <a:solidFill>
                    <a:srgbClr val="4E352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совершенно  не  подходит.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4E3522"/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4E352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Продавать (делить) шкуру  неубитого  медведя - </a:t>
            </a:r>
            <a:r>
              <a:rPr lang="ru-RU" sz="2800" b="1" dirty="0" smtClean="0">
                <a:ln w="11430">
                  <a:solidFill>
                    <a:srgbClr val="4E352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распределять  прибыль  от  ещё  неосуществлённого  дела.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4E3522"/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4E352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Пускать  пыль в  глаза – </a:t>
            </a:r>
            <a:r>
              <a:rPr lang="ru-RU" sz="2800" b="1" dirty="0" smtClean="0">
                <a:ln w="11430">
                  <a:solidFill>
                    <a:srgbClr val="4E352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хвастать, обманывать , желая  показать мнимые  достоинства.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4E3522"/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4E352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Пускаться  во  все  тяжкие - </a:t>
            </a:r>
            <a:r>
              <a:rPr lang="ru-RU" sz="2800" b="1" dirty="0" smtClean="0">
                <a:ln w="11430">
                  <a:solidFill>
                    <a:srgbClr val="4E352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безудержно  предаваться  чему-либо  предосудительном, обычно  пьянству  или  разгулу.</a:t>
            </a:r>
            <a:endParaRPr lang="ru-RU" sz="4000" b="1" dirty="0" smtClean="0">
              <a:ln w="11430">
                <a:solidFill>
                  <a:srgbClr val="4E3522"/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944" cy="1143000"/>
          </a:xfrm>
        </p:spPr>
        <p:txBody>
          <a:bodyPr>
            <a:normAutofit/>
          </a:bodyPr>
          <a:lstStyle/>
          <a:p>
            <a:endParaRPr lang="ru-RU" sz="4000" dirty="0"/>
          </a:p>
        </p:txBody>
      </p:sp>
      <p:pic>
        <p:nvPicPr>
          <p:cNvPr id="4" name="Содержимое 3" descr="0013-007-Vyrazhenie-ugrozy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59632" y="188640"/>
            <a:ext cx="7488832" cy="6450826"/>
          </a:xfrm>
          <a:prstGeom prst="rect">
            <a:avLst/>
          </a:prstGeom>
          <a:ln w="127000" cap="sq">
            <a:solidFill>
              <a:srgbClr val="FFA279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404664"/>
            <a:ext cx="5400600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4000" b="1" dirty="0" smtClean="0">
                <a:ln w="11430">
                  <a:solidFill>
                    <a:srgbClr val="60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Показать, где  раки  зимуют. </a:t>
            </a:r>
            <a:endParaRPr lang="ru-RU" sz="4000" b="1" dirty="0">
              <a:ln w="11430">
                <a:solidFill>
                  <a:srgbClr val="600000"/>
                </a:solidFill>
              </a:ln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75656" y="2132856"/>
            <a:ext cx="3718523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Угроза наказать </a:t>
            </a:r>
          </a:p>
          <a:p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кого-либо, проучить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0022-015-Podlozhit-svinju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28246"/>
            <a:ext cx="6984776" cy="6534145"/>
          </a:xfrm>
        </p:spPr>
      </p:pic>
      <p:sp>
        <p:nvSpPr>
          <p:cNvPr id="5" name="Прямоугольник 4"/>
          <p:cNvSpPr/>
          <p:nvPr/>
        </p:nvSpPr>
        <p:spPr>
          <a:xfrm>
            <a:off x="1907705" y="260648"/>
            <a:ext cx="3816424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>
                  <a:solidFill>
                    <a:srgbClr val="FFA279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Подложить  </a:t>
            </a:r>
          </a:p>
          <a:p>
            <a:pPr algn="r"/>
            <a:r>
              <a:rPr lang="ru-RU" sz="4000" b="1" dirty="0" smtClean="0">
                <a:ln w="11430">
                  <a:solidFill>
                    <a:srgbClr val="FFA279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свинью</a:t>
            </a:r>
            <a:r>
              <a:rPr lang="ru-RU" b="1" dirty="0" smtClean="0">
                <a:ln w="11430">
                  <a:solidFill>
                    <a:srgbClr val="FFA279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ru-RU" b="1" dirty="0">
              <a:ln w="11430">
                <a:solidFill>
                  <a:srgbClr val="FFA279"/>
                </a:solidFill>
              </a:ln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556792"/>
            <a:ext cx="5724128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>
                  <a:solidFill>
                    <a:srgbClr val="600000"/>
                  </a:solidFill>
                </a:ln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Устроить  втихомолку кому-либо неприятность, какую-либо гадость.</a:t>
            </a:r>
            <a:endParaRPr lang="ru-RU" sz="2800" b="1" dirty="0">
              <a:ln w="11430">
                <a:solidFill>
                  <a:srgbClr val="600000"/>
                </a:solidFill>
              </a:ln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ukvar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chemeClr val="accent5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9512" y="188641"/>
            <a:ext cx="1656184" cy="1512167"/>
          </a:xfrm>
        </p:spPr>
      </p:pic>
      <p:pic>
        <p:nvPicPr>
          <p:cNvPr id="5" name="Рисунок 4" descr="lekfrazsin_1_v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71800" y="332656"/>
            <a:ext cx="3240360" cy="2160240"/>
          </a:xfrm>
          <a:prstGeom prst="rect">
            <a:avLst/>
          </a:prstGeom>
          <a:ln w="127000" cap="sq">
            <a:solidFill>
              <a:srgbClr val="64CDD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188640"/>
            <a:ext cx="2148458" cy="2693038"/>
          </a:xfrm>
          <a:prstGeom prst="rect">
            <a:avLst/>
          </a:prstGeom>
          <a:ln w="127000" cap="sq">
            <a:solidFill>
              <a:srgbClr val="64CDD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79512" y="3140968"/>
            <a:ext cx="8964488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Разрубить гордиев узел - </a:t>
            </a:r>
            <a:r>
              <a:rPr lang="ru-RU" sz="12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разрешить  сложное, запутанное  дело </a:t>
            </a:r>
            <a:r>
              <a:rPr lang="ru-RU" sz="2800" b="1" dirty="0" smtClean="0">
                <a:ln w="11430"/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насильственным, прямолинейным  способом.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ysClr val="windowText" lastClr="000000"/>
                </a:solidFill>
              </a:ln>
              <a:solidFill>
                <a:srgbClr val="1442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Римский  огурец - </a:t>
            </a:r>
            <a:r>
              <a:rPr lang="ru-RU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 чрезмерном  преувеличении  чего-либо.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ysClr val="windowText" lastClr="000000"/>
                </a:solidFill>
              </a:ln>
              <a:solidFill>
                <a:srgbClr val="1442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Родиться  в  сорочке - </a:t>
            </a:r>
            <a:r>
              <a:rPr lang="ru-RU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быть  счастливым  и  удачливым  во  всём.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ysClr val="windowText" lastClr="000000"/>
                </a:solidFill>
              </a:ln>
              <a:solidFill>
                <a:srgbClr val="1442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Рубикон  перейдён - </a:t>
            </a:r>
            <a:r>
              <a:rPr lang="ru-RU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совершён  решительный  поступок, имеющий  поворотное  значение  в  жизни.</a:t>
            </a:r>
            <a:endParaRPr lang="ru-RU" sz="4000" b="1" dirty="0" smtClean="0">
              <a:ln w="11430">
                <a:solidFill>
                  <a:sysClr val="windowText" lastClr="000000"/>
                </a:solidFill>
              </a:ln>
              <a:solidFill>
                <a:srgbClr val="1442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rog-moneti-300x2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779912" y="3212976"/>
            <a:ext cx="5125752" cy="3417168"/>
          </a:xfrm>
          <a:prstGeom prst="rect">
            <a:avLst/>
          </a:prstGeom>
          <a:ln w="127000" cap="sq">
            <a:solidFill>
              <a:srgbClr val="64CDD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Рисунок 4" descr="3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32656"/>
            <a:ext cx="5292461" cy="3744416"/>
          </a:xfrm>
          <a:prstGeom prst="rect">
            <a:avLst/>
          </a:prstGeom>
          <a:ln w="127000" cap="sq">
            <a:solidFill>
              <a:srgbClr val="64CDD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4509120"/>
            <a:ext cx="3240360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Источник  необыкновенной      щедрости.</a:t>
            </a:r>
            <a:r>
              <a:rPr lang="ru-RU" b="1" dirty="0" smtClean="0">
                <a:ln w="11430"/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endParaRPr lang="ru-RU" b="1" dirty="0">
              <a:ln w="11430"/>
              <a:solidFill>
                <a:srgbClr val="1442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620688"/>
            <a:ext cx="3347864" cy="144655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 smtClean="0">
                <a:ln w="11430"/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Рог  изобилия.</a:t>
            </a:r>
            <a:endParaRPr lang="ru-RU" sz="4400" b="1" dirty="0">
              <a:ln w="11430"/>
              <a:solidFill>
                <a:srgbClr val="1442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A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0_ec3e0_49bb5ed_L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980728"/>
            <a:ext cx="4969127" cy="5472608"/>
          </a:xfrm>
          <a:prstGeom prst="rect">
            <a:avLst/>
          </a:prstGeom>
          <a:ln w="127000" cap="sq">
            <a:solidFill>
              <a:srgbClr val="64CDD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2483768" y="188640"/>
            <a:ext cx="6120680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Разделать  под  орех.</a:t>
            </a:r>
            <a:endParaRPr lang="ru-RU" sz="4400" b="1" dirty="0">
              <a:ln w="11430"/>
              <a:solidFill>
                <a:srgbClr val="14424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8104" y="2924944"/>
            <a:ext cx="3456384" cy="224676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r"/>
            <a:r>
              <a:rPr lang="ru-RU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14424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Сильно  критиковать  за  что-либо; делать  что-либо  основательно  и хорошо.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F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473055-bukvas-275x30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FC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3" y="188640"/>
            <a:ext cx="1512168" cy="1512168"/>
          </a:xfrm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2200275" cy="2716269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 descr="128808749_2976276_7pyatni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174874"/>
            <a:ext cx="2880320" cy="2418382"/>
          </a:xfrm>
          <a:prstGeom prst="rect">
            <a:avLst/>
          </a:prstGeom>
          <a:ln w="127000" cap="sq">
            <a:solidFill>
              <a:srgbClr val="92D05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79511" y="3068960"/>
            <a:ext cx="9145017" cy="34778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Семь  пятниц  на  неделе -</a:t>
            </a:r>
            <a:r>
              <a:rPr lang="ru-RU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8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частая  и  лёгкая перемена  решений,  намерений,  настроений.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255D25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Сжечь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корабли (мосты) -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сделать  решительный  разрыв, при  котором  становится  невозможным  возврат  прежних  отношений.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255D25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Сказка  про  белого  бычка -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бесконечное  повторение  одного  и того  же  с  самого  начала, возвращение  к  одному  и  тому  же.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255D25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Сражаться с ветряными мельницами - </a:t>
            </a:r>
            <a:r>
              <a:rPr lang="ru-RU" sz="2800" b="1" dirty="0" smtClean="0">
                <a:ln w="11430">
                  <a:solidFill>
                    <a:srgbClr val="255D25"/>
                  </a:solidFill>
                </a:ln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бессмысленно  и  безуспешно  тратить  силы в борьбе  с мнимой  опасностью, с воображаемыми препятствиями.</a:t>
            </a:r>
            <a:endParaRPr lang="ru-RU" sz="4000" b="1" dirty="0">
              <a:ln w="11430">
                <a:solidFill>
                  <a:srgbClr val="255D25"/>
                </a:solidFill>
              </a:ln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F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1472469214_i-136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9060" y="548680"/>
            <a:ext cx="8485881" cy="5657254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11560" y="3212976"/>
            <a:ext cx="4392488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Очень  умный, мудрый, </a:t>
            </a:r>
          </a:p>
          <a:p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выдающийся.</a:t>
            </a:r>
            <a:endParaRPr lang="ru-RU" sz="28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F4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lekfrazsin_10_v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3518" y="404664"/>
            <a:ext cx="8676964" cy="5784642"/>
          </a:xfrm>
          <a:prstGeom prst="rect">
            <a:avLst/>
          </a:prstGeom>
          <a:ln w="12700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5076056" y="3982998"/>
            <a:ext cx="4067944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Избавляться от  улик   совершённого преступления, поступка,</a:t>
            </a:r>
          </a:p>
          <a:p>
            <a:pPr algn="ctr"/>
            <a:r>
              <a:rPr lang="ru-RU" sz="2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уничтожая их следы.</a:t>
            </a:r>
            <a:endParaRPr lang="ru-RU" sz="2800" b="1" dirty="0">
              <a:ln w="11430">
                <a:solidFill>
                  <a:sysClr val="windowText" lastClr="000000"/>
                </a:solidFill>
              </a:ln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E9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583625a6254a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64B03E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2" y="188641"/>
            <a:ext cx="1944216" cy="1728191"/>
          </a:xfrm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188640"/>
            <a:ext cx="2297435" cy="2736304"/>
          </a:xfrm>
          <a:prstGeom prst="rect">
            <a:avLst/>
          </a:prstGeom>
          <a:ln w="127000" cap="sq">
            <a:solidFill>
              <a:srgbClr val="ABDB77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32656"/>
            <a:ext cx="3384376" cy="2256251"/>
          </a:xfrm>
          <a:prstGeom prst="rect">
            <a:avLst/>
          </a:prstGeom>
          <a:ln w="127000" cap="sq">
            <a:solidFill>
              <a:srgbClr val="ABDB77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79512" y="3136613"/>
            <a:ext cx="9289032" cy="387798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Типун  тебе на  язык </a:t>
            </a:r>
            <a:r>
              <a:rPr lang="ru-RU" sz="28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  ироническое  пожелание  тому, кто  высказал  недобрую  мысль.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B050"/>
                </a:solidFill>
              </a:ln>
              <a:solidFill>
                <a:srgbClr val="001E0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Точить  лясы (балясы) - </a:t>
            </a:r>
            <a:r>
              <a:rPr lang="ru-RU" sz="28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заниматься  пустой  болтовнёй, пустословить.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B050"/>
                </a:solidFill>
              </a:ln>
              <a:solidFill>
                <a:srgbClr val="001E0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Трубка  мира - </a:t>
            </a:r>
            <a:r>
              <a:rPr lang="ru-RU" sz="28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символ  заключения  мира, дружбы.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B050"/>
                </a:solidFill>
              </a:ln>
              <a:solidFill>
                <a:srgbClr val="001E0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Тяжела  ты, шапка Мономаха! - </a:t>
            </a:r>
            <a:r>
              <a:rPr lang="ru-RU" sz="28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неприятных  и  тяжёлых  обязанностях, которые налагаются на кого-либо.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>
                <a:solidFill>
                  <a:srgbClr val="00B050"/>
                </a:solidFill>
              </a:ln>
              <a:solidFill>
                <a:srgbClr val="001E0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Тянуть канитель - </a:t>
            </a:r>
            <a:r>
              <a:rPr lang="ru-RU" sz="2800" b="1" dirty="0" smtClean="0">
                <a:ln w="11430">
                  <a:solidFill>
                    <a:srgbClr val="00B050"/>
                  </a:solidFill>
                </a:ln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делать, говорить  что-либо однообразно, нудно.</a:t>
            </a:r>
            <a:endParaRPr lang="ru-RU" sz="4000" b="1" dirty="0" smtClean="0">
              <a:ln w="11430">
                <a:solidFill>
                  <a:srgbClr val="00B050"/>
                </a:solidFill>
              </a:ln>
              <a:solidFill>
                <a:srgbClr val="001E0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endParaRPr lang="ru-RU" sz="4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E9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lekfrazsin_15_v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6480720" cy="6342833"/>
          </a:xfrm>
        </p:spPr>
      </p:pic>
      <p:sp>
        <p:nvSpPr>
          <p:cNvPr id="5" name="TextBox 4"/>
          <p:cNvSpPr txBox="1"/>
          <p:nvPr/>
        </p:nvSpPr>
        <p:spPr>
          <a:xfrm>
            <a:off x="5076056" y="476672"/>
            <a:ext cx="3621504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>
                  <a:solidFill>
                    <a:srgbClr val="00B050"/>
                  </a:solidFill>
                </a:ln>
                <a:solidFill>
                  <a:srgbClr val="006C3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Тёртый калач.</a:t>
            </a:r>
            <a:endParaRPr lang="ru-RU" sz="4400" b="1" dirty="0">
              <a:ln w="11430">
                <a:solidFill>
                  <a:srgbClr val="00B050"/>
                </a:solidFill>
              </a:ln>
              <a:solidFill>
                <a:srgbClr val="006C3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2420888"/>
            <a:ext cx="3037503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Очень  опытный человек, которого </a:t>
            </a:r>
          </a:p>
          <a:p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трудно провести,</a:t>
            </a:r>
          </a:p>
          <a:p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обмануть.</a:t>
            </a:r>
            <a:endParaRPr lang="ru-RU" sz="2800" b="1" dirty="0">
              <a:ln w="11430"/>
              <a:solidFill>
                <a:srgbClr val="001E0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E9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lekfrazsin_17_v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476672"/>
            <a:ext cx="8640960" cy="5760640"/>
          </a:xfrm>
        </p:spPr>
      </p:pic>
      <p:sp>
        <p:nvSpPr>
          <p:cNvPr id="5" name="TextBox 4"/>
          <p:cNvSpPr txBox="1"/>
          <p:nvPr/>
        </p:nvSpPr>
        <p:spPr>
          <a:xfrm>
            <a:off x="179512" y="3140968"/>
            <a:ext cx="5674441" cy="18158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Такая  ситуация, когда устране-</a:t>
            </a:r>
          </a:p>
          <a:p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</a:t>
            </a:r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ие  одних  недостатков влечёт</a:t>
            </a:r>
          </a:p>
          <a:p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  собой возникновение </a:t>
            </a:r>
          </a:p>
          <a:p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ln w="11430"/>
                <a:solidFill>
                  <a:srgbClr val="001E0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                 новых. </a:t>
            </a:r>
            <a:endParaRPr lang="ru-RU" sz="2800" b="1" dirty="0">
              <a:ln w="11430"/>
              <a:solidFill>
                <a:srgbClr val="001E0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A6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ukvaf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C0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969751" y="188641"/>
            <a:ext cx="1666146" cy="1587573"/>
          </a:xfrm>
        </p:spPr>
      </p:pic>
      <p:pic>
        <p:nvPicPr>
          <p:cNvPr id="5" name="Рисунок 4" descr="u8.pn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0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2" y="188640"/>
            <a:ext cx="1584176" cy="1584176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188640"/>
            <a:ext cx="2171700" cy="3017264"/>
          </a:xfrm>
          <a:prstGeom prst="rect">
            <a:avLst/>
          </a:prstGeom>
          <a:noFill/>
          <a:ln w="9525">
            <a:solidFill>
              <a:srgbClr val="860000"/>
            </a:solidFill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188640"/>
            <a:ext cx="2684909" cy="2952328"/>
          </a:xfrm>
          <a:prstGeom prst="rect">
            <a:avLst/>
          </a:prstGeom>
          <a:noFill/>
          <a:ln w="9525">
            <a:solidFill>
              <a:srgbClr val="860000"/>
            </a:solidFill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3284983"/>
            <a:ext cx="8964488" cy="32624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Узнать  всю подноготную </a:t>
            </a: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</a:t>
            </a:r>
            <a:r>
              <a:rPr lang="ru-RU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узнать  скрываемые  подробности чего-либо.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Умывать руки - </a:t>
            </a:r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отстраняться от участия в каком-либо деле; снимать с себя ответственность за что-либо.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Фиговый листок – </a:t>
            </a:r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маскировка  подлинных  намерений, обычно нечестных, или  истинного  положения  дел.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Фонарь  Диогена - </a:t>
            </a:r>
            <a:r>
              <a:rPr lang="ru-RU" sz="28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символ  упорных, но  тщетных  поисков, стремления  найти  кого-либо  или  что-либо.</a:t>
            </a:r>
            <a:endParaRPr lang="ru-RU" sz="40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A6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imgprevie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771800" y="260648"/>
            <a:ext cx="6120680" cy="6308047"/>
          </a:xfrm>
        </p:spPr>
      </p:pic>
      <p:sp>
        <p:nvSpPr>
          <p:cNvPr id="6" name="TextBox 5"/>
          <p:cNvSpPr txBox="1"/>
          <p:nvPr/>
        </p:nvSpPr>
        <p:spPr>
          <a:xfrm>
            <a:off x="395536" y="548680"/>
            <a:ext cx="475957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000" b="1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5A0E3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Убить  двух  зайцев.</a:t>
            </a:r>
            <a:r>
              <a:rPr lang="ru-RU" sz="4000" b="1" dirty="0" smtClean="0">
                <a:ln w="11430">
                  <a:solidFill>
                    <a:srgbClr val="860000"/>
                  </a:solidFill>
                </a:ln>
                <a:solidFill>
                  <a:srgbClr val="86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endParaRPr lang="ru-RU" sz="4000" b="1" dirty="0">
              <a:ln w="11430">
                <a:solidFill>
                  <a:srgbClr val="860000"/>
                </a:solidFill>
              </a:ln>
              <a:solidFill>
                <a:srgbClr val="86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2204864"/>
            <a:ext cx="5112568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5A0E3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Одновременно выполнить</a:t>
            </a:r>
          </a:p>
          <a:p>
            <a:r>
              <a:rPr lang="ru-RU" sz="3200" b="1" dirty="0" smtClean="0">
                <a:ln w="11430"/>
                <a:solidFill>
                  <a:srgbClr val="5A0E3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</a:t>
            </a:r>
            <a:r>
              <a:rPr lang="ru-RU" sz="3200" b="1" dirty="0" smtClean="0">
                <a:ln w="11430"/>
                <a:solidFill>
                  <a:srgbClr val="5A0E3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  дела  или  добиться</a:t>
            </a:r>
          </a:p>
          <a:p>
            <a:r>
              <a:rPr lang="ru-RU" sz="3200" b="1" dirty="0" smtClean="0">
                <a:ln w="11430"/>
                <a:solidFill>
                  <a:srgbClr val="5A0E3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  <a:r>
              <a:rPr lang="ru-RU" sz="3200" b="1" dirty="0" smtClean="0">
                <a:ln w="11430"/>
                <a:solidFill>
                  <a:srgbClr val="5A0E3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существления  двух</a:t>
            </a:r>
          </a:p>
          <a:p>
            <a:r>
              <a:rPr lang="ru-RU" sz="3200" b="1" dirty="0" smtClean="0">
                <a:ln w="11430"/>
                <a:solidFill>
                  <a:srgbClr val="5A0E3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                     целей.</a:t>
            </a:r>
            <a:endParaRPr lang="ru-RU" sz="3200" b="1" dirty="0">
              <a:ln w="11430"/>
              <a:solidFill>
                <a:srgbClr val="5A0E3B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A6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dd836c9f020cb999a06276b67ffe48a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4217599" cy="6182147"/>
          </a:xfrm>
          <a:prstGeom prst="rect">
            <a:avLst/>
          </a:prstGeom>
          <a:ln w="1270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88640"/>
            <a:ext cx="3324225" cy="2781300"/>
          </a:xfrm>
          <a:prstGeom prst="rect">
            <a:avLst/>
          </a:prstGeom>
          <a:ln w="127000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04048" y="3717032"/>
            <a:ext cx="4139952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5A0E3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Пустая,  ничего не стоящая  бумажка; документ, не имеющий  силы. </a:t>
            </a:r>
            <a:endParaRPr lang="ru-RU" sz="3200" b="1" dirty="0">
              <a:ln w="11430"/>
              <a:solidFill>
                <a:srgbClr val="5A0E3B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B8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ukvah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FFA279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3" y="188641"/>
            <a:ext cx="1584175" cy="1394073"/>
          </a:xfrm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88640"/>
            <a:ext cx="3063999" cy="3833259"/>
          </a:xfrm>
          <a:prstGeom prst="rect">
            <a:avLst/>
          </a:prstGeom>
          <a:ln w="127000" cap="sq">
            <a:solidFill>
              <a:srgbClr val="FFA279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04664"/>
            <a:ext cx="3240360" cy="3816424"/>
          </a:xfrm>
          <a:prstGeom prst="rect">
            <a:avLst/>
          </a:prstGeom>
          <a:ln w="127000" cap="sq">
            <a:solidFill>
              <a:srgbClr val="FFA279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251520" y="4653136"/>
            <a:ext cx="889248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Хоть лопни – </a:t>
            </a:r>
            <a:r>
              <a:rPr lang="ru-RU" sz="28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 бесполезности, тщетности  чьих-либо  усилий; сделать  во  что  бы  то  ни  стало.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/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Хоть  святых  выноси - </a:t>
            </a:r>
            <a:r>
              <a:rPr lang="ru-RU" sz="28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восклицание  изумления  и  досады  от  непристойного  и  безобразного  поведения.</a:t>
            </a:r>
            <a:endParaRPr lang="ru-RU" sz="4000" b="1" dirty="0" smtClean="0">
              <a:ln w="11430"/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97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473055-bukvach-291x30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DE64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79513" y="188640"/>
            <a:ext cx="1224136" cy="1261996"/>
          </a:xfrm>
        </p:spPr>
      </p:pic>
      <p:pic>
        <p:nvPicPr>
          <p:cNvPr id="5" name="Рисунок 4" descr="bukvash2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C0000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619672" y="188640"/>
            <a:ext cx="1728192" cy="1269129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772816"/>
            <a:ext cx="2376264" cy="2808312"/>
          </a:xfrm>
          <a:prstGeom prst="rect">
            <a:avLst/>
          </a:prstGeom>
          <a:ln w="127000" cap="sq">
            <a:solidFill>
              <a:srgbClr val="FFBFA3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88640"/>
            <a:ext cx="4536504" cy="3960440"/>
          </a:xfrm>
          <a:prstGeom prst="rect">
            <a:avLst/>
          </a:prstGeom>
          <a:ln w="127000" cap="sq">
            <a:solidFill>
              <a:srgbClr val="FFBFA3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79512" y="5013176"/>
            <a:ext cx="8964488" cy="13951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3E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Чёрная кошка пробежала - </a:t>
            </a:r>
            <a:r>
              <a:rPr lang="ru-RU" sz="2800" b="1" dirty="0" smtClean="0">
                <a:ln w="11430"/>
                <a:solidFill>
                  <a:srgbClr val="3E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ссора, размолвка между  кем-либо.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/>
              <a:solidFill>
                <a:srgbClr val="3E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rgbClr val="3E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Шиворот-навыворот - </a:t>
            </a:r>
            <a:r>
              <a:rPr lang="ru-RU" sz="2800" b="1" dirty="0" smtClean="0">
                <a:ln w="11430"/>
                <a:solidFill>
                  <a:srgbClr val="3E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обратном порядке, наоборот.</a:t>
            </a:r>
            <a:endParaRPr lang="ru-RU" sz="4000" b="1" dirty="0">
              <a:ln w="11430"/>
              <a:solidFill>
                <a:srgbClr val="3E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97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Челом   бить.</a:t>
            </a:r>
            <a:endParaRPr lang="ru-RU" b="1" dirty="0">
              <a:ln w="11430"/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Содержимое 3" descr="lishennye-prava-golosa-yuzhnouralcy-pishut-chelobitnye-gubernatoru-prosyat-uchest-mnenie-naroda-pri-naznachenii-glav_551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196752"/>
            <a:ext cx="6934335" cy="5316323"/>
          </a:xfrm>
          <a:prstGeom prst="rect">
            <a:avLst/>
          </a:prstGeom>
          <a:ln w="127000" cap="sq">
            <a:solidFill>
              <a:srgbClr val="FFA279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0" y="1196752"/>
            <a:ext cx="4752528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Выражать  чувство  глубокого  уважения, почтения, благодарности</a:t>
            </a:r>
          </a:p>
          <a:p>
            <a:r>
              <a:rPr lang="ru-RU" sz="32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за что-либо; почтитель-</a:t>
            </a:r>
          </a:p>
          <a:p>
            <a:r>
              <a:rPr lang="ru-RU" sz="32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b="1" dirty="0" smtClean="0">
                <a:ln w="11430"/>
                <a:solidFill>
                  <a:srgbClr val="6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но  просить о чём-либо.</a:t>
            </a:r>
            <a:endParaRPr lang="ru-RU" sz="3200" b="1" dirty="0">
              <a:ln w="11430"/>
              <a:solidFill>
                <a:srgbClr val="6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9E9A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bukvaya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duotone>
              <a:prstClr val="black"/>
              <a:srgbClr val="64B03E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1835696" y="188640"/>
            <a:ext cx="1584176" cy="1368152"/>
          </a:xfrm>
        </p:spPr>
      </p:pic>
      <p:pic>
        <p:nvPicPr>
          <p:cNvPr id="5" name="Рисунок 4" descr="bukvaye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64B03E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251521" y="188641"/>
            <a:ext cx="1440159" cy="1371580"/>
          </a:xfrm>
          <a:prstGeom prst="rect">
            <a:avLst/>
          </a:prstGeom>
        </p:spPr>
      </p:pic>
      <p:pic>
        <p:nvPicPr>
          <p:cNvPr id="6" name="Рисунок 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2132856"/>
            <a:ext cx="3096344" cy="4226421"/>
          </a:xfrm>
          <a:prstGeom prst="rect">
            <a:avLst/>
          </a:prstGeom>
          <a:ln w="127000" cap="sq">
            <a:solidFill>
              <a:srgbClr val="9FD07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 descr="132500168_YAbloko_razdor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07904" y="3212976"/>
            <a:ext cx="5084043" cy="3389362"/>
          </a:xfrm>
          <a:prstGeom prst="rect">
            <a:avLst/>
          </a:prstGeom>
          <a:ln w="127000" cap="sq">
            <a:solidFill>
              <a:srgbClr val="9FD072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635896" y="764704"/>
            <a:ext cx="5508104" cy="1877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Эзоповский (эзопов) язык - </a:t>
            </a:r>
            <a:r>
              <a:rPr lang="ru-RU" sz="28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иносказательный язык – с  умолчаниями и намёками.</a:t>
            </a:r>
          </a:p>
          <a:p>
            <a:pPr>
              <a:lnSpc>
                <a:spcPct val="50000"/>
              </a:lnSpc>
            </a:pPr>
            <a:endParaRPr lang="ru-RU" sz="2800" b="1" dirty="0" smtClean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lnSpc>
                <a:spcPct val="50000"/>
              </a:lnSpc>
            </a:pPr>
            <a:r>
              <a:rPr lang="ru-RU" sz="40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Яблоко  раздора - </a:t>
            </a:r>
            <a:r>
              <a:rPr lang="ru-RU" sz="28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повод и причина  ссоры,  спора, серьёзных  разногласий.</a:t>
            </a:r>
            <a:endParaRPr lang="ru-RU" sz="40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39552" y="764704"/>
            <a:ext cx="8564332" cy="384720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ru-RU" sz="4000" b="1" dirty="0" smtClean="0">
              <a:ln w="11430">
                <a:solidFill>
                  <a:schemeClr val="accent4">
                    <a:lumMod val="50000"/>
                  </a:schemeClr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Используемая  литература:</a:t>
            </a:r>
            <a:endParaRPr lang="ru-RU" sz="4000" b="1" dirty="0" smtClean="0">
              <a:ln w="11430">
                <a:solidFill>
                  <a:srgbClr val="002060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Розе  Т.В.</a:t>
            </a:r>
          </a:p>
          <a:p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40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</a:t>
            </a: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Большой  фразеологический  словарь  для  детей. </a:t>
            </a:r>
            <a:endParaRPr lang="ru-RU" sz="2800" b="1" dirty="0" smtClean="0">
              <a:ln w="11430">
                <a:solidFill>
                  <a:srgbClr val="002060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>
              <a:buFontTx/>
              <a:buChar char="-"/>
            </a:pPr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М.: ОЛМА  Медиа  Групп. 2010. – 224 с., ил.</a:t>
            </a:r>
          </a:p>
          <a:p>
            <a:endParaRPr lang="ru-RU" sz="2800" b="1" dirty="0" smtClean="0">
              <a:ln w="11430">
                <a:solidFill>
                  <a:srgbClr val="002060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r>
              <a:rPr lang="ru-RU" sz="2800" b="1" dirty="0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Выполнила:  Сафонова </a:t>
            </a:r>
            <a:r>
              <a:rPr lang="ru-RU" sz="2800" b="1" smtClean="0">
                <a:ln w="11430">
                  <a:solidFill>
                    <a:srgbClr val="002060"/>
                  </a:solidFill>
                </a:ln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Ирина Евгеньевна.</a:t>
            </a:r>
            <a:endParaRPr lang="ru-RU" sz="4000" b="1" dirty="0">
              <a:ln w="11430">
                <a:solidFill>
                  <a:srgbClr val="002060"/>
                </a:solidFill>
              </a:ln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6021288"/>
            <a:ext cx="8229600" cy="104875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1710</Words>
  <Application>Microsoft Office PowerPoint</Application>
  <PresentationFormat>Экран (4:3)</PresentationFormat>
  <Paragraphs>260</Paragraphs>
  <Slides>61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Тема Office</vt:lpstr>
      <vt:lpstr>фразеологизмы</vt:lpstr>
      <vt:lpstr>Фразеологизмы – устойчивые обороты речи, которые имеют самостоятельное значение и свойственны определенному языку. Часто, чтобы добиться некоего речевого эффекта простых слов бывает недостаточно. Иронию, горечь, любовь, насмешку, свое собственное отношение к происходящему – все это можно выразить гораздо емче, точнее, эмоциональнее.</vt:lpstr>
      <vt:lpstr> </vt:lpstr>
      <vt:lpstr>А  Васька  слушает да ест! </vt:lpstr>
      <vt:lpstr>Ай, Моська! </vt:lpstr>
      <vt:lpstr>Слайд 6</vt:lpstr>
      <vt:lpstr>Без  царя  в  голове.</vt:lpstr>
      <vt:lpstr>Бросать слова  на  ветер. </vt:lpstr>
      <vt:lpstr>Слайд 9</vt:lpstr>
      <vt:lpstr> Вертеться как белка  в  колесе. Находиться  в  беспрестанных  хлопотах, суетиться.   </vt:lpstr>
      <vt:lpstr> Выносить  сор  из  избы.    </vt:lpstr>
      <vt:lpstr> </vt:lpstr>
      <vt:lpstr>Газетная  утка.</vt:lpstr>
      <vt:lpstr>Гол  как  сокол.</vt:lpstr>
      <vt:lpstr>Слайд 15</vt:lpstr>
      <vt:lpstr>Делать  из  мухи  слона.</vt:lpstr>
      <vt:lpstr>Держи  карман   шире. </vt:lpstr>
      <vt:lpstr>Слайд 18</vt:lpstr>
      <vt:lpstr>Египетский  труд.  </vt:lpstr>
      <vt:lpstr> </vt:lpstr>
      <vt:lpstr>Слайд 21</vt:lpstr>
      <vt:lpstr>Слайд 22</vt:lpstr>
      <vt:lpstr>Заварить кашу, расхлёбывать кашу.</vt:lpstr>
      <vt:lpstr>             Иерихонская труба –                оглушительно громкий ,                   трубный  голос. </vt:lpstr>
      <vt:lpstr>Слайд 25</vt:lpstr>
      <vt:lpstr>И на солнце есть пятна</vt:lpstr>
      <vt:lpstr>     </vt:lpstr>
      <vt:lpstr> Косая сажень в плечах. Очень  широкоплечий, могучего  телосложения человек.   </vt:lpstr>
      <vt:lpstr>   </vt:lpstr>
      <vt:lpstr>Слайд 30</vt:lpstr>
      <vt:lpstr>Лебедь,  рак  и  щука. Отсутствие  согласованности  в  каком-либо   деле, полный разброд. </vt:lpstr>
      <vt:lpstr>ДелЛ</vt:lpstr>
      <vt:lpstr>Слайд 33</vt:lpstr>
      <vt:lpstr>, на  который </vt:lpstr>
      <vt:lpstr>Слайд 35</vt:lpstr>
      <vt:lpstr>Слайд 36</vt:lpstr>
      <vt:lpstr>Не  в  своей  тарелке.</vt:lpstr>
      <vt:lpstr>Слайд 38</vt:lpstr>
      <vt:lpstr>   </vt:lpstr>
      <vt:lpstr>   </vt:lpstr>
      <vt:lpstr>   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Челом   бить.</vt:lpstr>
      <vt:lpstr>Слайд 60</vt:lpstr>
      <vt:lpstr>Слайд 61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фразеологизмы</dc:title>
  <dc:creator>User</dc:creator>
  <cp:lastModifiedBy>User</cp:lastModifiedBy>
  <cp:revision>245</cp:revision>
  <dcterms:created xsi:type="dcterms:W3CDTF">2017-06-06T09:45:38Z</dcterms:created>
  <dcterms:modified xsi:type="dcterms:W3CDTF">2017-06-09T06:51:13Z</dcterms:modified>
</cp:coreProperties>
</file>