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9" r:id="rId3"/>
    <p:sldId id="256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C230F"/>
    <a:srgbClr val="FF66CC"/>
    <a:srgbClr val="311211"/>
    <a:srgbClr val="660033"/>
    <a:srgbClr val="FF3300"/>
    <a:srgbClr val="15054F"/>
    <a:srgbClr val="993366"/>
    <a:srgbClr val="66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0F29E-3D06-4491-B60D-2A5CF102BBEF}" type="datetimeFigureOut">
              <a:rPr lang="ru-RU" smtClean="0"/>
              <a:pPr/>
              <a:t>28.04.2017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46C7C-9F65-47D1-BB98-AA1B80FDAF8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0F29E-3D06-4491-B60D-2A5CF102BBEF}" type="datetimeFigureOut">
              <a:rPr lang="ru-RU" smtClean="0"/>
              <a:pPr/>
              <a:t>28.04.2017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46C7C-9F65-47D1-BB98-AA1B80FDAF8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0F29E-3D06-4491-B60D-2A5CF102BBEF}" type="datetimeFigureOut">
              <a:rPr lang="ru-RU" smtClean="0"/>
              <a:pPr/>
              <a:t>28.04.2017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46C7C-9F65-47D1-BB98-AA1B80FDAF8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0F29E-3D06-4491-B60D-2A5CF102BBEF}" type="datetimeFigureOut">
              <a:rPr lang="ru-RU" smtClean="0"/>
              <a:pPr/>
              <a:t>28.04.2017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46C7C-9F65-47D1-BB98-AA1B80FDAF8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0F29E-3D06-4491-B60D-2A5CF102BBEF}" type="datetimeFigureOut">
              <a:rPr lang="ru-RU" smtClean="0"/>
              <a:pPr/>
              <a:t>28.04.2017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46C7C-9F65-47D1-BB98-AA1B80FDAF8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0F29E-3D06-4491-B60D-2A5CF102BBEF}" type="datetimeFigureOut">
              <a:rPr lang="ru-RU" smtClean="0"/>
              <a:pPr/>
              <a:t>28.04.2017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46C7C-9F65-47D1-BB98-AA1B80FDAF8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0F29E-3D06-4491-B60D-2A5CF102BBEF}" type="datetimeFigureOut">
              <a:rPr lang="ru-RU" smtClean="0"/>
              <a:pPr/>
              <a:t>28.04.2017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46C7C-9F65-47D1-BB98-AA1B80FDAF8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0F29E-3D06-4491-B60D-2A5CF102BBEF}" type="datetimeFigureOut">
              <a:rPr lang="ru-RU" smtClean="0"/>
              <a:pPr/>
              <a:t>28.04.2017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46C7C-9F65-47D1-BB98-AA1B80FDAF8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0F29E-3D06-4491-B60D-2A5CF102BBEF}" type="datetimeFigureOut">
              <a:rPr lang="ru-RU" smtClean="0"/>
              <a:pPr/>
              <a:t>28.04.2017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46C7C-9F65-47D1-BB98-AA1B80FDAF8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0F29E-3D06-4491-B60D-2A5CF102BBEF}" type="datetimeFigureOut">
              <a:rPr lang="ru-RU" smtClean="0"/>
              <a:pPr/>
              <a:t>28.04.2017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46C7C-9F65-47D1-BB98-AA1B80FDAF8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0F29E-3D06-4491-B60D-2A5CF102BBEF}" type="datetimeFigureOut">
              <a:rPr lang="ru-RU" smtClean="0"/>
              <a:pPr/>
              <a:t>28.04.2017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46C7C-9F65-47D1-BB98-AA1B80FDAF8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F0">
                <a:alpha val="95000"/>
              </a:srgbClr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40F29E-3D06-4491-B60D-2A5CF102BBEF}" type="datetimeFigureOut">
              <a:rPr lang="ru-RU" smtClean="0"/>
              <a:pPr/>
              <a:t>28.04.2017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C46C7C-9F65-47D1-BB98-AA1B80FDAF8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безнадзорность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7094" y="332656"/>
            <a:ext cx="8535976" cy="6048672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 descr="87202592_4212272_75543138_3927504_prakticheskiesovetymolodymroditelyam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544" y="4221088"/>
            <a:ext cx="2952328" cy="1958378"/>
          </a:xfrm>
          <a:prstGeom prst="round2DiagRect">
            <a:avLst/>
          </a:prstGeom>
          <a:ln>
            <a:solidFill>
              <a:schemeClr val="bg2">
                <a:lumMod val="1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Содержимое 5" descr="x_28f0f0c4-300x17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90208" y="476672"/>
            <a:ext cx="8607074" cy="5760640"/>
          </a:xfrm>
          <a:prstGeom prst="round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324544" y="1"/>
            <a:ext cx="9793088" cy="1916831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7200" b="1" dirty="0" smtClean="0">
                <a:ln w="11430">
                  <a:solidFill>
                    <a:srgbClr val="002060"/>
                  </a:solidFill>
                </a:ln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Десять самых плохих способов воспитания</a:t>
            </a:r>
            <a:endParaRPr lang="ru-RU" sz="7200" b="1" dirty="0">
              <a:ln w="11430">
                <a:solidFill>
                  <a:srgbClr val="002060"/>
                </a:solidFill>
              </a:ln>
              <a:solidFill>
                <a:srgbClr val="703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219853_html_m274e0265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17674" y="1878134"/>
            <a:ext cx="6394685" cy="49157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96752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5400" b="1" dirty="0" smtClean="0">
                <a:ln w="11430">
                  <a:solidFill>
                    <a:srgbClr val="002060"/>
                  </a:solidFill>
                </a:ln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1. Физическое оскорбление</a:t>
            </a:r>
            <a:endParaRPr lang="ru-RU" sz="5400" b="1" dirty="0">
              <a:ln w="11430">
                <a:solidFill>
                  <a:srgbClr val="002060"/>
                </a:solidFill>
              </a:ln>
              <a:solidFill>
                <a:srgbClr val="703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4" name="Содержимое 3" descr="849331163_177135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43608" y="1220096"/>
            <a:ext cx="7200799" cy="5394052"/>
          </a:xfrm>
          <a:prstGeom prst="round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1C230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1115616" y="1844824"/>
            <a:ext cx="48245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Рукоприкладство  редко  приносит  положительный  результат</a:t>
            </a:r>
            <a:r>
              <a:rPr lang="ru-RU" sz="3200" dirty="0" smtClean="0">
                <a:ln>
                  <a:solidFill>
                    <a:srgbClr val="FFFF00"/>
                  </a:solidFill>
                </a:ln>
              </a:rPr>
              <a:t> </a:t>
            </a:r>
            <a:endParaRPr lang="ru-RU" sz="3200" dirty="0">
              <a:ln>
                <a:solidFill>
                  <a:srgbClr val="FFFF00"/>
                </a:solidFill>
              </a:ln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5" grpId="0"/>
      <p:bldP spid="5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52736"/>
          </a:xfrm>
        </p:spPr>
        <p:txBody>
          <a:bodyPr>
            <a:normAutofit/>
          </a:bodyPr>
          <a:lstStyle/>
          <a:p>
            <a:r>
              <a:rPr lang="ru-RU" sz="5400" b="1" dirty="0">
                <a:ln w="11430">
                  <a:solidFill>
                    <a:srgbClr val="002060"/>
                  </a:solidFill>
                </a:ln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</a:t>
            </a:r>
            <a:r>
              <a:rPr lang="ru-RU" sz="5400" b="1" dirty="0" smtClean="0">
                <a:ln w="11430">
                  <a:solidFill>
                    <a:srgbClr val="002060"/>
                  </a:solidFill>
                </a:ln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 Принуждение.</a:t>
            </a:r>
            <a:endParaRPr lang="ru-RU" sz="5400" dirty="0"/>
          </a:p>
        </p:txBody>
      </p:sp>
      <p:pic>
        <p:nvPicPr>
          <p:cNvPr id="4" name="Содержимое 3" descr="44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1209843"/>
            <a:ext cx="7992888" cy="5315271"/>
          </a:xfrm>
          <a:prstGeom prst="round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7030A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611560" y="4725144"/>
            <a:ext cx="3384377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200" b="1" dirty="0" smtClean="0">
                <a:ln w="11430">
                  <a:solidFill>
                    <a:srgbClr val="002060"/>
                  </a:solidFill>
                </a:ln>
                <a:solidFill>
                  <a:srgbClr val="6600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Результат  будет    шатким   и  сомнительным</a:t>
            </a:r>
            <a:endParaRPr lang="ru-RU" sz="3200" b="1" dirty="0">
              <a:ln w="11430">
                <a:solidFill>
                  <a:srgbClr val="002060"/>
                </a:solidFill>
              </a:ln>
              <a:solidFill>
                <a:srgbClr val="660066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68760"/>
          </a:xfrm>
        </p:spPr>
        <p:txBody>
          <a:bodyPr>
            <a:normAutofit/>
          </a:bodyPr>
          <a:lstStyle/>
          <a:p>
            <a:r>
              <a:rPr lang="ru-RU" sz="6600" b="1" dirty="0">
                <a:ln w="11430">
                  <a:solidFill>
                    <a:srgbClr val="002060"/>
                  </a:solidFill>
                </a:ln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3</a:t>
            </a:r>
            <a:r>
              <a:rPr lang="ru-RU" sz="6600" b="1" dirty="0" smtClean="0">
                <a:ln w="11430">
                  <a:solidFill>
                    <a:srgbClr val="002060"/>
                  </a:solidFill>
                </a:ln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.Крик.</a:t>
            </a:r>
            <a:endParaRPr lang="ru-RU" sz="6600" dirty="0"/>
          </a:p>
        </p:txBody>
      </p:sp>
      <p:pic>
        <p:nvPicPr>
          <p:cNvPr id="4" name="Содержимое 3" descr="mqdefaul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1412776"/>
            <a:ext cx="8477786" cy="5035847"/>
          </a:xfrm>
          <a:prstGeom prst="round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93366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395536" y="5157192"/>
            <a:ext cx="6120680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600" b="1" dirty="0" smtClean="0">
                <a:ln w="11430">
                  <a:solidFill>
                    <a:schemeClr val="tx1"/>
                  </a:solidFill>
                </a:ln>
                <a:solidFill>
                  <a:srgbClr val="15054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Криком не добьёшься ничего, кроме головной боли</a:t>
            </a:r>
            <a:endParaRPr lang="ru-RU" sz="3600" b="1" dirty="0">
              <a:ln w="11430">
                <a:solidFill>
                  <a:schemeClr val="tx1"/>
                </a:solidFill>
              </a:ln>
              <a:solidFill>
                <a:srgbClr val="15054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>
            <a:noAutofit/>
          </a:bodyPr>
          <a:lstStyle/>
          <a:p>
            <a:r>
              <a:rPr lang="ru-RU" sz="5400" b="1" dirty="0" smtClean="0">
                <a:ln w="11430">
                  <a:solidFill>
                    <a:srgbClr val="002060"/>
                  </a:solidFill>
                </a:ln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4.Требование  немедленного подчинения.</a:t>
            </a:r>
            <a:endParaRPr lang="ru-RU" sz="5400" dirty="0"/>
          </a:p>
        </p:txBody>
      </p:sp>
      <p:pic>
        <p:nvPicPr>
          <p:cNvPr id="4" name="Содержимое 3" descr="251113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87624" y="1491776"/>
            <a:ext cx="6768752" cy="5066183"/>
          </a:xfrm>
          <a:prstGeom prst="round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1547664" y="1484784"/>
            <a:ext cx="6624736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400" b="1" dirty="0" smtClean="0">
                <a:ln w="1143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Не думайте, что из детей, которыми всегда и во всём руководят, получатся самостоятельные и независимые люди</a:t>
            </a:r>
            <a:endParaRPr lang="ru-RU" sz="2400" b="1" dirty="0">
              <a:ln w="11430"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24744"/>
          </a:xfrm>
        </p:spPr>
        <p:txBody>
          <a:bodyPr>
            <a:normAutofit/>
          </a:bodyPr>
          <a:lstStyle/>
          <a:p>
            <a:r>
              <a:rPr lang="ru-RU" sz="6000" b="1" dirty="0" smtClean="0">
                <a:ln w="11430">
                  <a:solidFill>
                    <a:srgbClr val="002060"/>
                  </a:solidFill>
                </a:ln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5.Ворчание.</a:t>
            </a:r>
            <a:endParaRPr lang="ru-RU" sz="6000" dirty="0"/>
          </a:p>
        </p:txBody>
      </p:sp>
      <p:pic>
        <p:nvPicPr>
          <p:cNvPr id="4" name="Содержимое 3" descr="Shumy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1268760"/>
            <a:ext cx="8301464" cy="5184576"/>
          </a:xfrm>
          <a:prstGeom prst="round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3419872" y="5301208"/>
            <a:ext cx="5472608" cy="113877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200" b="1" dirty="0" smtClean="0">
                <a:ln w="11430">
                  <a:solidFill>
                    <a:sysClr val="windowText" lastClr="000000"/>
                  </a:solidFill>
                </a:ln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Ворчание  при  воспитании  эффективно  </a:t>
            </a:r>
            <a:r>
              <a:rPr lang="ru-RU" sz="3600" b="1" dirty="0" smtClean="0">
                <a:ln w="11430">
                  <a:solidFill>
                    <a:sysClr val="windowText" lastClr="000000"/>
                  </a:solidFill>
                </a:ln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менее  всего</a:t>
            </a:r>
            <a:endParaRPr lang="ru-RU" sz="3200" b="1" dirty="0">
              <a:ln w="11430">
                <a:solidFill>
                  <a:sysClr val="windowText" lastClr="000000"/>
                </a:solidFill>
              </a:ln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24744"/>
          </a:xfrm>
        </p:spPr>
        <p:txBody>
          <a:bodyPr>
            <a:noAutofit/>
          </a:bodyPr>
          <a:lstStyle/>
          <a:p>
            <a:r>
              <a:rPr lang="ru-RU" sz="6000" b="1" dirty="0" smtClean="0">
                <a:ln w="11430">
                  <a:solidFill>
                    <a:srgbClr val="002060"/>
                  </a:solidFill>
                </a:ln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6.Нотации  и  советы.</a:t>
            </a:r>
            <a:endParaRPr lang="ru-RU" sz="6000" dirty="0"/>
          </a:p>
        </p:txBody>
      </p:sp>
      <p:pic>
        <p:nvPicPr>
          <p:cNvPr id="4" name="Содержимое 3" descr="354f46f32526d857a8750e922c5f4c6f-501x33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1150600"/>
            <a:ext cx="7992888" cy="5296684"/>
          </a:xfrm>
          <a:prstGeom prst="round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827584" y="5157192"/>
            <a:ext cx="6296019" cy="113877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200" b="1" dirty="0" smtClean="0">
                <a:ln w="11430">
                  <a:solidFill>
                    <a:sysClr val="windowText" lastClr="000000"/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Дети   их  обычно</a:t>
            </a:r>
            <a:r>
              <a:rPr lang="ru-RU" sz="3600" b="1" dirty="0" smtClean="0">
                <a:ln w="11430">
                  <a:solidFill>
                    <a:sysClr val="windowText" lastClr="000000"/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не  слушают!</a:t>
            </a:r>
            <a:endParaRPr lang="ru-RU" sz="3200" b="1" dirty="0" smtClean="0">
              <a:ln w="11430">
                <a:solidFill>
                  <a:sysClr val="windowText" lastClr="000000"/>
                </a:solidFill>
              </a:ln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r>
              <a:rPr lang="ru-RU" sz="3200" b="1" dirty="0" smtClean="0">
                <a:ln w="11430">
                  <a:solidFill>
                    <a:sysClr val="windowText" lastClr="000000"/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Пустая трата  времени  и  сил.</a:t>
            </a:r>
            <a:endParaRPr lang="ru-RU" sz="3200" b="1" dirty="0">
              <a:ln w="11430">
                <a:solidFill>
                  <a:sysClr val="windowText" lastClr="000000"/>
                </a:solidFill>
              </a:ln>
              <a:solidFill>
                <a:schemeClr val="tx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ln w="11430">
                  <a:solidFill>
                    <a:srgbClr val="002060"/>
                  </a:solidFill>
                </a:ln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7.Вымещение  злобы  на  детях.</a:t>
            </a:r>
            <a:endParaRPr lang="ru-RU" sz="4800" dirty="0"/>
          </a:p>
        </p:txBody>
      </p:sp>
      <p:pic>
        <p:nvPicPr>
          <p:cNvPr id="4" name="Содержимое 3" descr="16242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11560" y="1220754"/>
            <a:ext cx="7776864" cy="5184575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FFFFFF">
              <a:shade val="85000"/>
            </a:srgbClr>
          </a:solidFill>
          <a:ln w="88900" cap="sq">
            <a:solidFill>
              <a:schemeClr val="tx1">
                <a:lumMod val="85000"/>
                <a:lumOff val="1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755576" y="4365104"/>
            <a:ext cx="5236626" cy="138499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800" b="1" dirty="0" smtClean="0">
                <a:ln w="11430"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Выплеск  злобы  и раздражение</a:t>
            </a:r>
          </a:p>
          <a:p>
            <a:r>
              <a:rPr lang="ru-RU" sz="2800" b="1" dirty="0" smtClean="0">
                <a:ln w="11430"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вредят детям и их чувству</a:t>
            </a:r>
          </a:p>
          <a:p>
            <a:r>
              <a:rPr lang="ru-RU" sz="2800" b="1" dirty="0" smtClean="0">
                <a:ln w="11430"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собственного  достоинства</a:t>
            </a:r>
            <a:endParaRPr lang="ru-RU" sz="2400" b="1" dirty="0">
              <a:ln w="11430">
                <a:solidFill>
                  <a:srgbClr val="FFFF00"/>
                </a:solidFill>
              </a:ln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24744"/>
          </a:xfrm>
        </p:spPr>
        <p:txBody>
          <a:bodyPr>
            <a:noAutofit/>
          </a:bodyPr>
          <a:lstStyle/>
          <a:p>
            <a:r>
              <a:rPr lang="ru-RU" sz="5400" b="1" dirty="0" smtClean="0">
                <a:ln w="11430">
                  <a:solidFill>
                    <a:srgbClr val="002060"/>
                  </a:solidFill>
                </a:ln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8.Посрамление  и  унижение.</a:t>
            </a:r>
            <a:endParaRPr lang="ru-RU" sz="5400" dirty="0"/>
          </a:p>
        </p:txBody>
      </p:sp>
      <p:pic>
        <p:nvPicPr>
          <p:cNvPr id="6" name="Содержимое 5" descr="Depositphotos_1098760_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99592" y="1052736"/>
            <a:ext cx="7371662" cy="5528747"/>
          </a:xfrm>
          <a:prstGeom prst="round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1187623" y="4437112"/>
            <a:ext cx="7200801" cy="206210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Эти  методы не должны применяться, если  вы хотите, чтобы  дети  имели  устойчивую  психику  и чувство  собственного  достоинства</a:t>
            </a:r>
            <a:endParaRPr lang="ru-RU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24744"/>
          </a:xfrm>
        </p:spPr>
        <p:txBody>
          <a:bodyPr>
            <a:normAutofit/>
          </a:bodyPr>
          <a:lstStyle/>
          <a:p>
            <a:r>
              <a:rPr lang="ru-RU" sz="6000" b="1" dirty="0" smtClean="0">
                <a:ln w="11430">
                  <a:solidFill>
                    <a:srgbClr val="002060"/>
                  </a:solidFill>
                </a:ln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9.Подлавливание.</a:t>
            </a:r>
            <a:endParaRPr lang="ru-RU" sz="6000" dirty="0"/>
          </a:p>
        </p:txBody>
      </p:sp>
      <p:pic>
        <p:nvPicPr>
          <p:cNvPr id="5" name="Содержимое 4" descr="metod_vospitan_detej_doshk_0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1196752"/>
            <a:ext cx="8342746" cy="5328592"/>
          </a:xfrm>
          <a:prstGeom prst="round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539552" y="4509120"/>
            <a:ext cx="4824536" cy="181588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800" b="1" spc="50" dirty="0" smtClean="0">
                <a:ln w="11430">
                  <a:solidFill>
                    <a:srgbClr val="C00000"/>
                  </a:solidFill>
                </a:ln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Дети не безгрешны, не надо  набрасываться на ребёнка  за попытку вывернуться из какой-либо ситуации</a:t>
            </a:r>
            <a:endParaRPr lang="ru-RU" sz="2800" b="1" spc="50" dirty="0">
              <a:ln w="11430">
                <a:solidFill>
                  <a:srgbClr val="C00000"/>
                </a:solidFill>
              </a:ln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96752"/>
          </a:xfrm>
        </p:spPr>
        <p:txBody>
          <a:bodyPr>
            <a:noAutofit/>
          </a:bodyPr>
          <a:lstStyle/>
          <a:p>
            <a:r>
              <a:rPr lang="ru-RU" sz="6000" b="1" dirty="0" smtClean="0">
                <a:ln w="11430">
                  <a:solidFill>
                    <a:srgbClr val="002060"/>
                  </a:solidFill>
                </a:ln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10.Преувеличение  вины.</a:t>
            </a:r>
            <a:endParaRPr lang="ru-RU" sz="6000" dirty="0"/>
          </a:p>
        </p:txBody>
      </p:sp>
      <p:pic>
        <p:nvPicPr>
          <p:cNvPr id="5" name="Содержимое 4" descr="1481992691_087_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11560" y="1354802"/>
            <a:ext cx="7902471" cy="4939044"/>
          </a:xfrm>
          <a:prstGeom prst="round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7030A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611560" y="4221088"/>
            <a:ext cx="7776864" cy="206210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2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Чувство  вины перед самыми близкими делает ребёнка настороженным, лишает  его независимости  и способности вести   себя легко, искренне и свободно.</a:t>
            </a:r>
            <a:endParaRPr lang="ru-RU" sz="3200" b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knut_i_pryanik_40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216004"/>
            <a:ext cx="8280920" cy="6376308"/>
          </a:xfrm>
          <a:prstGeom prst="round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66CC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7" descr="C:\Users\User\Desktop\810a09caba816bcedceab334a5f6b1d5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483768" y="1340768"/>
            <a:ext cx="3883467" cy="4248472"/>
          </a:xfrm>
          <a:prstGeom prst="round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</TotalTime>
  <Words>161</Words>
  <Application>Microsoft Office PowerPoint</Application>
  <PresentationFormat>Экран (4:3)</PresentationFormat>
  <Paragraphs>24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Слайд 1</vt:lpstr>
      <vt:lpstr>Слайд 2</vt:lpstr>
      <vt:lpstr>Десять самых плохих способов воспитания</vt:lpstr>
      <vt:lpstr>1. Физическое оскорбление</vt:lpstr>
      <vt:lpstr>2. Принуждение.</vt:lpstr>
      <vt:lpstr>3.Крик.</vt:lpstr>
      <vt:lpstr>4.Требование  немедленного подчинения.</vt:lpstr>
      <vt:lpstr>5.Ворчание.</vt:lpstr>
      <vt:lpstr>6.Нотации  и  советы.</vt:lpstr>
      <vt:lpstr>7.Вымещение  злобы  на  детях.</vt:lpstr>
      <vt:lpstr>8.Посрамление  и  унижение.</vt:lpstr>
      <vt:lpstr>9.Подлавливание.</vt:lpstr>
      <vt:lpstr>10.Преувеличение  вины.</vt:lpstr>
      <vt:lpstr>Слайд 14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Десять самых плохих способов воспитания</dc:title>
  <dc:creator>User</dc:creator>
  <cp:lastModifiedBy>User</cp:lastModifiedBy>
  <cp:revision>51</cp:revision>
  <dcterms:created xsi:type="dcterms:W3CDTF">2017-04-22T15:03:17Z</dcterms:created>
  <dcterms:modified xsi:type="dcterms:W3CDTF">2017-04-28T11:50:55Z</dcterms:modified>
</cp:coreProperties>
</file>