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9" r:id="rId3"/>
    <p:sldId id="277" r:id="rId4"/>
    <p:sldId id="279" r:id="rId5"/>
    <p:sldId id="258" r:id="rId6"/>
    <p:sldId id="260" r:id="rId7"/>
    <p:sldId id="278" r:id="rId8"/>
    <p:sldId id="270" r:id="rId9"/>
    <p:sldId id="271" r:id="rId10"/>
    <p:sldId id="272" r:id="rId11"/>
    <p:sldId id="283" r:id="rId12"/>
    <p:sldId id="284" r:id="rId13"/>
    <p:sldId id="267" r:id="rId14"/>
    <p:sldId id="261" r:id="rId15"/>
    <p:sldId id="262" r:id="rId16"/>
    <p:sldId id="268" r:id="rId17"/>
    <p:sldId id="264" r:id="rId18"/>
    <p:sldId id="265" r:id="rId19"/>
    <p:sldId id="266" r:id="rId20"/>
    <p:sldId id="280" r:id="rId21"/>
    <p:sldId id="282" r:id="rId22"/>
    <p:sldId id="269" r:id="rId23"/>
    <p:sldId id="276" r:id="rId24"/>
    <p:sldId id="275" r:id="rId25"/>
    <p:sldId id="274" r:id="rId26"/>
    <p:sldId id="273" r:id="rId27"/>
    <p:sldId id="281" r:id="rId2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9" d="100"/>
          <a:sy n="99" d="100"/>
        </p:scale>
        <p:origin x="-240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80FFB1F-8F50-4C6D-BBB0-688A11B71473}" type="datetimeFigureOut">
              <a:rPr lang="ru-RU" smtClean="0"/>
              <a:t>14.04.2017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38EB8EE-454B-4442-82D4-5781BC53940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80FFB1F-8F50-4C6D-BBB0-688A11B71473}" type="datetimeFigureOut">
              <a:rPr lang="ru-RU" smtClean="0"/>
              <a:t>14.04.2017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38EB8EE-454B-4442-82D4-5781BC53940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80FFB1F-8F50-4C6D-BBB0-688A11B71473}" type="datetimeFigureOut">
              <a:rPr lang="ru-RU" smtClean="0"/>
              <a:t>14.04.2017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38EB8EE-454B-4442-82D4-5781BC53940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80FFB1F-8F50-4C6D-BBB0-688A11B71473}" type="datetimeFigureOut">
              <a:rPr lang="ru-RU" smtClean="0"/>
              <a:t>14.04.2017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38EB8EE-454B-4442-82D4-5781BC53940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80FFB1F-8F50-4C6D-BBB0-688A11B71473}" type="datetimeFigureOut">
              <a:rPr lang="ru-RU" smtClean="0"/>
              <a:t>14.04.2017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38EB8EE-454B-4442-82D4-5781BC53940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80FFB1F-8F50-4C6D-BBB0-688A11B71473}" type="datetimeFigureOut">
              <a:rPr lang="ru-RU" smtClean="0"/>
              <a:t>14.04.2017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38EB8EE-454B-4442-82D4-5781BC53940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80FFB1F-8F50-4C6D-BBB0-688A11B71473}" type="datetimeFigureOut">
              <a:rPr lang="ru-RU" smtClean="0"/>
              <a:t>14.04.2017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38EB8EE-454B-4442-82D4-5781BC53940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80FFB1F-8F50-4C6D-BBB0-688A11B71473}" type="datetimeFigureOut">
              <a:rPr lang="ru-RU" smtClean="0"/>
              <a:t>14.04.2017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38EB8EE-454B-4442-82D4-5781BC53940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80FFB1F-8F50-4C6D-BBB0-688A11B71473}" type="datetimeFigureOut">
              <a:rPr lang="ru-RU" smtClean="0"/>
              <a:t>14.04.2017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38EB8EE-454B-4442-82D4-5781BC53940A}" type="slidenum">
              <a:rPr lang="ru-RU" smtClean="0"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80FFB1F-8F50-4C6D-BBB0-688A11B71473}" type="datetimeFigureOut">
              <a:rPr lang="ru-RU" smtClean="0"/>
              <a:t>14.04.2017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38EB8EE-454B-4442-82D4-5781BC53940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80FFB1F-8F50-4C6D-BBB0-688A11B71473}" type="datetimeFigureOut">
              <a:rPr lang="ru-RU" smtClean="0"/>
              <a:t>14.04.2017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38EB8EE-454B-4442-82D4-5781BC53940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880FFB1F-8F50-4C6D-BBB0-688A11B71473}" type="datetimeFigureOut">
              <a:rPr lang="ru-RU" smtClean="0"/>
              <a:t>14.04.2017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038EB8EE-454B-4442-82D4-5781BC53940A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Космическая погода</a:t>
            </a:r>
            <a:endParaRPr lang="ru-RU" sz="32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Соболева </a:t>
            </a:r>
            <a:r>
              <a:rPr lang="ru-RU" dirty="0" err="1" smtClean="0"/>
              <a:t>М.В</a:t>
            </a:r>
            <a:r>
              <a:rPr lang="ru-RU" dirty="0" smtClean="0"/>
              <a:t>.</a:t>
            </a:r>
          </a:p>
          <a:p>
            <a:endParaRPr lang="ru-RU" dirty="0" smtClean="0"/>
          </a:p>
          <a:p>
            <a:r>
              <a:rPr lang="ru-RU" dirty="0" smtClean="0"/>
              <a:t>Педагог доп. Образования </a:t>
            </a:r>
            <a:r>
              <a:rPr lang="ru-RU" dirty="0" err="1" smtClean="0"/>
              <a:t>МКУ</a:t>
            </a:r>
            <a:r>
              <a:rPr lang="ru-RU" dirty="0" smtClean="0"/>
              <a:t> ДО </a:t>
            </a:r>
            <a:r>
              <a:rPr lang="ru-RU" dirty="0" err="1" smtClean="0"/>
              <a:t>ДЮЦ</a:t>
            </a:r>
            <a:r>
              <a:rPr lang="ru-RU" dirty="0" smtClean="0"/>
              <a:t> «Планетарий»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02343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836712"/>
            <a:ext cx="828092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0070C0"/>
                </a:solidFill>
              </a:rPr>
              <a:t>Космическая погода (англ. </a:t>
            </a:r>
            <a:r>
              <a:rPr lang="ru-RU" sz="2400" b="1" dirty="0" err="1" smtClean="0">
                <a:solidFill>
                  <a:srgbClr val="0070C0"/>
                </a:solidFill>
              </a:rPr>
              <a:t>Space</a:t>
            </a:r>
            <a:r>
              <a:rPr lang="ru-RU" sz="2400" b="1" dirty="0" smtClean="0">
                <a:solidFill>
                  <a:srgbClr val="0070C0"/>
                </a:solidFill>
              </a:rPr>
              <a:t> </a:t>
            </a:r>
            <a:r>
              <a:rPr lang="ru-RU" sz="2400" b="1" dirty="0" err="1" smtClean="0">
                <a:solidFill>
                  <a:srgbClr val="0070C0"/>
                </a:solidFill>
              </a:rPr>
              <a:t>weather</a:t>
            </a:r>
            <a:r>
              <a:rPr lang="ru-RU" sz="2400" b="1" dirty="0" smtClean="0">
                <a:solidFill>
                  <a:srgbClr val="0070C0"/>
                </a:solidFill>
              </a:rPr>
              <a:t>) — в широком употреблении термин появился в 1990-х годах, как охватывающий наиболее практически важные аспекты науки о солнечно-земных связях.</a:t>
            </a:r>
            <a:endParaRPr lang="ru-RU" sz="2400" b="1" dirty="0">
              <a:solidFill>
                <a:srgbClr val="0070C0"/>
              </a:solidFill>
            </a:endParaRPr>
          </a:p>
        </p:txBody>
      </p:sp>
      <p:pic>
        <p:nvPicPr>
          <p:cNvPr id="15" name="Picture 2" descr="C:\Users\Сафонова Наталья\Desktop\Space_Situational_Awareness_Space_Weather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29012"/>
            <a:ext cx="7704856" cy="3524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4220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733346"/>
            <a:ext cx="396044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Arial Narrow" panose="020B0606020202030204" pitchFamily="34" charset="0"/>
              </a:rPr>
              <a:t> Эта наука лежит на стыке физики Солнца, солнечной системы и геофизики и занимается исследованием влияния солнечной переменности и солнечной активности через межпланетную среду на Землю, в частности на магнитосферу, ионосферу и атмосферу Земли. В строго научном смысле к космической погоде относится динамическая (с характерными временами — сутки и менее) часть солнечно-земных связей, а по аналогии с земными процессами более стационарная часть часто называется «Космическим климатом».</a:t>
            </a:r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733346"/>
            <a:ext cx="4302174" cy="3970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15932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49406"/>
            <a:ext cx="8496944" cy="61746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11552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620688"/>
            <a:ext cx="6984776" cy="57606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30394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476672"/>
            <a:ext cx="3672408" cy="51125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703589" y="764704"/>
            <a:ext cx="345638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dirty="0">
                <a:solidFill>
                  <a:srgbClr val="660033"/>
                </a:solidFill>
                <a:latin typeface="Times New Roman" pitchFamily="18" charset="0"/>
              </a:rPr>
              <a:t>Александр Леонидович Чижевский (1897 – 1964) сумел реализовать при разработке рассматриваемой проблемы полный исследовательский цикл. Он провел весьма трудоемкие статистические работы, высказал важные теоретические идеи и поставил первые в мире эксперименты по экранированию от космофизических </a:t>
            </a:r>
            <a:r>
              <a:rPr lang="ru-RU" altLang="ru-RU" dirty="0" smtClean="0">
                <a:solidFill>
                  <a:srgbClr val="660033"/>
                </a:solidFill>
                <a:latin typeface="Times New Roman" pitchFamily="18" charset="0"/>
              </a:rPr>
              <a:t>воздействий.</a:t>
            </a:r>
            <a:endParaRPr lang="ru-RU" sz="24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6012668" y="4181024"/>
            <a:ext cx="2664296" cy="18651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altLang="ru-RU" b="1" dirty="0" smtClean="0">
                <a:solidFill>
                  <a:srgbClr val="660033"/>
                </a:solidFill>
                <a:latin typeface="Times New Roman" pitchFamily="18" charset="0"/>
              </a:rPr>
              <a:t>Что человеку гибель мирозданья –</a:t>
            </a:r>
          </a:p>
          <a:p>
            <a:pPr algn="ctr">
              <a:lnSpc>
                <a:spcPct val="80000"/>
              </a:lnSpc>
            </a:pPr>
            <a:r>
              <a:rPr lang="ru-RU" altLang="ru-RU" b="1" dirty="0" smtClean="0">
                <a:solidFill>
                  <a:srgbClr val="660033"/>
                </a:solidFill>
                <a:latin typeface="Times New Roman" pitchFamily="18" charset="0"/>
              </a:rPr>
              <a:t>Пусть меркнет неба звездная порфира:</a:t>
            </a:r>
          </a:p>
          <a:p>
            <a:pPr algn="ctr">
              <a:lnSpc>
                <a:spcPct val="80000"/>
              </a:lnSpc>
            </a:pPr>
            <a:r>
              <a:rPr lang="ru-RU" altLang="ru-RU" b="1" dirty="0" smtClean="0">
                <a:solidFill>
                  <a:srgbClr val="660033"/>
                </a:solidFill>
                <a:latin typeface="Times New Roman" pitchFamily="18" charset="0"/>
              </a:rPr>
              <a:t>Страшитесь же иного угасанья:</a:t>
            </a:r>
          </a:p>
          <a:p>
            <a:pPr algn="ctr">
              <a:lnSpc>
                <a:spcPct val="80000"/>
              </a:lnSpc>
            </a:pPr>
            <a:r>
              <a:rPr lang="ru-RU" altLang="ru-RU" b="1" dirty="0" smtClean="0">
                <a:solidFill>
                  <a:srgbClr val="660033"/>
                </a:solidFill>
                <a:latin typeface="Times New Roman" pitchFamily="18" charset="0"/>
              </a:rPr>
              <a:t>Мрак разума ужасней мрака мира!</a:t>
            </a:r>
            <a:endParaRPr lang="ru-RU" altLang="ru-RU" b="1" dirty="0">
              <a:solidFill>
                <a:srgbClr val="660033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2372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35870"/>
            <a:ext cx="8424936" cy="6066674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53488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764704"/>
            <a:ext cx="3600400" cy="4896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499992" y="2090172"/>
            <a:ext cx="396044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Метеорологика" - один из физических трактатов Аристотеля, снискавший ему славу "отца метеорологики". Написанная 2300 лет </a:t>
            </a:r>
            <a:r>
              <a:rPr lang="ru-RU" sz="2400" dirty="0" smtClean="0"/>
              <a:t>назад. 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753058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1268800"/>
            <a:ext cx="511256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Вода окружает землю, как воду — сфера воздуха, а ее в свою очередь так называемая сфера огня (как по мнению большинства, так и по нашему мнению, огонь является внешним по отношению ко всем остальным </a:t>
            </a:r>
            <a:r>
              <a:rPr lang="ru-RU" dirty="0" smtClean="0"/>
              <a:t>). </a:t>
            </a:r>
            <a:r>
              <a:rPr lang="ru-RU" dirty="0"/>
              <a:t>Из-за движения Солнца по своему пути (которое и вызывает изменение, возникновение и уничтожение) самая чистая и пресная [вода] ежедневно поднимается в разреженном и парообразном состоянии и уносится в верхнюю область, чтобы, вновь сгустившись там от охлаждения, опять низвергнуться на землю. Как уже было сказано, природа всегда стремится действовать таким образом.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38" r="7853" b="12995"/>
          <a:stretch/>
        </p:blipFill>
        <p:spPr bwMode="auto">
          <a:xfrm>
            <a:off x="5591015" y="1498129"/>
            <a:ext cx="3168353" cy="4113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835685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220072" y="1113710"/>
            <a:ext cx="3528392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Солнце и сдерживает, и поднимает ветры. Слабые и небольшие испарения солнце своим теплом, превосходящим [тепло] испарений, истощает и рассеивает. Да и саму землю оно высушивает прежде, чем образовавшееся выделение скопилось, подобно тому как [сухая] щепка, попав в сильный огонь, часто сгорает, не успев задымиться.</a:t>
            </a: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01" t="9136" r="16569" b="15147"/>
          <a:stretch/>
        </p:blipFill>
        <p:spPr bwMode="auto">
          <a:xfrm>
            <a:off x="958839" y="1019522"/>
            <a:ext cx="3960440" cy="44356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791165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96490" y="1412776"/>
            <a:ext cx="806489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 smtClean="0">
                <a:solidFill>
                  <a:srgbClr val="FF0000"/>
                </a:solidFill>
              </a:rPr>
              <a:t>1. Институт </a:t>
            </a:r>
            <a:r>
              <a:rPr lang="ru-RU" b="1" i="1" dirty="0">
                <a:solidFill>
                  <a:srgbClr val="FF0000"/>
                </a:solidFill>
              </a:rPr>
              <a:t>земного магнетизма, ионосферы и распространения радиоволн им. Н. В. Пушкова </a:t>
            </a:r>
            <a:r>
              <a:rPr lang="ru-RU" b="1" i="1" dirty="0" smtClean="0">
                <a:solidFill>
                  <a:srgbClr val="FF0000"/>
                </a:solidFill>
              </a:rPr>
              <a:t>РАН (ИЗМИРАН)</a:t>
            </a:r>
          </a:p>
          <a:p>
            <a:r>
              <a:rPr lang="ru-RU" b="1" i="1" dirty="0">
                <a:solidFill>
                  <a:srgbClr val="FF0000"/>
                </a:solidFill>
              </a:rPr>
              <a:t>Институт был основан в 1939 году как Научно-исследовательский Институт земного магнетизма (НИИЗМ) на базе Павловской (Слуцкой) магнитной обсерватории в Павловске. Начал свою работу в январе 1940 года. Во время блокады Ленинграда некоторое время работал в городе, зимой 1941/1942 г. был эвакуирован в Свердловскую область. Во время войны деятельность института была ориентирована на удовлетворение нужд армии по прогнозированию явлений в верхней атмосфере, обеспечению магнитных карт важных воздушных линий сообщения.</a:t>
            </a:r>
          </a:p>
        </p:txBody>
      </p:sp>
    </p:spTree>
    <p:extLst>
      <p:ext uri="{BB962C8B-B14F-4D97-AF65-F5344CB8AC3E}">
        <p14:creationId xmlns:p14="http://schemas.microsoft.com/office/powerpoint/2010/main" val="9946636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99592" y="404665"/>
            <a:ext cx="7128792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 smtClean="0">
                <a:solidFill>
                  <a:srgbClr val="FF0000"/>
                </a:solidFill>
              </a:rPr>
              <a:t>2. Федеральное </a:t>
            </a:r>
            <a:r>
              <a:rPr lang="ru-RU" b="1" i="1" dirty="0">
                <a:solidFill>
                  <a:srgbClr val="FF0000"/>
                </a:solidFill>
              </a:rPr>
              <a:t>Государственное Бюджетное Учреждение </a:t>
            </a:r>
            <a:br>
              <a:rPr lang="ru-RU" b="1" i="1" dirty="0">
                <a:solidFill>
                  <a:srgbClr val="FF0000"/>
                </a:solidFill>
              </a:rPr>
            </a:br>
            <a:r>
              <a:rPr lang="ru-RU" b="1" i="1" dirty="0">
                <a:solidFill>
                  <a:srgbClr val="FF0000"/>
                </a:solidFill>
              </a:rPr>
              <a:t>"Научно-исследовательский центр космической гидрометеорологии "Планета"</a:t>
            </a:r>
            <a:br>
              <a:rPr lang="ru-RU" b="1" i="1" dirty="0">
                <a:solidFill>
                  <a:srgbClr val="FF0000"/>
                </a:solidFill>
              </a:rPr>
            </a:br>
            <a:r>
              <a:rPr lang="ru-RU" b="1" i="1" dirty="0">
                <a:solidFill>
                  <a:srgbClr val="FF0000"/>
                </a:solidFill>
              </a:rPr>
              <a:t>(ФГБУ "НИЦ "Планета") </a:t>
            </a:r>
            <a:endParaRPr lang="ru-RU" b="1" i="1" dirty="0" smtClean="0">
              <a:solidFill>
                <a:srgbClr val="FF0000"/>
              </a:solidFill>
            </a:endParaRPr>
          </a:p>
          <a:p>
            <a:pPr algn="ctr"/>
            <a:r>
              <a:rPr lang="ru-RU" b="1" i="1" dirty="0">
                <a:solidFill>
                  <a:srgbClr val="FF0000"/>
                </a:solidFill>
              </a:rPr>
              <a:t>"Планета" осуществляет оперативное управление и научно-методическое руководство наземным комплексом приема и обработки спутниковой информации гидрометеорологической службы, который включает в себя три региональных центра: Европейский центр (ФГБУ "НИЦ "Планета", г. Москва - с филиалами в гг. Обнинск и Долгопрудный), Сибирский центр (филиал ФГБУ "НИЦ "Планета", г. Новосибирск) и Дальневосточный центр (филиал ФГБУ "НИЦ "Планета", г. Хабаровск), а также сеть стационарных и мобильных автономных пунктов (около 70) приема информации  в  России,  Антарктиде  и  на морских  судах.   Зоны  приема региональных центров обеспечивают получение спутниковой информации по всей территории России и Европы.</a:t>
            </a:r>
            <a:endParaRPr lang="ru-RU" b="1" i="1" dirty="0">
              <a:solidFill>
                <a:srgbClr val="FF00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5944112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2986" y="692696"/>
            <a:ext cx="5760640" cy="5760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73266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43608" y="1267019"/>
            <a:ext cx="734481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Магнитосфера обеспечивает защиту, без которой жизнь на Земле была бы невозможна. Марс, магнитное поле которого очень мало, как полагают, потерял значительную часть своих бывших океанов и атмосферы за счёт воздействия солнечного ветра. По той же причине, как полагают, Венера потеряла большую часть своих вод — за счёт уноса солнечным ветром в космос.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043608" y="620688"/>
            <a:ext cx="64807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00B050"/>
                </a:solidFill>
              </a:rPr>
              <a:t>Магнитосфера — область пространства вокруг небесного тела.</a:t>
            </a:r>
            <a:endParaRPr lang="ru-RU" b="1" dirty="0">
              <a:solidFill>
                <a:srgbClr val="00B050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3501008"/>
            <a:ext cx="5256584" cy="2808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95216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99592" y="404664"/>
            <a:ext cx="734481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Ионосфера — верхняя часть атмосферы Земли, состоящая из мезосферы, мезопаузы и термосферы, сильно ионизированная вследствие облучения космическими лучами, идущими, в первую очередь, от Солнца.</a:t>
            </a:r>
          </a:p>
          <a:p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Ионосфера состоит из смеси газа нейтральных атомов и молекул (в основном азота N2 и кислорода О2) </a:t>
            </a: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2714668"/>
            <a:ext cx="5904656" cy="3524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47645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692696"/>
            <a:ext cx="5886450" cy="5751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92331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476672"/>
            <a:ext cx="7128792" cy="58326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11521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32656"/>
            <a:ext cx="8568952" cy="62653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34069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554904"/>
            <a:ext cx="8064896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23315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692696"/>
            <a:ext cx="568863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FF0000"/>
                </a:solidFill>
              </a:rPr>
              <a:t>В целом же влияние космической погоды на нашу жизнь можно, вероятно, признать существенным, но не катастрофичным. Магнитосфера и ионосфера Земли неплохо защищают нас от космических угроз.</a:t>
            </a:r>
          </a:p>
          <a:p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3421" y="2276872"/>
            <a:ext cx="5544217" cy="4079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301975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620688"/>
            <a:ext cx="8136904" cy="5743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2320231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0" y="548680"/>
            <a:ext cx="763284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Электромагнитные </a:t>
            </a:r>
            <a:r>
              <a:rPr lang="ru-RU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колебания. Как они действуют на нас?</a:t>
            </a:r>
          </a:p>
          <a:p>
            <a:r>
              <a:rPr lang="ru-RU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Вспышки на солнце провоцируют выход в космос большого количества заряженных частиц, двигающихся очень быстро и в течение двух дней достигающих нашей планеты. Подобная активность солнца вызывает возмущение электромагнитного поля нашей планеты, в результате чего может выходить из строя техника, электроника и т.д.</a:t>
            </a:r>
          </a:p>
          <a:p>
            <a:r>
              <a:rPr lang="ru-RU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Также реагирует и наш организм. Повышенные электромагнитные колебания действуют на нервные клетки, которые передают сигнал нервной системе, благодаря чему активизируется выработка гормонов. И уже гормоны ведут к изменению обменных процессов, метаболизма, выработке ферментов и т.д. То есть организм начинает активно противостоять окружающей среде.</a:t>
            </a: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3789040"/>
            <a:ext cx="4896544" cy="2664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55947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535918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548680"/>
            <a:ext cx="7620000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9509330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571500"/>
            <a:ext cx="7620000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4184998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784627"/>
            <a:ext cx="6912768" cy="55186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4635202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571500"/>
            <a:ext cx="7620000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814090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1365</TotalTime>
  <Words>709</Words>
  <Application>Microsoft Office PowerPoint</Application>
  <PresentationFormat>Экран (4:3)</PresentationFormat>
  <Paragraphs>26</Paragraphs>
  <Slides>27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28" baseType="lpstr">
      <vt:lpstr>Аспект</vt:lpstr>
      <vt:lpstr>Космическая погода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Космическая погода</dc:title>
  <dc:creator>Сафонова Наталья</dc:creator>
  <cp:lastModifiedBy>Сафонова Наталья</cp:lastModifiedBy>
  <cp:revision>46</cp:revision>
  <dcterms:created xsi:type="dcterms:W3CDTF">2015-03-04T06:56:17Z</dcterms:created>
  <dcterms:modified xsi:type="dcterms:W3CDTF">2017-04-14T08:25:48Z</dcterms:modified>
</cp:coreProperties>
</file>