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07" r:id="rId2"/>
    <p:sldId id="270" r:id="rId3"/>
    <p:sldId id="275" r:id="rId4"/>
    <p:sldId id="273" r:id="rId5"/>
    <p:sldId id="276" r:id="rId6"/>
    <p:sldId id="309" r:id="rId7"/>
    <p:sldId id="326" r:id="rId8"/>
    <p:sldId id="280" r:id="rId9"/>
    <p:sldId id="281" r:id="rId10"/>
    <p:sldId id="295" r:id="rId11"/>
    <p:sldId id="317" r:id="rId12"/>
    <p:sldId id="318" r:id="rId13"/>
    <p:sldId id="300" r:id="rId14"/>
    <p:sldId id="296" r:id="rId15"/>
    <p:sldId id="297" r:id="rId16"/>
    <p:sldId id="298" r:id="rId17"/>
    <p:sldId id="299" r:id="rId18"/>
    <p:sldId id="302" r:id="rId19"/>
    <p:sldId id="305" r:id="rId20"/>
    <p:sldId id="304" r:id="rId21"/>
    <p:sldId id="303" r:id="rId22"/>
    <p:sldId id="319" r:id="rId23"/>
    <p:sldId id="321" r:id="rId24"/>
    <p:sldId id="327" r:id="rId25"/>
    <p:sldId id="292" r:id="rId26"/>
    <p:sldId id="310" r:id="rId27"/>
    <p:sldId id="311" r:id="rId28"/>
    <p:sldId id="312" r:id="rId29"/>
    <p:sldId id="315" r:id="rId30"/>
    <p:sldId id="314" r:id="rId31"/>
    <p:sldId id="313" r:id="rId32"/>
    <p:sldId id="324" r:id="rId33"/>
    <p:sldId id="323" r:id="rId34"/>
    <p:sldId id="26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55" autoAdjust="0"/>
    <p:restoredTop sz="86094" autoAdjust="0"/>
  </p:normalViewPr>
  <p:slideViewPr>
    <p:cSldViewPr>
      <p:cViewPr varScale="1">
        <p:scale>
          <a:sx n="86" d="100"/>
          <a:sy n="86" d="100"/>
        </p:scale>
        <p:origin x="-9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13000E-0284-477E-98DB-42768F46DFF6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F142D1-BD18-4BE4-8E70-310EE2C5627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10FAE4-A5E8-4063-B813-95A8B6B1BA5C}" type="slidenum">
              <a:rPr lang="ru-RU"/>
              <a:pPr/>
              <a:t>13</a:t>
            </a:fld>
            <a:endParaRPr lang="ru-RU"/>
          </a:p>
        </p:txBody>
      </p:sp>
      <p:sp>
        <p:nvSpPr>
          <p:cNvPr id="327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33475" y="677863"/>
            <a:ext cx="4591050" cy="3444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E5F6336-2ACB-4924-A4AF-E233E8A60906}" type="slidenum">
              <a:rPr lang="ru-RU"/>
              <a:pPr/>
              <a:t>19</a:t>
            </a:fld>
            <a:endParaRPr lang="ru-RU"/>
          </a:p>
        </p:txBody>
      </p:sp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33475" y="677863"/>
            <a:ext cx="4591050" cy="3444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32A0B5-E6FB-44F3-9FCE-3BB114A54473}" type="slidenum">
              <a:rPr lang="ru-RU"/>
              <a:pPr/>
              <a:t>20</a:t>
            </a:fld>
            <a:endParaRPr lang="ru-RU"/>
          </a:p>
        </p:txBody>
      </p:sp>
      <p:sp>
        <p:nvSpPr>
          <p:cNvPr id="358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33475" y="677863"/>
            <a:ext cx="4591050" cy="3444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7B05A3-7B26-4655-9EFE-1A7F2FE14FAD}" type="slidenum">
              <a:rPr lang="ru-RU"/>
              <a:pPr/>
              <a:t>21</a:t>
            </a:fld>
            <a:endParaRPr lang="ru-RU"/>
          </a:p>
        </p:txBody>
      </p:sp>
      <p:sp>
        <p:nvSpPr>
          <p:cNvPr id="348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33475" y="677863"/>
            <a:ext cx="4591050" cy="3444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3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7B05A3-7B26-4655-9EFE-1A7F2FE14FAD}" type="slidenum">
              <a:rPr lang="ru-RU"/>
              <a:pPr/>
              <a:t>23</a:t>
            </a:fld>
            <a:endParaRPr lang="ru-RU"/>
          </a:p>
        </p:txBody>
      </p:sp>
      <p:sp>
        <p:nvSpPr>
          <p:cNvPr id="348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33475" y="677863"/>
            <a:ext cx="4591050" cy="3444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27167-4B59-4E9A-8CCC-D86A7C1FFE00}" type="datetimeFigureOut">
              <a:rPr lang="ru-RU" smtClean="0"/>
              <a:pPr/>
              <a:t>18.02.2019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8B39F-F547-4D1C-92C4-992361C593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slide" Target="slide2.xml"/><Relationship Id="rId4" Type="http://schemas.openxmlformats.org/officeDocument/2006/relationships/image" Target="../media/image60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-642966"/>
            <a:ext cx="8501090" cy="2613009"/>
          </a:xfrm>
        </p:spPr>
        <p:txBody>
          <a:bodyPr/>
          <a:lstStyle/>
          <a:p>
            <a:r>
              <a:rPr lang="ru-RU" b="1" i="1" dirty="0" smtClean="0">
                <a:solidFill>
                  <a:srgbClr val="0070C0"/>
                </a:solidFill>
              </a:rPr>
              <a:t/>
            </a:r>
            <a:br>
              <a:rPr lang="ru-RU" b="1" i="1" dirty="0" smtClean="0">
                <a:solidFill>
                  <a:srgbClr val="0070C0"/>
                </a:solidFill>
              </a:rPr>
            </a:br>
            <a:r>
              <a:rPr lang="ru-RU" b="1" i="1" dirty="0" smtClean="0">
                <a:solidFill>
                  <a:srgbClr val="0070C0"/>
                </a:solidFill>
              </a:rPr>
              <a:t>Правила безопасной езды на велосипеде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1596" t="30601" r="3367" b="32366"/>
          <a:stretch>
            <a:fillRect/>
          </a:stretch>
        </p:blipFill>
        <p:spPr bwMode="auto">
          <a:xfrm>
            <a:off x="642910" y="1643050"/>
            <a:ext cx="7979021" cy="48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нн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448000" cy="63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58204" cy="1285884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solidFill>
                  <a:schemeClr val="accent1"/>
                </a:solidFill>
              </a:rPr>
              <a:t>В 1817 году немецкий профессор </a:t>
            </a:r>
            <a:r>
              <a:rPr lang="ru-RU" sz="2800" b="1" i="1" dirty="0" smtClean="0">
                <a:solidFill>
                  <a:schemeClr val="accent2"/>
                </a:solidFill>
              </a:rPr>
              <a:t>барон Карл фон </a:t>
            </a:r>
            <a:r>
              <a:rPr lang="ru-RU" sz="2800" b="1" i="1" dirty="0" err="1" smtClean="0">
                <a:solidFill>
                  <a:schemeClr val="accent2"/>
                </a:solidFill>
              </a:rPr>
              <a:t>Дрез</a:t>
            </a:r>
            <a:r>
              <a:rPr lang="ru-RU" sz="2800" b="1" i="1" dirty="0" smtClean="0">
                <a:solidFill>
                  <a:schemeClr val="accent1"/>
                </a:solidFill>
              </a:rPr>
              <a:t> создал первый двухколёсный самокат, который он назвал «машиной для бега» </a:t>
            </a:r>
            <a:r>
              <a:rPr lang="ru-RU" sz="2800" b="1" dirty="0" smtClean="0">
                <a:solidFill>
                  <a:schemeClr val="accent1"/>
                </a:solidFill>
              </a:rPr>
              <a:t/>
            </a:r>
            <a:br>
              <a:rPr lang="ru-RU" sz="2800" b="1" dirty="0" smtClean="0">
                <a:solidFill>
                  <a:schemeClr val="accent1"/>
                </a:solidFill>
              </a:rPr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endParaRPr lang="ru-RU" sz="1600" b="1" dirty="0"/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714488"/>
            <a:ext cx="7217600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472518" cy="2143092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solidFill>
                  <a:schemeClr val="accent1"/>
                </a:solidFill>
              </a:rPr>
              <a:t>                     Велосипед  Артамонова. </a:t>
            </a:r>
            <a:br>
              <a:rPr lang="ru-RU" sz="2800" b="1" i="1" dirty="0" smtClean="0">
                <a:solidFill>
                  <a:schemeClr val="accent1"/>
                </a:solidFill>
              </a:rPr>
            </a:br>
            <a:r>
              <a:rPr lang="ru-RU" sz="2800" b="1" i="1" dirty="0" smtClean="0">
                <a:solidFill>
                  <a:schemeClr val="accent1"/>
                </a:solidFill>
              </a:rPr>
              <a:t>Из-за того, что на колёсах отсутствовали шины, велосипед называли   «</a:t>
            </a:r>
            <a:r>
              <a:rPr lang="ru-RU" sz="2800" b="1" i="1" dirty="0" err="1" smtClean="0">
                <a:solidFill>
                  <a:schemeClr val="accent1"/>
                </a:solidFill>
              </a:rPr>
              <a:t>костотрясом</a:t>
            </a:r>
            <a:r>
              <a:rPr lang="ru-RU" sz="2800" b="1" i="1" dirty="0" smtClean="0">
                <a:solidFill>
                  <a:schemeClr val="accent1"/>
                </a:solidFill>
              </a:rPr>
              <a:t>»</a:t>
            </a:r>
            <a:r>
              <a:rPr lang="ru-RU" sz="2800" i="1" dirty="0" smtClean="0">
                <a:solidFill>
                  <a:schemeClr val="accent1"/>
                </a:solidFill>
              </a:rPr>
              <a:t/>
            </a:r>
            <a:br>
              <a:rPr lang="ru-RU" sz="2800" i="1" dirty="0" smtClean="0">
                <a:solidFill>
                  <a:schemeClr val="accent1"/>
                </a:solidFill>
              </a:rPr>
            </a:br>
            <a:endParaRPr lang="ru-RU" sz="2800" i="1" dirty="0">
              <a:solidFill>
                <a:schemeClr val="accent1"/>
              </a:solidFill>
            </a:endParaRPr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928802"/>
            <a:ext cx="340298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25900" y="1643050"/>
            <a:ext cx="5118100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accent1"/>
                </a:solidFill>
              </a:rPr>
              <a:t>История создание велосипеда</a:t>
            </a:r>
            <a:endParaRPr lang="ru-RU" b="1" i="1" dirty="0">
              <a:solidFill>
                <a:schemeClr val="accent1"/>
              </a:solidFill>
            </a:endParaRPr>
          </a:p>
        </p:txBody>
      </p:sp>
      <p:pic>
        <p:nvPicPr>
          <p:cNvPr id="4" name="Содержимое 3" descr="velosiped-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00174"/>
            <a:ext cx="834224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ru-RU" b="1" i="1" dirty="0">
                <a:solidFill>
                  <a:schemeClr val="accent1"/>
                </a:solidFill>
              </a:rPr>
              <a:t>Велосипед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CC3300"/>
                </a:solidFill>
              </a:rPr>
              <a:t>Велосипед- </a:t>
            </a:r>
            <a:r>
              <a:rPr lang="ru-RU" b="1" dirty="0">
                <a:solidFill>
                  <a:srgbClr val="0066FF"/>
                </a:solidFill>
              </a:rPr>
              <a:t>транспортное средство, имеющее два колеса и более и приводимое в движение мускульной силой людей, находящихся на нем</a:t>
            </a:r>
            <a:r>
              <a:rPr lang="ru-RU" b="1" dirty="0"/>
              <a:t>.</a:t>
            </a:r>
          </a:p>
        </p:txBody>
      </p:sp>
      <p:pic>
        <p:nvPicPr>
          <p:cNvPr id="4101" name="Picture 5" descr="i?id=166665908-05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3644900"/>
            <a:ext cx="3241675" cy="2981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лия\Desktop\1301416-8b05814b2d1bdac6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2857501" cy="3123728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3808" y="188640"/>
            <a:ext cx="5868144" cy="335699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3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Прежде чем начать движение велосипедист обязан:</a:t>
            </a:r>
          </a:p>
          <a:p>
            <a:r>
              <a:rPr lang="ru-RU" dirty="0" smtClean="0"/>
              <a:t>Проверить исправность  тормозной системы и рулевого управления;</a:t>
            </a:r>
          </a:p>
          <a:p>
            <a:r>
              <a:rPr lang="ru-RU" dirty="0" smtClean="0"/>
              <a:t>Проверить световые приборы на велосипеде и работу звукового сигнала.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7" name="Picture 3" descr="C:\Users\Юлия\Desktop\tormoza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861048"/>
            <a:ext cx="2808312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Юлия\Desktop\DSC_54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861048"/>
            <a:ext cx="2808312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Юлия\Desktop\velodroo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3861048"/>
            <a:ext cx="2736304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0FB3D3D-C9EC-4650-8343-7D3A15A633ED}" type="slidenum">
              <a:rPr lang="ru-RU" smtClean="0"/>
              <a:pPr/>
              <a:t>8</a:t>
            </a:fld>
            <a:endParaRPr lang="ru-RU" smtClean="0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52982" y="143797"/>
            <a:ext cx="8395756" cy="1580012"/>
            <a:chOff x="780" y="362"/>
            <a:chExt cx="5145" cy="786"/>
          </a:xfrm>
        </p:grpSpPr>
        <p:sp>
          <p:nvSpPr>
            <p:cNvPr id="12317" name="Rectangle 3"/>
            <p:cNvSpPr>
              <a:spLocks noChangeArrowheads="1"/>
            </p:cNvSpPr>
            <p:nvPr/>
          </p:nvSpPr>
          <p:spPr bwMode="auto">
            <a:xfrm>
              <a:off x="780" y="489"/>
              <a:ext cx="5145" cy="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endParaRPr lang="ru-RU" sz="8000" dirty="0">
                <a:solidFill>
                  <a:srgbClr val="33CC33"/>
                </a:solidFill>
                <a:latin typeface="Franklin Gothic Heavy" pitchFamily="34" charset="0"/>
              </a:endParaRPr>
            </a:p>
          </p:txBody>
        </p:sp>
        <p:sp>
          <p:nvSpPr>
            <p:cNvPr id="12318" name="Rectangle 4"/>
            <p:cNvSpPr>
              <a:spLocks noChangeArrowheads="1"/>
            </p:cNvSpPr>
            <p:nvPr/>
          </p:nvSpPr>
          <p:spPr bwMode="auto">
            <a:xfrm>
              <a:off x="791" y="362"/>
              <a:ext cx="5122" cy="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2075" tIns="46038" rIns="92075" bIns="46038">
              <a:spAutoFit/>
            </a:bodyPr>
            <a:lstStyle/>
            <a:p>
              <a:endParaRPr lang="ru-RU" sz="8000" dirty="0">
                <a:solidFill>
                  <a:srgbClr val="006600"/>
                </a:solidFill>
                <a:latin typeface="Arial Black" pitchFamily="34" charset="0"/>
              </a:endParaRPr>
            </a:p>
          </p:txBody>
        </p:sp>
      </p:grpSp>
      <p:sp>
        <p:nvSpPr>
          <p:cNvPr id="12293" name="Freeform 6"/>
          <p:cNvSpPr>
            <a:spLocks/>
          </p:cNvSpPr>
          <p:nvPr/>
        </p:nvSpPr>
        <p:spPr bwMode="auto">
          <a:xfrm>
            <a:off x="76200" y="301625"/>
            <a:ext cx="2371725" cy="6553200"/>
          </a:xfrm>
          <a:custGeom>
            <a:avLst/>
            <a:gdLst>
              <a:gd name="T0" fmla="*/ 0 w 5377"/>
              <a:gd name="T1" fmla="*/ 2147483647 h 4128"/>
              <a:gd name="T2" fmla="*/ 0 w 5377"/>
              <a:gd name="T3" fmla="*/ 0 h 4128"/>
              <a:gd name="T4" fmla="*/ 1036409044 w 5377"/>
              <a:gd name="T5" fmla="*/ 0 h 4128"/>
              <a:gd name="T6" fmla="*/ 1045942696 w 5377"/>
              <a:gd name="T7" fmla="*/ 0 h 4128"/>
              <a:gd name="T8" fmla="*/ 0 60000 65536"/>
              <a:gd name="T9" fmla="*/ 0 60000 65536"/>
              <a:gd name="T10" fmla="*/ 0 60000 65536"/>
              <a:gd name="T11" fmla="*/ 0 60000 65536"/>
              <a:gd name="T12" fmla="*/ 0 w 5377"/>
              <a:gd name="T13" fmla="*/ 0 h 4128"/>
              <a:gd name="T14" fmla="*/ 5377 w 5377"/>
              <a:gd name="T15" fmla="*/ 4128 h 412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377" h="4128">
                <a:moveTo>
                  <a:pt x="0" y="4127"/>
                </a:moveTo>
                <a:lnTo>
                  <a:pt x="0" y="0"/>
                </a:lnTo>
                <a:lnTo>
                  <a:pt x="5327" y="0"/>
                </a:lnTo>
                <a:lnTo>
                  <a:pt x="5376" y="0"/>
                </a:lnTo>
              </a:path>
            </a:pathLst>
          </a:custGeom>
          <a:noFill/>
          <a:ln w="12700">
            <a:solidFill>
              <a:srgbClr val="0066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57158" y="357166"/>
            <a:ext cx="803592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1"/>
                </a:solidFill>
                <a:latin typeface="Arial" charset="0"/>
              </a:rPr>
              <a:t>Велосипед  должен </a:t>
            </a:r>
            <a:r>
              <a:rPr lang="ru-RU" sz="2800" b="1" dirty="0">
                <a:solidFill>
                  <a:schemeClr val="accent1"/>
                </a:solidFill>
                <a:latin typeface="Arial" charset="0"/>
              </a:rPr>
              <a:t>быть оборудован сзади </a:t>
            </a:r>
            <a:r>
              <a:rPr lang="ru-RU" sz="2800" b="1" dirty="0">
                <a:solidFill>
                  <a:srgbClr val="FF0000"/>
                </a:solidFill>
                <a:latin typeface="Arial" charset="0"/>
              </a:rPr>
              <a:t>красным </a:t>
            </a:r>
            <a:r>
              <a:rPr lang="ru-RU" sz="2800" b="1" dirty="0" err="1" smtClean="0">
                <a:solidFill>
                  <a:schemeClr val="accent1"/>
                </a:solidFill>
                <a:latin typeface="Arial" charset="0"/>
              </a:rPr>
              <a:t>световозвращателем</a:t>
            </a:r>
            <a:r>
              <a:rPr lang="ru-RU" sz="2800" b="1" dirty="0">
                <a:solidFill>
                  <a:schemeClr val="accent1"/>
                </a:solidFill>
                <a:latin typeface="Arial" charset="0"/>
              </a:rPr>
              <a:t>, </a:t>
            </a:r>
            <a:r>
              <a:rPr lang="ru-RU" sz="2800" b="1" dirty="0" smtClean="0">
                <a:solidFill>
                  <a:schemeClr val="accent1"/>
                </a:solidFill>
                <a:latin typeface="Arial" charset="0"/>
              </a:rPr>
              <a:t>впереди </a:t>
            </a:r>
            <a:r>
              <a:rPr lang="ru-RU" sz="2800" b="1" dirty="0">
                <a:latin typeface="Arial" charset="0"/>
              </a:rPr>
              <a:t>- </a:t>
            </a:r>
            <a:r>
              <a:rPr lang="ru-RU" sz="2800" b="1" dirty="0">
                <a:solidFill>
                  <a:schemeClr val="bg1">
                    <a:lumMod val="50000"/>
                  </a:schemeClr>
                </a:solidFill>
                <a:latin typeface="Arial" charset="0"/>
              </a:rPr>
              <a:t>белым, </a:t>
            </a:r>
            <a:r>
              <a:rPr lang="ru-RU" sz="2800" b="1" dirty="0" smtClean="0">
                <a:solidFill>
                  <a:schemeClr val="accent1"/>
                </a:solidFill>
                <a:latin typeface="Arial" charset="0"/>
              </a:rPr>
              <a:t>на </a:t>
            </a:r>
            <a:r>
              <a:rPr lang="ru-RU" sz="2800" b="1" dirty="0">
                <a:solidFill>
                  <a:schemeClr val="accent1"/>
                </a:solidFill>
                <a:latin typeface="Arial" charset="0"/>
              </a:rPr>
              <a:t>колёсах</a:t>
            </a:r>
            <a:r>
              <a:rPr lang="ru-RU" sz="2800" b="1" dirty="0">
                <a:latin typeface="Arial" charset="0"/>
              </a:rPr>
              <a:t> - </a:t>
            </a:r>
            <a:r>
              <a:rPr lang="ru-RU" sz="2800" b="1" dirty="0">
                <a:solidFill>
                  <a:schemeClr val="accent6"/>
                </a:solidFill>
                <a:latin typeface="Arial" charset="0"/>
              </a:rPr>
              <a:t>оранжевыми</a:t>
            </a:r>
          </a:p>
        </p:txBody>
      </p:sp>
      <p:pic>
        <p:nvPicPr>
          <p:cNvPr id="11280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14554"/>
            <a:ext cx="7475793" cy="43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1" name="Line 17"/>
          <p:cNvSpPr>
            <a:spLocks noChangeShapeType="1"/>
          </p:cNvSpPr>
          <p:nvPr/>
        </p:nvSpPr>
        <p:spPr bwMode="auto">
          <a:xfrm flipH="1">
            <a:off x="1752600" y="2819400"/>
            <a:ext cx="76200" cy="16002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>
            <a:off x="4724400" y="2819400"/>
            <a:ext cx="1752600" cy="13716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 flipH="1">
            <a:off x="6781800" y="2819400"/>
            <a:ext cx="762000" cy="22098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310" name="Text Box 31"/>
          <p:cNvSpPr txBox="1">
            <a:spLocks noChangeArrowheads="1"/>
          </p:cNvSpPr>
          <p:nvPr/>
        </p:nvSpPr>
        <p:spPr bwMode="auto">
          <a:xfrm>
            <a:off x="7848600" y="6415088"/>
            <a:ext cx="228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dirty="0">
                <a:solidFill>
                  <a:schemeClr val="bg1"/>
                </a:solidFill>
              </a:rPr>
              <a:t>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 autoUpdateAnimBg="0"/>
      <p:bldP spid="11281" grpId="0" animBg="1"/>
      <p:bldP spid="11282" grpId="0" animBg="1"/>
      <p:bldP spid="1128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214290"/>
            <a:ext cx="77867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B0F0"/>
                </a:solidFill>
              </a:rPr>
              <a:t>              </a:t>
            </a:r>
            <a:r>
              <a:rPr lang="ru-RU" sz="3200" b="1" i="1" dirty="0" smtClean="0">
                <a:solidFill>
                  <a:schemeClr val="accent1"/>
                </a:solidFill>
              </a:rPr>
              <a:t>Как правильно накачать шины</a:t>
            </a:r>
            <a:endParaRPr lang="ru-RU" sz="3200" b="1" i="1" dirty="0">
              <a:solidFill>
                <a:schemeClr val="accent1"/>
              </a:solidFill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02"/>
          <a:stretch/>
        </p:blipFill>
        <p:spPr bwMode="auto">
          <a:xfrm>
            <a:off x="3071802" y="1285860"/>
            <a:ext cx="2914650" cy="4173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t="1728" r="647" b="1"/>
          <a:stretch/>
        </p:blipFill>
        <p:spPr bwMode="auto">
          <a:xfrm>
            <a:off x="142844" y="1285860"/>
            <a:ext cx="2924175" cy="41934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88"/>
          <a:stretch/>
        </p:blipFill>
        <p:spPr bwMode="auto">
          <a:xfrm>
            <a:off x="6000760" y="1285860"/>
            <a:ext cx="2924175" cy="4169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>
            <a:off x="142844" y="5643578"/>
            <a:ext cx="2857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Так выглядит спущенная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Шина. Её следует накачать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143240" y="5429264"/>
            <a:ext cx="29289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Если со стороны шина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выглядит так, значит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ты перекачал её.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2198" y="5643578"/>
            <a:ext cx="27860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Так выглядит в меру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накаченная шина.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9902" b="91719" l="5793" r="44207"/>
                    </a14:imgEffect>
                  </a14:imgLayer>
                </a14:imgProps>
              </a:ext>
            </a:extLst>
          </a:blip>
          <a:srcRect l="5863" t="69951" r="55718" b="8248"/>
          <a:stretch/>
        </p:blipFill>
        <p:spPr bwMode="auto">
          <a:xfrm rot="16200000">
            <a:off x="7735326" y="-122725"/>
            <a:ext cx="1196753" cy="14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6582" y="5664227"/>
            <a:ext cx="1290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обувь</a:t>
            </a:r>
            <a:endParaRPr lang="ru-RU" sz="2400" b="1" dirty="0"/>
          </a:p>
        </p:txBody>
      </p:sp>
      <p:pic>
        <p:nvPicPr>
          <p:cNvPr id="1030" name="Picture 6" descr="http://www.akpspb.ru/files/images/noshe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33" y="1234757"/>
            <a:ext cx="2867025" cy="13049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akpspb.ru/files/images/kolen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324" y="1368509"/>
            <a:ext cx="2095128" cy="2909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akpspb.ru/files/images/loco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428" y="1770276"/>
            <a:ext cx="2310466" cy="2269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akpspb.ru/files/images/perch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86051">
            <a:off x="7090813" y="4783404"/>
            <a:ext cx="1553676" cy="15536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kpspb.ru/files/images/veloglas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690" y="1034805"/>
            <a:ext cx="1372589" cy="573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akpspb.ru/files/images/perch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354562"/>
            <a:ext cx="1667272" cy="16672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://www.akpspb.ru/files/images/obuv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50" y="3576663"/>
            <a:ext cx="2745177" cy="17918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ttp://www.akpspb.ru/files/images/obuv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260318"/>
            <a:ext cx="1815092" cy="1134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7159" y="142852"/>
            <a:ext cx="84842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chemeClr val="tx2"/>
                </a:solidFill>
              </a:rPr>
              <a:t>    Защитная  экипировка велосипедиста </a:t>
            </a:r>
            <a:endParaRPr lang="ru-RU" sz="3200" b="1" i="1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8985" y="2535808"/>
            <a:ext cx="17511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</a:rPr>
              <a:t>шлем головной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090679" y="999177"/>
            <a:ext cx="15152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</a:rPr>
              <a:t>наколенники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65284" y="3999761"/>
            <a:ext cx="14893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prstClr val="black"/>
                </a:solidFill>
              </a:rPr>
              <a:t>налокотники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96384" y="5971272"/>
            <a:ext cx="37672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</a:rPr>
              <a:t>специальные перчатки</a:t>
            </a:r>
            <a:endParaRPr lang="ru-RU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5098036" y="1090822"/>
            <a:ext cx="12908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очки</a:t>
            </a:r>
            <a:endParaRPr lang="ru-RU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928926" y="2786058"/>
            <a:ext cx="1620432" cy="23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1220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f9fa3b28410e91e08086c75c090469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928670"/>
            <a:ext cx="6651623" cy="46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214282" y="-214338"/>
            <a:ext cx="8229600" cy="1498600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200" b="1" i="1" dirty="0" err="1" smtClean="0">
                <a:solidFill>
                  <a:schemeClr val="accent1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Катафоты</a:t>
            </a:r>
            <a:r>
              <a:rPr lang="ru-RU" altLang="ru-RU" sz="3200" b="1" i="1" dirty="0" smtClean="0">
                <a:solidFill>
                  <a:schemeClr val="accent1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 (</a:t>
            </a:r>
            <a:r>
              <a:rPr lang="ru-RU" altLang="ru-RU" sz="3200" b="1" i="1" dirty="0" err="1" smtClean="0">
                <a:solidFill>
                  <a:schemeClr val="accent1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фликеры</a:t>
            </a:r>
            <a:r>
              <a:rPr lang="ru-RU" altLang="ru-RU" sz="3200" b="1" i="1" dirty="0" smtClean="0">
                <a:solidFill>
                  <a:schemeClr val="accent1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) для велосипедистов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928662" y="5143512"/>
            <a:ext cx="69834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80000"/>
              </a:lnSpc>
              <a:buFont typeface="Wingdings" pitchFamily="2" charset="2"/>
              <a:buChar char="v"/>
            </a:pPr>
            <a:endParaRPr lang="ru-RU" altLang="ru-RU" sz="2000" dirty="0">
              <a:solidFill>
                <a:srgbClr val="00206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  <a:p>
            <a:pPr marL="285750" indent="-285750" algn="just">
              <a:lnSpc>
                <a:spcPct val="80000"/>
              </a:lnSpc>
              <a:buFont typeface="Wingdings" pitchFamily="2" charset="2"/>
              <a:buChar char="v"/>
            </a:pPr>
            <a:endParaRPr lang="ru-RU" altLang="ru-RU" sz="2000" dirty="0">
              <a:solidFill>
                <a:srgbClr val="00206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  <a:p>
            <a:pPr marL="285750" indent="-285750" algn="just">
              <a:lnSpc>
                <a:spcPct val="80000"/>
              </a:lnSpc>
              <a:buFont typeface="Wingdings" pitchFamily="2" charset="2"/>
              <a:buChar char="v"/>
            </a:pPr>
            <a:r>
              <a:rPr lang="ru-RU" altLang="ru-RU" sz="2000" b="1" dirty="0">
                <a:solidFill>
                  <a:schemeClr val="accent2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Убедитесь в том, что вы заметны на дороге для автомобилистов и других участников движения. </a:t>
            </a:r>
          </a:p>
          <a:p>
            <a:pPr marL="285750" indent="-285750" algn="just">
              <a:lnSpc>
                <a:spcPct val="80000"/>
              </a:lnSpc>
            </a:pPr>
            <a:r>
              <a:rPr lang="ru-RU" altLang="ru-RU" sz="2000" b="1" dirty="0">
                <a:solidFill>
                  <a:schemeClr val="accent2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      Фара и светоотражатели со всех сторон необходимы              при движении в темное время суток.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Творческое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14290"/>
            <a:ext cx="4651007" cy="68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 eaLnBrk="1" hangingPunct="1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400" b="1" i="1" u="sng" dirty="0">
                <a:solidFill>
                  <a:schemeClr val="accent1"/>
                </a:solidFill>
                <a:latin typeface="Times New Roman" pitchFamily="16" charset="0"/>
                <a:cs typeface="Times New Roman" pitchFamily="16" charset="0"/>
              </a:rPr>
              <a:t>Правила движения на дороге:</a:t>
            </a: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641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ctr">
              <a:lnSpc>
                <a:spcPct val="100000"/>
              </a:lnSpc>
              <a:spcBef>
                <a:spcPts val="12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0" i="1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При движении 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0" i="1" u="sng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по дорогам</a:t>
            </a:r>
            <a:r>
              <a:rPr lang="ru-RU" sz="4800" b="0" i="1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  управлять велосипедом разрешается  лицам </a:t>
            </a:r>
            <a:r>
              <a:rPr lang="ru-RU" sz="4800" b="0" i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старше 14 </a:t>
            </a:r>
            <a:r>
              <a:rPr lang="ru-RU" sz="4800" b="0" i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лет</a:t>
            </a:r>
          </a:p>
          <a:p>
            <a:pPr algn="ctr">
              <a:lnSpc>
                <a:spcPct val="100000"/>
              </a:lnSpc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0" i="1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0" b="100000" l="0" r="9972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4786322"/>
            <a:ext cx="2688543" cy="19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57200" y="3143250"/>
            <a:ext cx="6686550" cy="1071563"/>
          </a:xfrm>
        </p:spPr>
        <p:txBody>
          <a:bodyPr>
            <a:normAutofit fontScale="55000" lnSpcReduction="20000"/>
          </a:bodyPr>
          <a:lstStyle/>
          <a:p>
            <a:pPr algn="ctr" eaLnBrk="1" hangingPunct="1">
              <a:buFont typeface="Arial" charset="0"/>
              <a:buNone/>
            </a:pPr>
            <a:endParaRPr lang="ru-RU" sz="4000" b="1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ru-RU" sz="4000" b="1" dirty="0" smtClean="0">
                <a:solidFill>
                  <a:schemeClr val="bg1"/>
                </a:solidFill>
              </a:rPr>
              <a:t>Ездить на велосипеде разрешается только по специальной велосипедной дорожке</a:t>
            </a:r>
          </a:p>
        </p:txBody>
      </p:sp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914400" y="21429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7030A0"/>
                </a:solidFill>
              </a:rPr>
              <a:t>                                     </a:t>
            </a:r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857364"/>
            <a:ext cx="6088800" cy="46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20" y="1"/>
            <a:ext cx="8286808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1"/>
                </a:solidFill>
              </a:rPr>
              <a:t>Движение велосипедистов в возрасте младше  14 лет должно осуществляться по</a:t>
            </a:r>
          </a:p>
          <a:p>
            <a:endParaRPr lang="ru-RU" dirty="0" smtClean="0"/>
          </a:p>
          <a:p>
            <a:r>
              <a:rPr lang="ru-RU" sz="3600" b="1" i="1" dirty="0" smtClean="0">
                <a:solidFill>
                  <a:schemeClr val="tx2"/>
                </a:solidFill>
              </a:rPr>
              <a:t>1.Велосипедной дорожке</a:t>
            </a:r>
            <a:endParaRPr lang="ru-RU" sz="3600" b="1" i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4000" b="1" i="1" dirty="0" smtClean="0">
                <a:solidFill>
                  <a:schemeClr val="tx2"/>
                </a:solidFill>
              </a:rPr>
              <a:t>2</a:t>
            </a:r>
            <a:r>
              <a:rPr lang="ru-RU" sz="4000" i="1" dirty="0" smtClean="0">
                <a:solidFill>
                  <a:schemeClr val="tx2"/>
                </a:solidFill>
              </a:rPr>
              <a:t>.</a:t>
            </a:r>
            <a:r>
              <a:rPr lang="ru-RU" sz="4000" b="1" i="1" dirty="0" smtClean="0">
                <a:solidFill>
                  <a:schemeClr val="tx2"/>
                </a:solidFill>
              </a:rPr>
              <a:t>По  </a:t>
            </a:r>
            <a:r>
              <a:rPr lang="ru-RU" sz="4000" b="1" i="1" dirty="0" err="1" smtClean="0">
                <a:solidFill>
                  <a:schemeClr val="tx2"/>
                </a:solidFill>
              </a:rPr>
              <a:t>велопешеходной</a:t>
            </a:r>
            <a:r>
              <a:rPr lang="ru-RU" sz="4000" b="1" i="1" dirty="0" smtClean="0">
                <a:solidFill>
                  <a:schemeClr val="tx2"/>
                </a:solidFill>
              </a:rPr>
              <a:t> дорожке</a:t>
            </a:r>
            <a:br>
              <a:rPr lang="ru-RU" sz="4000" b="1" i="1" dirty="0" smtClean="0">
                <a:solidFill>
                  <a:schemeClr val="tx2"/>
                </a:solidFill>
              </a:rPr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endParaRPr lang="ru-RU" sz="3200" dirty="0"/>
          </a:p>
        </p:txBody>
      </p:sp>
      <p:pic>
        <p:nvPicPr>
          <p:cNvPr id="4" name="Picture 3" descr="C:\Users\Юлия\Desktop\6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214422"/>
            <a:ext cx="7650000" cy="3060000"/>
          </a:xfrm>
          <a:prstGeom prst="rect">
            <a:avLst/>
          </a:prstGeom>
          <a:noFill/>
        </p:spPr>
      </p:pic>
      <p:pic>
        <p:nvPicPr>
          <p:cNvPr id="5" name="Picture 14" descr="pddfin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71472" y="3422650"/>
            <a:ext cx="3492500" cy="3435350"/>
          </a:xfrm>
          <a:prstGeom prst="rect">
            <a:avLst/>
          </a:prstGeom>
          <a:noFill/>
        </p:spPr>
      </p:pic>
      <p:pic>
        <p:nvPicPr>
          <p:cNvPr id="6" name="Picture 2" descr="C:\Users\Юлия\Desktop\4.5.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571876"/>
            <a:ext cx="1547664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b="1" i="1" dirty="0" smtClean="0">
                <a:solidFill>
                  <a:schemeClr val="tx2"/>
                </a:solidFill>
              </a:rPr>
              <a:t>3. Если такой дорожки нет, то можно ехать по тротуару или пешеходной дорожке, не создавая помех пешеходам</a:t>
            </a:r>
            <a:endParaRPr lang="ru-RU" sz="3200" b="1" i="1" dirty="0">
              <a:solidFill>
                <a:schemeClr val="tx2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1643050"/>
            <a:ext cx="1887939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9000" y="1714488"/>
            <a:ext cx="6615000" cy="35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0" y="5029200"/>
            <a:ext cx="2438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2071678"/>
            <a:ext cx="1252165" cy="8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chemeClr val="tx2"/>
                </a:solidFill>
              </a:rPr>
              <a:t>4. Также можно ездить во дворе, в парке,</a:t>
            </a:r>
            <a:br>
              <a:rPr lang="ru-RU" sz="3200" b="1" i="1" dirty="0" smtClean="0">
                <a:solidFill>
                  <a:schemeClr val="tx2"/>
                </a:solidFill>
              </a:rPr>
            </a:br>
            <a:r>
              <a:rPr lang="ru-RU" sz="3200" b="1" i="1" dirty="0" smtClean="0">
                <a:solidFill>
                  <a:schemeClr val="tx2"/>
                </a:solidFill>
              </a:rPr>
              <a:t>на стадионе</a:t>
            </a:r>
            <a:endParaRPr lang="ru-RU" sz="3200" b="1" i="1" dirty="0">
              <a:solidFill>
                <a:schemeClr val="tx2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736"/>
            <a:ext cx="4222316" cy="28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357694"/>
            <a:ext cx="3445181" cy="23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1500174"/>
            <a:ext cx="3212870" cy="48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ЗАПРЕЩАЕТСЯ:</a:t>
            </a:r>
            <a:br>
              <a:rPr lang="ru-RU" b="1" i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00010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- проезд по пешеходному переходу;</a:t>
            </a:r>
            <a:endParaRPr lang="ru-RU" b="1" dirty="0"/>
          </a:p>
        </p:txBody>
      </p:sp>
      <p:pic>
        <p:nvPicPr>
          <p:cNvPr id="1026" name="Picture 2" descr="D:\Конкурсы\aaa036e4cb16038f90e128d8e39c714f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928802"/>
            <a:ext cx="7011231" cy="4680000"/>
          </a:xfrm>
          <a:prstGeom prst="rect">
            <a:avLst/>
          </a:prstGeom>
          <a:noFill/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357290" y="2143116"/>
            <a:ext cx="6786593" cy="450057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10800000" flipV="1">
            <a:off x="1214414" y="2214553"/>
            <a:ext cx="6572296" cy="421482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1" i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ЗАПРЕЩАЕТСЯ:</a:t>
            </a:r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500034" y="1285860"/>
            <a:ext cx="8186766" cy="484030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>
              <a:lnSpc>
                <a:spcPct val="100000"/>
              </a:lnSpc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i="1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- буксировка велосипедов, а также буксировка велосипедами;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357430"/>
            <a:ext cx="7527212" cy="421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400" b="1" i="1" dirty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ЗАПРЕЩАЕТСЯ:</a:t>
            </a:r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57158" y="1071546"/>
            <a:ext cx="8329642" cy="505461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31788" indent="-331788">
              <a:lnSpc>
                <a:spcPct val="100000"/>
              </a:lnSpc>
              <a:buClr>
                <a:srgbClr val="002673"/>
              </a:buClr>
              <a:buFont typeface="Times New Roman" pitchFamily="16" charset="0"/>
              <a:buChar char="-"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r>
              <a:rPr lang="ru-RU" sz="3200" b="1" i="1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перевозить  пассажиров </a:t>
            </a:r>
            <a:r>
              <a:rPr lang="ru-RU" sz="3200" b="1" i="1" dirty="0" smtClean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(</a:t>
            </a:r>
            <a:r>
              <a:rPr lang="ru-RU" sz="3200" b="1" i="1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кроме ребёнка в возрасте до семи лет на специально оборудованном сиденье);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86058"/>
            <a:ext cx="4640262" cy="2552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214686"/>
            <a:ext cx="4000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0" i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28596" y="1000108"/>
            <a:ext cx="8301038" cy="481171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31788" indent="-331788">
              <a:lnSpc>
                <a:spcPct val="100000"/>
              </a:lnSpc>
              <a:spcBef>
                <a:spcPts val="800"/>
              </a:spcBef>
              <a:buClr>
                <a:srgbClr val="002673"/>
              </a:buClr>
              <a:buFont typeface="Times New Roman" pitchFamily="16" charset="0"/>
              <a:buChar char="-"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r>
              <a:rPr lang="ru-RU" sz="3200" b="1" i="1" dirty="0">
                <a:solidFill>
                  <a:srgbClr val="002673"/>
                </a:solidFill>
                <a:latin typeface="Times New Roman" pitchFamily="16" charset="0"/>
                <a:cs typeface="Times New Roman" pitchFamily="16" charset="0"/>
              </a:rPr>
              <a:t>ездить, не держась за руль хотя бы одной рукой;</a:t>
            </a:r>
          </a:p>
          <a:p>
            <a:pPr marL="331788" indent="-331788">
              <a:lnSpc>
                <a:spcPct val="100000"/>
              </a:lnSpc>
              <a:spcBef>
                <a:spcPts val="200"/>
              </a:spcBef>
              <a:buClrTx/>
              <a:buFontTx/>
              <a:buNone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endParaRPr lang="ru-RU" sz="800" b="0" i="1" dirty="0">
              <a:solidFill>
                <a:srgbClr val="002673"/>
              </a:solidFill>
              <a:latin typeface="Times New Roman" pitchFamily="16" charset="0"/>
              <a:cs typeface="Times New Roman" pitchFamily="16" charset="0"/>
            </a:endParaRPr>
          </a:p>
          <a:p>
            <a:pPr marL="331788" indent="-331788">
              <a:lnSpc>
                <a:spcPct val="100000"/>
              </a:lnSpc>
              <a:spcBef>
                <a:spcPts val="200"/>
              </a:spcBef>
              <a:buClrTx/>
              <a:buFontTx/>
              <a:buNone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endParaRPr lang="ru-RU" sz="800" b="0" i="1" dirty="0">
              <a:solidFill>
                <a:srgbClr val="002673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071678"/>
            <a:ext cx="8213880" cy="457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071670" y="285728"/>
            <a:ext cx="5643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1" i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ЗАПРЕЩАЕТСЯ:</a:t>
            </a:r>
            <a:endParaRPr lang="ru-RU" sz="4800" b="1" i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214290"/>
            <a:ext cx="6572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400" b="1" i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ЗАПРЕЩАЕТСЯ:</a:t>
            </a:r>
            <a:endParaRPr lang="ru-RU" sz="4400" b="1" i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1000108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i="1" dirty="0" smtClean="0">
                <a:solidFill>
                  <a:schemeClr val="tx2"/>
                </a:solidFill>
              </a:rPr>
              <a:t>- </a:t>
            </a:r>
            <a:r>
              <a:rPr lang="ru-RU" sz="3200" b="1" i="1" dirty="0" smtClean="0">
                <a:solidFill>
                  <a:schemeClr val="tx2"/>
                </a:solidFill>
              </a:rPr>
              <a:t>перевозить   груз,   выступающий   за    габариты велосипеда, мешающий управлению, более чем на 0,5 м.</a:t>
            </a:r>
          </a:p>
        </p:txBody>
      </p:sp>
      <p:pic>
        <p:nvPicPr>
          <p:cNvPr id="7" name="Рисунок 58" descr="tit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643182"/>
            <a:ext cx="5144273" cy="4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2500298" y="3000371"/>
            <a:ext cx="3929090" cy="335757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1643042" y="3000372"/>
            <a:ext cx="4929205" cy="357188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457200" y="190500"/>
            <a:ext cx="8229600" cy="1311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b="0" i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28596" y="1000108"/>
            <a:ext cx="8258204" cy="512605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331788" indent="-331788">
              <a:spcBef>
                <a:spcPts val="800"/>
              </a:spcBef>
              <a:buClr>
                <a:srgbClr val="002673"/>
              </a:buClr>
              <a:buFont typeface="Times New Roman" pitchFamily="16" charset="0"/>
              <a:buChar char="-"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r>
              <a:rPr lang="ru-RU" sz="3200" b="1" i="1" dirty="0" smtClean="0">
                <a:solidFill>
                  <a:schemeClr val="tx2"/>
                </a:solidFill>
              </a:rPr>
              <a:t>ездить, если неисправна тормозная система или рулевое управление;</a:t>
            </a:r>
          </a:p>
          <a:p>
            <a:pPr marL="331788" indent="-331788">
              <a:lnSpc>
                <a:spcPct val="100000"/>
              </a:lnSpc>
              <a:spcBef>
                <a:spcPts val="800"/>
              </a:spcBef>
              <a:buClr>
                <a:srgbClr val="002673"/>
              </a:buClr>
              <a:buFont typeface="Times New Roman" pitchFamily="16" charset="0"/>
              <a:buChar char="-"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endParaRPr lang="ru-RU" sz="3200" b="0" i="1" dirty="0">
              <a:solidFill>
                <a:srgbClr val="002673"/>
              </a:solidFill>
              <a:latin typeface="Times New Roman" pitchFamily="16" charset="0"/>
              <a:cs typeface="Times New Roman" pitchFamily="16" charset="0"/>
            </a:endParaRPr>
          </a:p>
          <a:p>
            <a:pPr marL="331788" indent="-331788">
              <a:lnSpc>
                <a:spcPct val="100000"/>
              </a:lnSpc>
              <a:spcBef>
                <a:spcPts val="200"/>
              </a:spcBef>
              <a:buClrTx/>
              <a:buFontTx/>
              <a:buNone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endParaRPr lang="ru-RU" sz="800" b="0" i="1" dirty="0">
              <a:solidFill>
                <a:srgbClr val="002673"/>
              </a:solidFill>
              <a:latin typeface="Times New Roman" pitchFamily="16" charset="0"/>
              <a:cs typeface="Times New Roman" pitchFamily="16" charset="0"/>
            </a:endParaRPr>
          </a:p>
          <a:p>
            <a:pPr marL="331788" indent="-331788">
              <a:lnSpc>
                <a:spcPct val="100000"/>
              </a:lnSpc>
              <a:spcBef>
                <a:spcPts val="200"/>
              </a:spcBef>
              <a:buClrTx/>
              <a:buFontTx/>
              <a:buNone/>
              <a:tabLst>
                <a:tab pos="331788" algn="l"/>
                <a:tab pos="779463" algn="l"/>
                <a:tab pos="1228725" algn="l"/>
                <a:tab pos="1677988" algn="l"/>
                <a:tab pos="2127250" algn="l"/>
                <a:tab pos="2576513" algn="l"/>
                <a:tab pos="3025775" algn="l"/>
                <a:tab pos="3475038" algn="l"/>
                <a:tab pos="3924300" algn="l"/>
                <a:tab pos="4373563" algn="l"/>
                <a:tab pos="4822825" algn="l"/>
                <a:tab pos="5272088" algn="l"/>
                <a:tab pos="5721350" algn="l"/>
                <a:tab pos="6170613" algn="l"/>
                <a:tab pos="6619875" algn="l"/>
                <a:tab pos="7069138" algn="l"/>
                <a:tab pos="7518400" algn="l"/>
                <a:tab pos="7967663" algn="l"/>
                <a:tab pos="8416925" algn="l"/>
                <a:tab pos="8866188" algn="l"/>
                <a:tab pos="9315450" algn="l"/>
              </a:tabLst>
            </a:pPr>
            <a:endParaRPr lang="ru-RU" sz="800" b="0" i="1" dirty="0">
              <a:solidFill>
                <a:srgbClr val="002673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1670" y="142852"/>
            <a:ext cx="5643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1" i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ЗАПРЕЩАЕТСЯ:</a:t>
            </a:r>
            <a:endParaRPr lang="ru-RU" sz="4800" b="1" i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215024" cy="331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Рисунок 6" descr="bike1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15420" y="2071678"/>
            <a:ext cx="4628580" cy="3888000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14290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4800" b="1" i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ЗАПРЕЩАЕТСЯ:</a:t>
            </a:r>
            <a:endParaRPr lang="ru-RU" sz="4800" b="1" i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142984"/>
            <a:ext cx="80010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движение велосипедистов-учащихся в темное время суток;</a:t>
            </a: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ПДД2\занятия\Новая папка\шаблоны\ночь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428868"/>
            <a:ext cx="6018652" cy="3996000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 rot="16200000" flipH="1">
            <a:off x="3607586" y="3393282"/>
            <a:ext cx="2143125" cy="23574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10800000" flipV="1">
            <a:off x="3357554" y="3357562"/>
            <a:ext cx="2286000" cy="214312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Повороты</a:t>
            </a:r>
            <a:r>
              <a:rPr lang="en-US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b="1" i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Рисунок 3" descr="налево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85926"/>
            <a:ext cx="2437334" cy="44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Рисунок 4" descr="направо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857364"/>
            <a:ext cx="2588689" cy="45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Рисунок 5" descr="торможение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34" y="1857364"/>
            <a:ext cx="2421210" cy="44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TextBox 6"/>
          <p:cNvSpPr txBox="1">
            <a:spLocks noChangeArrowheads="1"/>
          </p:cNvSpPr>
          <p:nvPr/>
        </p:nvSpPr>
        <p:spPr bwMode="auto">
          <a:xfrm>
            <a:off x="428596" y="1285860"/>
            <a:ext cx="221456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Налево</a:t>
            </a:r>
          </a:p>
        </p:txBody>
      </p:sp>
      <p:sp>
        <p:nvSpPr>
          <p:cNvPr id="12295" name="TextBox 7"/>
          <p:cNvSpPr txBox="1">
            <a:spLocks noChangeArrowheads="1"/>
          </p:cNvSpPr>
          <p:nvPr/>
        </p:nvSpPr>
        <p:spPr bwMode="auto">
          <a:xfrm>
            <a:off x="6072198" y="1285860"/>
            <a:ext cx="17859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Направо</a:t>
            </a:r>
          </a:p>
        </p:txBody>
      </p:sp>
      <p:sp>
        <p:nvSpPr>
          <p:cNvPr id="12296" name="TextBox 8"/>
          <p:cNvSpPr txBox="1">
            <a:spLocks noChangeArrowheads="1"/>
          </p:cNvSpPr>
          <p:nvPr/>
        </p:nvSpPr>
        <p:spPr bwMode="auto">
          <a:xfrm>
            <a:off x="3071802" y="1285860"/>
            <a:ext cx="24681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Торможение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Подумай и ответь:</a:t>
            </a:r>
            <a:endParaRPr lang="ru-RU" b="1" i="1" dirty="0">
              <a:solidFill>
                <a:schemeClr val="accent1"/>
              </a:solidFill>
            </a:endParaRPr>
          </a:p>
        </p:txBody>
      </p:sp>
      <p:grpSp>
        <p:nvGrpSpPr>
          <p:cNvPr id="8" name="Group 2"/>
          <p:cNvGrpSpPr>
            <a:grpSpLocks noGrp="1"/>
          </p:cNvGrpSpPr>
          <p:nvPr>
            <p:ph idx="1"/>
          </p:nvPr>
        </p:nvGrpSpPr>
        <p:grpSpPr bwMode="auto">
          <a:xfrm>
            <a:off x="457200" y="1600200"/>
            <a:ext cx="8229600" cy="4525963"/>
            <a:chOff x="1280" y="1008"/>
            <a:chExt cx="3193" cy="2844"/>
          </a:xfrm>
        </p:grpSpPr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280" y="1008"/>
              <a:ext cx="3193" cy="284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1280" y="1008"/>
              <a:ext cx="3193" cy="284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4982563" cy="66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Сигналу торможения велосипедиста соответствует:</a:t>
            </a:r>
            <a: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1. Вытянутая в сторону   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правая рука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2. Вытянутая в сторону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левая рука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3. Поднятая вверх левая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или правая рука</a:t>
            </a:r>
          </a:p>
          <a:p>
            <a:pPr>
              <a:buNone/>
            </a:pPr>
            <a:endParaRPr lang="ru-RU" sz="2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>
              <a:buNone/>
            </a:pPr>
            <a:endParaRPr lang="ru-RU" sz="2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endParaRPr lang="ru-RU" sz="2800" dirty="0"/>
          </a:p>
        </p:txBody>
      </p:sp>
      <p:pic>
        <p:nvPicPr>
          <p:cNvPr id="4" name="Picture 2" descr="http://eco-tourist.lviv.ua/img/i17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013" r="16935"/>
          <a:stretch/>
        </p:blipFill>
        <p:spPr bwMode="auto">
          <a:xfrm>
            <a:off x="4929190" y="4247849"/>
            <a:ext cx="3945924" cy="2610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835245"/>
            <a:ext cx="7646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1. Да, является пешеходом</a:t>
            </a:r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785794"/>
            <a:ext cx="1026391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Является ли пешеходом лицо, </a:t>
            </a:r>
            <a:endParaRPr lang="en-US" sz="4000" b="1" i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40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ведущее велосипед?</a:t>
            </a:r>
            <a:endParaRPr lang="ru-RU" sz="40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3951162"/>
            <a:ext cx="8866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2. Нет, он является водителем</a:t>
            </a:r>
            <a:endParaRPr lang="ru-RU" sz="3600" i="1" dirty="0"/>
          </a:p>
        </p:txBody>
      </p:sp>
      <p:pic>
        <p:nvPicPr>
          <p:cNvPr id="3076" name="Picture 4" descr="http://www.art-saloon.ru/mini/item_37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06" y="4726172"/>
            <a:ext cx="1161846" cy="21318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http://lenagold.narod.ru/fon/clipart/z/zay/zajats204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655" y="5072074"/>
            <a:ext cx="1940345" cy="15858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808561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4.16667E-6 0.00023 L -0.06706 -0.00185 C -0.0836 -0.00255 -0.11237 -0.00579 -0.12709 -0.00718 L -0.15105 -0.0088 L -0.17006 -0.01065 C -0.18399 -0.01227 -0.17956 -0.01389 -0.19701 -0.01412 L -0.38008 -0.01597 L -0.42006 -0.01759 L -0.53607 -0.01944 C -0.53972 -0.01968 -0.54336 -0.02245 -0.54701 -0.02292 C -0.55404 -0.02407 -0.56107 -0.0243 -0.5681 -0.02477 L -0.59805 -0.02662 C -0.61003 -0.02755 -0.62201 -0.02963 -0.63399 -0.03009 L -0.675 -0.03171 L -0.86003 -0.03009 C -0.86667 -0.02986 -0.87331 -0.02685 -0.88008 -0.02662 L -0.90899 -0.02477 C -0.91237 -0.02407 -0.91576 -0.02384 -0.91901 -0.02292 C -0.92305 -0.02199 -0.92696 -0.02037 -0.93099 -0.01944 L -0.93907 -0.01759 C -0.94076 -0.01643 -0.94245 -0.01551 -0.94401 -0.01412 C -0.94545 -0.01319 -0.94662 -0.01157 -0.94805 -0.01065 C -0.95118 -0.00833 -0.95795 -0.00625 -0.96003 -0.00532 C -0.96107 -0.00417 -0.96198 -0.00255 -0.96302 -0.00185 C -0.96433 -0.00093 -0.96576 -0.00069 -0.96706 -7.40741E-7 C -0.9681 0.00046 -0.96901 0.00116 -0.97006 0.00185 C -0.97266 0.00116 -0.97539 0.00116 -0.978 -7.40741E-7 C -0.97917 -0.00069 -0.97995 -0.00278 -0.98099 -0.00347 C -0.98295 -0.00509 -0.9849 -0.00648 -0.98698 -0.00718 C -0.99336 -0.00926 -0.99037 -0.0081 -0.99597 -0.01065 L -0.99896 -0.0088 " pathEditMode="relative" rAng="0" ptsTypes="AAAAAAAAAAAAAAAAAAAAAAAAAAAAAAAA">
                                      <p:cBhvr>
                                        <p:cTn id="1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948" y="-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26960" y="0"/>
            <a:ext cx="891704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000" b="1" dirty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Каково значение термина «велосипед»?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0" y="3920327"/>
            <a:ext cx="700852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3. Транспортное 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средство, кроме инвалидных колясок, имеющее два колеса и более и приводимое в движение мускульной силой людей, находящихся на нём.</a:t>
            </a:r>
          </a:p>
        </p:txBody>
      </p:sp>
      <p:pic>
        <p:nvPicPr>
          <p:cNvPr id="1026" name="Picture 2" descr="http://img-fotki.yandex.ru/get/5007/981986.92/0_90c58_5d028efc_or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00826" y="3357562"/>
            <a:ext cx="2837066" cy="22333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23890" y="1201966"/>
            <a:ext cx="89170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1. 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</a:t>
            </a: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вухколёсное 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транспортное средство без мотора для взрослых и детей;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23889" y="2548320"/>
            <a:ext cx="9143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32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2. Двух- </a:t>
            </a:r>
            <a:r>
              <a:rPr lang="ru-RU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или трёхколёсное транспортное средство для детей и взрослых;</a:t>
            </a:r>
          </a:p>
        </p:txBody>
      </p:sp>
      <p:pic>
        <p:nvPicPr>
          <p:cNvPr id="9" name="Picture 5" descr="http://lenagold.narod.ru/fon/clipart/z/zay/zajats204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655" y="5272147"/>
            <a:ext cx="1940345" cy="15858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493974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677 -0.00254 L 0.15677 -0.00208 L 0.07682 -0.00486 C 0.05703 -0.00578 0.02279 -0.00995 0.00521 -0.0118 L -0.02331 -0.01388 L -0.04596 -0.0162 C -0.06263 -0.01828 -0.05729 -0.02037 -0.07812 -0.0206 L -0.29635 -0.02291 L -0.34401 -0.025 L -0.48229 -0.02754 C -0.48659 -0.02777 -0.49101 -0.03125 -0.49531 -0.03194 C -0.50364 -0.03333 -0.51211 -0.03356 -0.52044 -0.03425 L -0.55612 -0.03657 C -0.57044 -0.03773 -0.58476 -0.0405 -0.59896 -0.0412 L -0.64792 -0.04305 L -0.86849 -0.0412 C -0.8763 -0.04074 -0.88424 -0.03703 -0.89232 -0.03657 L -0.92682 -0.03425 C -0.93086 -0.03333 -0.93489 -0.0331 -0.9388 -0.03194 C -0.94362 -0.03078 -0.94818 -0.0287 -0.95299 -0.02754 L -0.96263 -0.025 C -0.96471 -0.02361 -0.96667 -0.02245 -0.96849 -0.0206 C -0.97031 -0.01944 -0.97161 -0.01736 -0.97331 -0.0162 C -0.97708 -0.01319 -0.98516 -0.01041 -0.98763 -0.00925 C -0.98893 -0.00787 -0.98997 -0.00578 -0.99127 -0.00486 C -0.99271 -0.0037 -0.99453 -0.00347 -0.99596 -0.00254 C -0.99726 -0.00185 -0.99831 -0.00092 -0.99961 -4.44444E-6 C -1.00273 -0.00092 -1.00599 -0.00092 -1.00911 -0.00254 C -1.01042 -0.00347 -1.01133 -0.00601 -1.01263 -0.00694 C -1.01497 -0.00902 -1.01732 -0.01088 -1.01979 -0.0118 C -1.02734 -0.01435 -1.02383 -0.01296 -1.03047 -0.0162 L -1.03398 -0.01388 " pathEditMode="relative" rAng="0" ptsTypes="AAAAAAAAAAAAAAAAAAAAAAAAAAAAAAAA">
                                      <p:cBhvr>
                                        <p:cTn id="2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544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://velopiter.spb.ru/club/pdd2013i_html_523cb5b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44" y="2047476"/>
            <a:ext cx="2517499" cy="33566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velopiter.spb.ru/club/pdd2013i_html_2c6b332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022" y="2052506"/>
            <a:ext cx="2437986" cy="32506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3352939" y="2112216"/>
            <a:ext cx="2420387" cy="3227182"/>
            <a:chOff x="4271615" y="1779656"/>
            <a:chExt cx="3227182" cy="3227182"/>
          </a:xfrm>
        </p:grpSpPr>
        <p:sp>
          <p:nvSpPr>
            <p:cNvPr id="4" name="Овал 3"/>
            <p:cNvSpPr/>
            <p:nvPr/>
          </p:nvSpPr>
          <p:spPr>
            <a:xfrm>
              <a:off x="4271615" y="1779656"/>
              <a:ext cx="3227181" cy="3227181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Picture 14" descr="http://cyclepedia.ru/images/imagecache/post_pictures/9_4.gif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1616" y="1779657"/>
              <a:ext cx="3227181" cy="3227181"/>
            </a:xfrm>
            <a:prstGeom prst="ellipse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TextBox 5"/>
          <p:cNvSpPr txBox="1"/>
          <p:nvPr/>
        </p:nvSpPr>
        <p:spPr>
          <a:xfrm>
            <a:off x="104614" y="139024"/>
            <a:ext cx="89170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Какой  </a:t>
            </a:r>
            <a:r>
              <a:rPr lang="ru-RU" sz="4000" b="1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</a:t>
            </a:r>
            <a:r>
              <a:rPr lang="ru-RU" sz="40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орожный знак запрещает движение велосипедиста?</a:t>
            </a:r>
            <a:endParaRPr lang="ru-RU" sz="4000" b="1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55751" y="4857760"/>
            <a:ext cx="6085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4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                                                            </a:t>
            </a:r>
            <a:endParaRPr lang="ru-RU" sz="40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55495" y="5488573"/>
            <a:ext cx="5533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90101" y="5488609"/>
            <a:ext cx="72808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Б </a:t>
            </a:r>
            <a:endParaRPr lang="ru-RU" sz="4000" dirty="0"/>
          </a:p>
        </p:txBody>
      </p:sp>
      <p:pic>
        <p:nvPicPr>
          <p:cNvPr id="13" name="Picture 5" descr="http://lenagold.narod.ru/fon/clipart/z/zay/zajats204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6" y="5272147"/>
            <a:ext cx="1940345" cy="15858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07495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48 0.0162 L -0.07448 0.01643 L -0.14153 0.01435 C -0.15807 0.01366 -0.18685 0.01042 -0.20156 0.00903 L -0.22552 0.00741 L -0.24453 0.00555 C -0.25846 0.00393 -0.25403 0.00231 -0.27148 0.00208 L -0.45455 0.00023 L -0.49453 -0.00139 L -0.61054 -0.00324 C -0.61419 -0.00347 -0.61783 -0.00625 -0.62148 -0.00671 C -0.62851 -0.00787 -0.63554 -0.0081 -0.64257 -0.00857 L -0.67252 -0.01042 C -0.6845 -0.01134 -0.69648 -0.01343 -0.70846 -0.01389 L -0.74948 -0.01551 L -0.9345 -0.01389 C -0.94114 -0.01366 -0.94778 -0.01065 -0.95455 -0.01042 L -0.98346 -0.00857 C -0.98685 -0.00787 -0.99023 -0.00764 -0.99349 -0.00671 C -0.99752 -0.00579 -1.00143 -0.00417 -1.00547 -0.00324 L -1.01354 -0.00139 C -1.01523 -0.00023 -1.01692 0.00069 -1.01849 0.00208 C -1.01992 0.00301 -1.02109 0.00463 -1.02252 0.00555 C -1.02565 0.00787 -1.03242 0.00995 -1.0345 0.01088 C -1.03554 0.01204 -1.03645 0.01366 -1.0375 0.01435 C -1.0388 0.01528 -1.04023 0.01551 -1.04153 0.0162 C -1.04257 0.01667 -1.04349 0.01736 -1.04453 0.01805 C -1.04713 0.01736 -1.04987 0.01736 -1.05247 0.0162 C -1.05364 0.01551 -1.05442 0.01342 -1.05547 0.01273 C -1.05742 0.01111 -1.05937 0.00972 -1.06145 0.00903 C -1.06783 0.00694 -1.06484 0.0081 -1.07044 0.00555 L -1.07343 0.00741 " pathEditMode="relative" rAng="0" ptsTypes="AAAAAAAAAAAAAAAAAAAAAAAAAAAAAAAA">
                                      <p:cBhvr>
                                        <p:cTn id="9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948" y="-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Можно ли на велосипеде перевозить пассажиров?</a:t>
            </a:r>
            <a:r>
              <a:rPr lang="ru-RU" b="1" i="1" dirty="0" smtClean="0">
                <a:solidFill>
                  <a:schemeClr val="accent1"/>
                </a:solidFill>
              </a:rPr>
              <a:t/>
            </a:r>
            <a:br>
              <a:rPr lang="ru-RU" b="1" i="1" dirty="0" smtClean="0">
                <a:solidFill>
                  <a:schemeClr val="accent1"/>
                </a:solidFill>
              </a:rPr>
            </a:br>
            <a:endParaRPr lang="ru-RU" i="1" dirty="0" smtClean="0">
              <a:solidFill>
                <a:schemeClr val="accent1"/>
              </a:solidFill>
            </a:endParaRP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>
          <a:xfrm>
            <a:off x="457200" y="2071688"/>
            <a:ext cx="8229600" cy="405447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А) Да (если да, то при каких условиях?);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Б) Нет.</a:t>
            </a:r>
          </a:p>
          <a:p>
            <a:endParaRPr lang="ru-RU" dirty="0" smtClean="0"/>
          </a:p>
        </p:txBody>
      </p:sp>
      <p:pic>
        <p:nvPicPr>
          <p:cNvPr id="37892" name="Picture 4" descr="C:\Users\Администратор\Desktop\знаки картинки пдд\11659132-child-s-drawing-of-the-family-on-a-bicycle-vect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2571750"/>
            <a:ext cx="6143625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>
          <a:xfrm>
            <a:off x="642938" y="285750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требуют, чтобы у велосипеда были исправны:</a:t>
            </a:r>
          </a:p>
        </p:txBody>
      </p:sp>
      <p:sp>
        <p:nvSpPr>
          <p:cNvPr id="409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ru-RU" b="1" dirty="0" smtClean="0"/>
          </a:p>
          <a:p>
            <a:pPr>
              <a:buFont typeface="Wingdings" pitchFamily="2" charset="2"/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А) Цепь, звуковой сигнал, тормоз.</a:t>
            </a:r>
          </a:p>
          <a:p>
            <a:pPr>
              <a:buFont typeface="Wingdings" pitchFamily="2" charset="2"/>
              <a:buNone/>
            </a:pPr>
            <a:r>
              <a:rPr lang="ru-RU" b="1" i="1" dirty="0" smtClean="0">
                <a:solidFill>
                  <a:schemeClr val="tx2"/>
                </a:solidFill>
              </a:rPr>
              <a:t>Б) Педали.</a:t>
            </a:r>
          </a:p>
          <a:p>
            <a:endParaRPr lang="ru-RU" dirty="0" smtClean="0"/>
          </a:p>
        </p:txBody>
      </p:sp>
      <p:pic>
        <p:nvPicPr>
          <p:cNvPr id="40964" name="Picture 4" descr="C:\Users\Администратор\Desktop\знаки картинки пдд\kak_narisovat_velosiped_rebenku_na_bumage-step-5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75" y="2928938"/>
            <a:ext cx="62674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Юлия\Desktop\yellow-ro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27584" y="1196752"/>
            <a:ext cx="7355160" cy="74867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Счастливого пути!</a:t>
            </a:r>
            <a:endParaRPr lang="ru-RU" sz="6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147" name="Picture 3" descr="C:\Users\Юлия\Desktop\1580051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2276872"/>
            <a:ext cx="3789884" cy="3466356"/>
          </a:xfrm>
          <a:prstGeom prst="rect">
            <a:avLst/>
          </a:prstGeom>
          <a:noFill/>
        </p:spPr>
      </p:pic>
      <p:pic>
        <p:nvPicPr>
          <p:cNvPr id="6148" name="Picture 4" descr="C:\Users\Юлия\Desktop\CoolClips_peop097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3789040"/>
            <a:ext cx="4572001" cy="3068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1631</TotalTime>
  <Words>477</Words>
  <Application>Microsoft Office PowerPoint</Application>
  <PresentationFormat>Экран (4:3)</PresentationFormat>
  <Paragraphs>100</Paragraphs>
  <Slides>34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 Правила безопасной езды на велосипеде</vt:lpstr>
      <vt:lpstr>нн</vt:lpstr>
      <vt:lpstr>В 1817 году немецкий профессор барон Карл фон Дрез создал первый двухколёсный самокат, который он назвал «машиной для бега»   </vt:lpstr>
      <vt:lpstr>                     Велосипед  Артамонова.  Из-за того, что на колёсах отсутствовали шины, велосипед называли   «костотрясом» </vt:lpstr>
      <vt:lpstr>История создание велосипеда</vt:lpstr>
      <vt:lpstr>Велосипед</vt:lpstr>
      <vt:lpstr>Слайд 7</vt:lpstr>
      <vt:lpstr>Слайд 8</vt:lpstr>
      <vt:lpstr>Слайд 9</vt:lpstr>
      <vt:lpstr>Слайд 10</vt:lpstr>
      <vt:lpstr>Катафоты (фликеры) для велосипедистов</vt:lpstr>
      <vt:lpstr>Творческое</vt:lpstr>
      <vt:lpstr>Слайд 13</vt:lpstr>
      <vt:lpstr>                                     </vt:lpstr>
      <vt:lpstr>   2.По  велопешеходной дорожке    </vt:lpstr>
      <vt:lpstr>3. Если такой дорожки нет, то можно ехать по тротуару или пешеходной дорожке, не создавая помех пешеходам</vt:lpstr>
      <vt:lpstr>4. Также можно ездить во дворе, в парке, на стадионе</vt:lpstr>
      <vt:lpstr>ЗАПРЕЩАЕТСЯ: </vt:lpstr>
      <vt:lpstr>Слайд 19</vt:lpstr>
      <vt:lpstr>Слайд 20</vt:lpstr>
      <vt:lpstr>Слайд 21</vt:lpstr>
      <vt:lpstr>Слайд 22</vt:lpstr>
      <vt:lpstr>Слайд 23</vt:lpstr>
      <vt:lpstr>Слайд 24</vt:lpstr>
      <vt:lpstr>Повороты:</vt:lpstr>
      <vt:lpstr>Подумай и ответь:</vt:lpstr>
      <vt:lpstr>Слайд 27</vt:lpstr>
      <vt:lpstr>Сигналу торможения велосипедиста соответствует: </vt:lpstr>
      <vt:lpstr>Слайд 29</vt:lpstr>
      <vt:lpstr>Слайд 30</vt:lpstr>
      <vt:lpstr>Слайд 31</vt:lpstr>
      <vt:lpstr>Можно ли на велосипеде перевозить пассажиров? </vt:lpstr>
      <vt:lpstr> Правила требуют, чтобы у велосипеда были исправны: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Teacher</dc:creator>
  <cp:lastModifiedBy>user</cp:lastModifiedBy>
  <cp:revision>158</cp:revision>
  <dcterms:created xsi:type="dcterms:W3CDTF">2016-12-13T07:14:44Z</dcterms:created>
  <dcterms:modified xsi:type="dcterms:W3CDTF">2019-02-18T04:30:03Z</dcterms:modified>
</cp:coreProperties>
</file>