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 descr="п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4282" y="4643446"/>
            <a:ext cx="2476484" cy="19861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07.04.2019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Рисунок 9" descr="solnyshko_2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5929322" y="357166"/>
            <a:ext cx="2840742" cy="224942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96752"/>
            <a:ext cx="8496944" cy="341181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Внеклассное мероприятие по русскому языку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«Будьте для людей солнышками!» 2-й класс</a:t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</a:rPr>
            </a:b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4365104"/>
            <a:ext cx="6400800" cy="17526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Учитель начальных классов: </a:t>
            </a:r>
          </a:p>
          <a:p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Заводина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Светлана Николаевна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КГУ «Средняя школа №2»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города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Риддера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95536" y="476672"/>
            <a:ext cx="4038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/>
              <a:t>Молодое, новое,</a:t>
            </a:r>
            <a:br>
              <a:rPr lang="ru-RU" sz="3200" dirty="0"/>
            </a:br>
            <a:r>
              <a:rPr lang="ru-RU" sz="3200" dirty="0"/>
              <a:t>К радости готовое.</a:t>
            </a:r>
            <a:br>
              <a:rPr lang="ru-RU" sz="3200" dirty="0"/>
            </a:br>
            <a:r>
              <a:rPr lang="ru-RU" sz="3200" dirty="0"/>
              <a:t>Встанет рано поутру –</a:t>
            </a:r>
            <a:br>
              <a:rPr lang="ru-RU" sz="3200" dirty="0"/>
            </a:br>
            <a:r>
              <a:rPr lang="ru-RU" sz="3200" dirty="0"/>
              <a:t>Я глаза скорей протру,</a:t>
            </a:r>
            <a:br>
              <a:rPr lang="ru-RU" sz="3200" dirty="0"/>
            </a:br>
            <a:r>
              <a:rPr lang="ru-RU" sz="3200" dirty="0"/>
              <a:t>А оно – всё ярче, ярче,</a:t>
            </a:r>
            <a:br>
              <a:rPr lang="ru-RU" sz="3200" dirty="0"/>
            </a:br>
            <a:r>
              <a:rPr lang="ru-RU" sz="3200" dirty="0"/>
              <a:t>За окном – всё жарче, жарче…</a:t>
            </a:r>
            <a:br>
              <a:rPr lang="ru-RU" sz="3200" dirty="0"/>
            </a:br>
            <a:r>
              <a:rPr lang="ru-RU" sz="3200" dirty="0"/>
              <a:t>Что это такое? 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3645024"/>
            <a:ext cx="4038600" cy="24811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b="1" dirty="0">
                <a:solidFill>
                  <a:srgbClr val="FF0000"/>
                </a:solidFill>
              </a:rPr>
              <a:t>Солнце золотое! </a:t>
            </a:r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1027" name="Picture 3" descr="D:\User\Desktop\неделя нач классов2018\de36599500a9cda1ac1e9165073b83d9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789040"/>
            <a:ext cx="2516879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60" y="116632"/>
            <a:ext cx="8229600" cy="2509450"/>
          </a:xfrm>
        </p:spPr>
        <p:txBody>
          <a:bodyPr>
            <a:normAutofit/>
          </a:bodyPr>
          <a:lstStyle/>
          <a:p>
            <a:pPr algn="l"/>
            <a:r>
              <a:rPr lang="ru-RU" sz="36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Будьте для людей солнышками!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8136904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55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480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856984" cy="6552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27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332656"/>
            <a:ext cx="36367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/>
              <a:t>Карточка №1</a:t>
            </a:r>
            <a:endParaRPr lang="ru-RU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163653"/>
            <a:ext cx="947381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– </a:t>
            </a:r>
            <a:r>
              <a:rPr lang="ru-RU" sz="2800" b="1" u="sng" dirty="0"/>
              <a:t>Прочитайте пословицы, укажите антонимы</a:t>
            </a:r>
            <a:r>
              <a:rPr lang="ru-RU" sz="2800" b="1" u="sng" dirty="0" smtClean="0"/>
              <a:t>.</a:t>
            </a:r>
          </a:p>
          <a:p>
            <a:endParaRPr lang="ru-RU" sz="2800" b="1" dirty="0"/>
          </a:p>
          <a:p>
            <a:pPr marL="514350" indent="-514350">
              <a:buAutoNum type="arabicPeriod"/>
            </a:pPr>
            <a:r>
              <a:rPr lang="ru-RU" sz="3200" b="1" i="1" dirty="0" smtClean="0">
                <a:solidFill>
                  <a:srgbClr val="00B050"/>
                </a:solidFill>
              </a:rPr>
              <a:t>Труд </a:t>
            </a:r>
            <a:r>
              <a:rPr lang="ru-RU" sz="3200" b="1" i="1" dirty="0"/>
              <a:t>человека кормит</a:t>
            </a:r>
            <a:r>
              <a:rPr lang="ru-RU" sz="3200" b="1" i="1" dirty="0" smtClean="0"/>
              <a:t>,</a:t>
            </a:r>
          </a:p>
          <a:p>
            <a:r>
              <a:rPr lang="ru-RU" sz="3200" b="1" i="1" dirty="0" smtClean="0"/>
              <a:t> </a:t>
            </a:r>
            <a:r>
              <a:rPr lang="ru-RU" sz="3200" b="1" i="1" dirty="0"/>
              <a:t>а </a:t>
            </a:r>
            <a:r>
              <a:rPr lang="ru-RU" sz="3200" b="1" i="1" dirty="0">
                <a:solidFill>
                  <a:srgbClr val="00B050"/>
                </a:solidFill>
              </a:rPr>
              <a:t>безделье</a:t>
            </a:r>
            <a:r>
              <a:rPr lang="ru-RU" sz="3200" b="1" i="1" dirty="0"/>
              <a:t> – портит. </a:t>
            </a:r>
            <a:endParaRPr lang="ru-RU" sz="3200" b="1" dirty="0"/>
          </a:p>
          <a:p>
            <a:r>
              <a:rPr lang="ru-RU" sz="3200" b="1" i="1" dirty="0"/>
              <a:t>2. Хочешь </a:t>
            </a:r>
            <a:r>
              <a:rPr lang="ru-RU" sz="3200" b="1" i="1" dirty="0">
                <a:solidFill>
                  <a:srgbClr val="FF0000"/>
                </a:solidFill>
              </a:rPr>
              <a:t>много</a:t>
            </a:r>
            <a:r>
              <a:rPr lang="ru-RU" sz="3200" b="1" i="1" dirty="0"/>
              <a:t> знать – надо </a:t>
            </a:r>
            <a:r>
              <a:rPr lang="ru-RU" sz="3200" b="1" i="1" dirty="0">
                <a:solidFill>
                  <a:srgbClr val="FF0000"/>
                </a:solidFill>
              </a:rPr>
              <a:t>мало</a:t>
            </a:r>
            <a:r>
              <a:rPr lang="ru-RU" sz="3200" b="1" i="1" dirty="0"/>
              <a:t> спать. </a:t>
            </a:r>
            <a:endParaRPr lang="ru-RU" sz="3200" b="1" dirty="0"/>
          </a:p>
          <a:p>
            <a:r>
              <a:rPr lang="ru-RU" sz="3200" b="1" i="1" dirty="0"/>
              <a:t>3. </a:t>
            </a:r>
            <a:r>
              <a:rPr lang="ru-RU" sz="3200" b="1" i="1" dirty="0">
                <a:solidFill>
                  <a:srgbClr val="00B0F0"/>
                </a:solidFill>
              </a:rPr>
              <a:t>Велик </a:t>
            </a:r>
            <a:r>
              <a:rPr lang="ru-RU" sz="3200" b="1" i="1" dirty="0"/>
              <a:t>телом, да </a:t>
            </a:r>
            <a:r>
              <a:rPr lang="ru-RU" sz="3200" b="1" i="1" dirty="0">
                <a:solidFill>
                  <a:srgbClr val="00B0F0"/>
                </a:solidFill>
              </a:rPr>
              <a:t>мал </a:t>
            </a:r>
            <a:r>
              <a:rPr lang="ru-RU" sz="3200" b="1" i="1" dirty="0"/>
              <a:t>делом. </a:t>
            </a:r>
            <a:endParaRPr lang="ru-RU" sz="3200" b="1" dirty="0"/>
          </a:p>
          <a:p>
            <a:r>
              <a:rPr lang="ru-RU" sz="3200" b="1" i="1" dirty="0"/>
              <a:t>4. Свое дело </a:t>
            </a:r>
            <a:r>
              <a:rPr lang="ru-RU" sz="3200" b="1" i="1" dirty="0">
                <a:solidFill>
                  <a:schemeClr val="accent2">
                    <a:lumMod val="75000"/>
                  </a:schemeClr>
                </a:solidFill>
              </a:rPr>
              <a:t>легче</a:t>
            </a:r>
            <a:r>
              <a:rPr lang="ru-RU" sz="3200" b="1" i="1" dirty="0"/>
              <a:t> ваты, </a:t>
            </a:r>
            <a:endParaRPr lang="ru-RU" sz="3200" b="1" i="1" dirty="0" smtClean="0"/>
          </a:p>
          <a:p>
            <a:r>
              <a:rPr lang="ru-RU" sz="3200" b="1" i="1" dirty="0" smtClean="0"/>
              <a:t>а </a:t>
            </a:r>
            <a:r>
              <a:rPr lang="ru-RU" sz="3200" b="1" i="1" dirty="0"/>
              <a:t>чужое дело 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тяжелее</a:t>
            </a:r>
            <a:r>
              <a:rPr lang="ru-RU" sz="3200" b="1" i="1" dirty="0" smtClean="0"/>
              <a:t> </a:t>
            </a:r>
            <a:r>
              <a:rPr lang="ru-RU" sz="3200" b="1" i="1" dirty="0"/>
              <a:t>камня.</a:t>
            </a:r>
            <a:endParaRPr lang="ru-RU" sz="3200" b="1" dirty="0"/>
          </a:p>
          <a:p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912185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764704"/>
            <a:ext cx="28396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/>
              <a:t>Карточка №2</a:t>
            </a:r>
            <a:endParaRPr lang="ru-RU" sz="3600" dirty="0"/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331640" y="1772816"/>
            <a:ext cx="489999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Из слов собрать предложения: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3429000"/>
            <a:ext cx="645721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Прочитать получившееся </a:t>
            </a:r>
            <a:endParaRPr lang="ru-RU" sz="3600" dirty="0" smtClean="0"/>
          </a:p>
          <a:p>
            <a:r>
              <a:rPr lang="ru-RU" sz="3600" dirty="0" smtClean="0"/>
              <a:t>стихотворение</a:t>
            </a:r>
            <a:r>
              <a:rPr lang="ru-RU" sz="3600" dirty="0" smtClean="0"/>
              <a:t>.</a:t>
            </a:r>
          </a:p>
          <a:p>
            <a:r>
              <a:rPr lang="ru-RU" sz="3600" dirty="0" smtClean="0"/>
              <a:t>Озаглавить </a:t>
            </a:r>
            <a:r>
              <a:rPr lang="ru-RU" sz="3600" dirty="0"/>
              <a:t>его.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589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96448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chemeClr val="accent6">
                    <a:lumMod val="75000"/>
                  </a:schemeClr>
                </a:solidFill>
              </a:rPr>
              <a:t>Солнце в форточку в ванну попало,</a:t>
            </a:r>
            <a:endParaRPr lang="ru-RU" sz="44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ru-RU" sz="4400" b="1" dirty="0">
                <a:solidFill>
                  <a:schemeClr val="accent2">
                    <a:lumMod val="75000"/>
                  </a:schemeClr>
                </a:solidFill>
              </a:rPr>
              <a:t>Мыло с мочалкой оно увидало.</a:t>
            </a:r>
            <a:endParaRPr lang="ru-RU" sz="4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4400" b="1" dirty="0">
                <a:solidFill>
                  <a:schemeClr val="accent5">
                    <a:lumMod val="75000"/>
                  </a:schemeClr>
                </a:solidFill>
              </a:rPr>
              <a:t>Решило умыться, смыть все веснушки,</a:t>
            </a:r>
            <a:endParaRPr lang="ru-RU" sz="44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4400" b="1" dirty="0">
                <a:solidFill>
                  <a:schemeClr val="accent3">
                    <a:lumMod val="50000"/>
                  </a:schemeClr>
                </a:solidFill>
              </a:rPr>
              <a:t>Мылом потерло щечки и ушки.</a:t>
            </a:r>
            <a:endParaRPr lang="ru-RU" sz="4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72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5" y="219225"/>
            <a:ext cx="901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u="sng" dirty="0"/>
              <a:t>Доскажи волшебное словечко</a:t>
            </a:r>
            <a:endParaRPr lang="ru-RU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94910" y="898268"/>
            <a:ext cx="26929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002060"/>
                </a:solidFill>
              </a:rPr>
              <a:t>привет!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1497094"/>
            <a:ext cx="32994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>
                <a:solidFill>
                  <a:srgbClr val="002060"/>
                </a:solidFill>
              </a:rPr>
              <a:t>здравствуй!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917" y="2138682"/>
            <a:ext cx="36218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>
                <a:solidFill>
                  <a:srgbClr val="002060"/>
                </a:solidFill>
              </a:rPr>
              <a:t>до свиданья!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55776" y="2940332"/>
            <a:ext cx="22685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>
                <a:solidFill>
                  <a:srgbClr val="002060"/>
                </a:solidFill>
              </a:rPr>
              <a:t>извини!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61400" y="3743707"/>
            <a:ext cx="25074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>
                <a:solidFill>
                  <a:srgbClr val="002060"/>
                </a:solidFill>
              </a:rPr>
              <a:t>спасибо!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95936" y="4365103"/>
            <a:ext cx="19527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>
                <a:solidFill>
                  <a:srgbClr val="002060"/>
                </a:solidFill>
              </a:rPr>
              <a:t>браво!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55976" y="5019346"/>
            <a:ext cx="38438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>
                <a:solidFill>
                  <a:srgbClr val="002060"/>
                </a:solidFill>
              </a:rPr>
              <a:t>добрый день!</a:t>
            </a:r>
          </a:p>
        </p:txBody>
      </p:sp>
    </p:spTree>
    <p:extLst>
      <p:ext uri="{BB962C8B-B14F-4D97-AF65-F5344CB8AC3E}">
        <p14:creationId xmlns:p14="http://schemas.microsoft.com/office/powerpoint/2010/main" val="395496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3539" y="332656"/>
            <a:ext cx="7772400" cy="1470025"/>
          </a:xfrm>
        </p:spPr>
        <p:txBody>
          <a:bodyPr/>
          <a:lstStyle/>
          <a:p>
            <a:r>
              <a:rPr lang="ru-RU" dirty="0"/>
              <a:t>Карточка №4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3688" y="2664788"/>
            <a:ext cx="6840760" cy="3456384"/>
          </a:xfrm>
        </p:spPr>
        <p:txBody>
          <a:bodyPr>
            <a:noAutofit/>
          </a:bodyPr>
          <a:lstStyle/>
          <a:p>
            <a:pPr algn="l"/>
            <a:r>
              <a:rPr lang="ru-RU" sz="4400" dirty="0" smtClean="0">
                <a:solidFill>
                  <a:srgbClr val="002060"/>
                </a:solidFill>
              </a:rPr>
              <a:t>1 группа-   </a:t>
            </a:r>
            <a:r>
              <a:rPr lang="ru-RU" sz="4800" i="1" dirty="0" smtClean="0">
                <a:solidFill>
                  <a:srgbClr val="002060"/>
                </a:solidFill>
              </a:rPr>
              <a:t>добро</a:t>
            </a:r>
          </a:p>
          <a:p>
            <a:pPr algn="l"/>
            <a:r>
              <a:rPr lang="ru-RU" sz="4400" dirty="0" smtClean="0">
                <a:solidFill>
                  <a:srgbClr val="002060"/>
                </a:solidFill>
              </a:rPr>
              <a:t>2 группа-  </a:t>
            </a:r>
            <a:r>
              <a:rPr lang="ru-RU" sz="4800" i="1" dirty="0" smtClean="0">
                <a:solidFill>
                  <a:srgbClr val="002060"/>
                </a:solidFill>
              </a:rPr>
              <a:t>радость</a:t>
            </a:r>
          </a:p>
          <a:p>
            <a:pPr algn="l"/>
            <a:r>
              <a:rPr lang="ru-RU" sz="4400" dirty="0" smtClean="0">
                <a:solidFill>
                  <a:srgbClr val="002060"/>
                </a:solidFill>
              </a:rPr>
              <a:t>3 группа-   </a:t>
            </a:r>
            <a:r>
              <a:rPr lang="ru-RU" sz="4800" i="1" dirty="0" smtClean="0">
                <a:solidFill>
                  <a:srgbClr val="002060"/>
                </a:solidFill>
              </a:rPr>
              <a:t>друг</a:t>
            </a:r>
          </a:p>
          <a:p>
            <a:pPr algn="l"/>
            <a:r>
              <a:rPr lang="ru-RU" sz="4400" dirty="0" smtClean="0">
                <a:solidFill>
                  <a:srgbClr val="002060"/>
                </a:solidFill>
              </a:rPr>
              <a:t>4 группа-   </a:t>
            </a:r>
            <a:r>
              <a:rPr lang="ru-RU" sz="4800" i="1" dirty="0" smtClean="0">
                <a:solidFill>
                  <a:srgbClr val="002060"/>
                </a:solidFill>
              </a:rPr>
              <a:t>свет</a:t>
            </a:r>
            <a:endParaRPr lang="ru-RU" sz="4800" i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23728" y="1556792"/>
            <a:ext cx="450225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/>
              <a:t>«Получи слово»</a:t>
            </a:r>
            <a:endParaRPr lang="ru-RU" sz="4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434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644" y="764704"/>
            <a:ext cx="8229600" cy="4320480"/>
          </a:xfrm>
        </p:spPr>
        <p:txBody>
          <a:bodyPr>
            <a:noAutofit/>
          </a:bodyPr>
          <a:lstStyle/>
          <a:p>
            <a:r>
              <a:rPr lang="ru-RU" sz="4400" dirty="0"/>
              <a:t>Есть у радости подруга</a:t>
            </a:r>
            <a:br>
              <a:rPr lang="ru-RU" sz="4400" dirty="0"/>
            </a:br>
            <a:r>
              <a:rPr lang="ru-RU" sz="4400" dirty="0"/>
              <a:t>В виде полукруга.</a:t>
            </a:r>
            <a:br>
              <a:rPr lang="ru-RU" sz="4400" dirty="0"/>
            </a:br>
            <a:r>
              <a:rPr lang="ru-RU" sz="4400" dirty="0"/>
              <a:t>На лице она живет:</a:t>
            </a:r>
            <a:br>
              <a:rPr lang="ru-RU" sz="4400" dirty="0"/>
            </a:br>
            <a:r>
              <a:rPr lang="ru-RU" sz="4400" dirty="0"/>
              <a:t>То куда-то вдруг уйдет,</a:t>
            </a:r>
            <a:br>
              <a:rPr lang="ru-RU" sz="4400" dirty="0"/>
            </a:br>
            <a:r>
              <a:rPr lang="ru-RU" sz="4400" dirty="0"/>
              <a:t>То внезапно возвратится.</a:t>
            </a:r>
            <a:br>
              <a:rPr lang="ru-RU" sz="4400" dirty="0"/>
            </a:br>
            <a:r>
              <a:rPr lang="ru-RU" sz="4400" dirty="0"/>
              <a:t>Грусть-тоска ее боится. 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146260" y="5229200"/>
            <a:ext cx="26652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 </a:t>
            </a:r>
            <a:r>
              <a:rPr lang="ru-RU" sz="4800" dirty="0"/>
              <a:t>(Улыбка.)</a:t>
            </a:r>
          </a:p>
        </p:txBody>
      </p:sp>
      <p:pic>
        <p:nvPicPr>
          <p:cNvPr id="5124" name="Picture 4" descr="https://avatars.mds.yandex.net/get-pdb/216365/bb0aa0ee-65d3-48ba-bb19-9e3dd885de80/orig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636586"/>
            <a:ext cx="2160240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5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257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105</TotalTime>
  <Words>169</Words>
  <Application>Microsoft Office PowerPoint</Application>
  <PresentationFormat>Экран (4:3)</PresentationFormat>
  <Paragraphs>42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Аспект</vt:lpstr>
      <vt:lpstr>Внеклассное мероприятие по русскому языку  «Будьте для людей солнышками!» 2-й класс </vt:lpstr>
      <vt:lpstr>Презентация PowerPoint</vt:lpstr>
      <vt:lpstr>Будьте для людей солнышками!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Карточка №4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29</cp:revision>
  <dcterms:modified xsi:type="dcterms:W3CDTF">2019-04-07T10:53:15Z</dcterms:modified>
</cp:coreProperties>
</file>