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097446872505581E-2"/>
          <c:y val="0.24510264141234492"/>
          <c:w val="0.72770986661730852"/>
          <c:h val="0.6121391739383318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Темперамент учеников 9-10 классов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8998767053584817"/>
                  <c:y val="3.94171866692179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0" i="0" u="none" strike="noStrike" kern="1200" baseline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800" dirty="0" smtClean="0"/>
                      <a:t>49%</a:t>
                    </a:r>
                    <a:endParaRPr lang="en-US" sz="28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481481481481481"/>
                      <c:h val="0.1110517435320584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2910750472357166"/>
                  <c:y val="-0.2161137903563686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31%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0529249956279893"/>
                  <c:y val="4.270872114376263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19%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558511287252448E-2"/>
                  <c:y val="9.288009670413939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Холерики</c:v>
                </c:pt>
                <c:pt idx="1">
                  <c:v>Меланхолики</c:v>
                </c:pt>
                <c:pt idx="2">
                  <c:v>Сангвиники</c:v>
                </c:pt>
                <c:pt idx="3">
                  <c:v>Флегматики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0.49</c:v>
                </c:pt>
                <c:pt idx="1">
                  <c:v>0.31</c:v>
                </c:pt>
                <c:pt idx="2">
                  <c:v>0.19</c:v>
                </c:pt>
                <c:pt idx="3">
                  <c:v>6.2E-2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9757255069814794"/>
          <c:y val="0.25641188872628534"/>
          <c:w val="0.28368557315225063"/>
          <c:h val="0.685381039159411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9C39982-E36F-45FB-ADC9-40EC27C49FA8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9CF227A-E692-4F7D-A735-6DBD97EEAF3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9083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9982-E36F-45FB-ADC9-40EC27C49FA8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F227A-E692-4F7D-A735-6DBD97EEA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696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9982-E36F-45FB-ADC9-40EC27C49FA8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F227A-E692-4F7D-A735-6DBD97EEAF3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700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9982-E36F-45FB-ADC9-40EC27C49FA8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F227A-E692-4F7D-A735-6DBD97EEA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826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9982-E36F-45FB-ADC9-40EC27C49FA8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F227A-E692-4F7D-A735-6DBD97EEAF37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523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9982-E36F-45FB-ADC9-40EC27C49FA8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F227A-E692-4F7D-A735-6DBD97EEAF3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44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9982-E36F-45FB-ADC9-40EC27C49FA8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F227A-E692-4F7D-A735-6DBD97EEA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506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9982-E36F-45FB-ADC9-40EC27C49FA8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F227A-E692-4F7D-A735-6DBD97EEAF3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3137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9982-E36F-45FB-ADC9-40EC27C49FA8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F227A-E692-4F7D-A735-6DBD97EEA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695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9982-E36F-45FB-ADC9-40EC27C49FA8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F227A-E692-4F7D-A735-6DBD97EEA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742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9982-E36F-45FB-ADC9-40EC27C49FA8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F227A-E692-4F7D-A735-6DBD97EEAF3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150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9982-E36F-45FB-ADC9-40EC27C49FA8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F227A-E692-4F7D-A735-6DBD97EEAF3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984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9982-E36F-45FB-ADC9-40EC27C49FA8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F227A-E692-4F7D-A735-6DBD97EEA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913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9982-E36F-45FB-ADC9-40EC27C49FA8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F227A-E692-4F7D-A735-6DBD97EEAF3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914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9982-E36F-45FB-ADC9-40EC27C49FA8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F227A-E692-4F7D-A735-6DBD97EEAF3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89509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9982-E36F-45FB-ADC9-40EC27C49FA8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F227A-E692-4F7D-A735-6DBD97EEAF3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6572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9982-E36F-45FB-ADC9-40EC27C49FA8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F227A-E692-4F7D-A735-6DBD97EEAF3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272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9C39982-E36F-45FB-ADC9-40EC27C49FA8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9CF227A-E692-4F7D-A735-6DBD97EEAF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845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2142064"/>
            <a:ext cx="6815669" cy="1515533"/>
          </a:xfrm>
        </p:spPr>
        <p:txBody>
          <a:bodyPr/>
          <a:lstStyle/>
          <a:p>
            <a:r>
              <a:rPr lang="ru-RU" sz="2000" b="1" dirty="0" smtClean="0"/>
              <a:t>НАУЧНО-ИССЛЕДОВАТЕЛЬСКАЯ РАБОТА</a:t>
            </a:r>
            <a:br>
              <a:rPr lang="ru-RU" sz="2000" b="1" dirty="0" smtClean="0"/>
            </a:br>
            <a:r>
              <a:rPr lang="ru-RU" sz="2000" b="1" dirty="0" smtClean="0"/>
              <a:t> </a:t>
            </a:r>
            <a:br>
              <a:rPr lang="ru-RU" sz="2000" b="1" dirty="0" smtClean="0"/>
            </a:br>
            <a:r>
              <a:rPr lang="ru-RU" sz="2000" b="1" dirty="0" smtClean="0"/>
              <a:t>«ВЛИЯНИЕ </a:t>
            </a:r>
            <a:r>
              <a:rPr lang="ru-RU" sz="2000" b="1" dirty="0"/>
              <a:t>ТИПОВ ТЕМПЕРАМЕНТА НА УСПЕВАЕМОСТЬ ШКОЛЬНИКОВ СТАРШЕЙ СТУПЕНИ </a:t>
            </a:r>
            <a:r>
              <a:rPr lang="ru-RU" sz="2000" b="1" dirty="0" smtClean="0"/>
              <a:t>ОБУЧЕНИЯ»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44669" y="3863659"/>
            <a:ext cx="4210678" cy="1320802"/>
          </a:xfrm>
        </p:spPr>
        <p:txBody>
          <a:bodyPr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Руководитель: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Педагог-психолог – Малинина Н.А.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415828" y="3657597"/>
            <a:ext cx="20922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Выполнила</a:t>
            </a:r>
          </a:p>
          <a:p>
            <a:pPr algn="ctr"/>
            <a:r>
              <a:rPr lang="ru-RU" dirty="0" smtClean="0"/>
              <a:t>Ученица 10Б класса</a:t>
            </a:r>
          </a:p>
          <a:p>
            <a:pPr algn="ctr"/>
            <a:r>
              <a:rPr lang="ru-RU" dirty="0" smtClean="0"/>
              <a:t>МОБУ СОШ №7</a:t>
            </a:r>
          </a:p>
          <a:p>
            <a:pPr algn="ctr"/>
            <a:r>
              <a:rPr lang="ru-RU" dirty="0" smtClean="0"/>
              <a:t>Божко Ксения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9740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982133"/>
            <a:ext cx="9601196" cy="1303867"/>
          </a:xfrm>
        </p:spPr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темперамент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сегодня остаётся во многом спорной и нерешенной проблемой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исследования: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способен ли темперамент влиять на успеваемость школьников на старшей ступени обучения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исследования: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влияние темперамента на успеваемость старших школьников.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исследования: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свойства темперамента учащихся.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исследования: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темперамента на учебную деятельность школьников 9-10 классов.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595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9144" y="2459866"/>
            <a:ext cx="10033712" cy="281138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ипотеза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исследования: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влияет ли тип темперамента на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успеваемость старшеклассников.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исследования: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Изучить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темперамента на успеваемость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старшеклассников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2)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Подтвердить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опровергнуть гипотезу.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3) Разработать рекомендации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ученикам по каждому типу темперамента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исследования: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Теоретический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специальной литературы.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2) Диагностика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темперамента учеников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теста Айзенка.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3) Изучение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школьной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системы «Дневник.ру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4) Ранжирование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86115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база исследования: 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МОБУ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СОШ №7 г. Тынды, 9(А-В), 10(А, Б) классы, всего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127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Практическая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заключается в разработке рекомендаций для учеников с определенным типом темперамента.</a:t>
            </a:r>
          </a:p>
        </p:txBody>
      </p:sp>
    </p:spTree>
    <p:extLst>
      <p:ext uri="{BB962C8B-B14F-4D97-AF65-F5344CB8AC3E}">
        <p14:creationId xmlns:p14="http://schemas.microsoft.com/office/powerpoint/2010/main" val="295610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ХАРАКТЕРИСТИКА ТЕМПЕРАМЕНТА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2957949"/>
            <a:ext cx="2015783" cy="26734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81" t="64938" r="-381" b="29008"/>
          <a:stretch/>
        </p:blipFill>
        <p:spPr>
          <a:xfrm>
            <a:off x="2166915" y="5797452"/>
            <a:ext cx="8092821" cy="2464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265" y="2425666"/>
            <a:ext cx="1804735" cy="32321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1398" y="2574852"/>
            <a:ext cx="1828338" cy="31395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1616" y="2618119"/>
            <a:ext cx="1599222" cy="284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52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6982" y="595469"/>
            <a:ext cx="10278033" cy="130386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ИССЛЕДОВАНИЕ ТИПА ТЕМПЕРАМЕНТА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85247" y="5499847"/>
            <a:ext cx="255494" cy="32273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733365" y="1899336"/>
            <a:ext cx="6096024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539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539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Диаграмма 1. Результаты тестирования учеников 9-10 классов 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539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 тип темперамента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539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484515065"/>
              </p:ext>
            </p:extLst>
          </p:nvPr>
        </p:nvGraphicFramePr>
        <p:xfrm>
          <a:off x="0" y="1139276"/>
          <a:ext cx="11384923" cy="5570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801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940797"/>
          </a:xfrm>
        </p:spPr>
        <p:txBody>
          <a:bodyPr/>
          <a:lstStyle/>
          <a:p>
            <a:r>
              <a:rPr lang="ru-RU" dirty="0" smtClean="0"/>
              <a:t>ИССЛЕДОВАНИЕ</a:t>
            </a:r>
            <a:endParaRPr lang="ru-RU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85799" y="2048299"/>
            <a:ext cx="1062765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Таблица 1.  Количественное сравнение типа темперамента и успешности обучения старшеклассников 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2801051"/>
              </p:ext>
            </p:extLst>
          </p:nvPr>
        </p:nvGraphicFramePr>
        <p:xfrm>
          <a:off x="952742" y="2728315"/>
          <a:ext cx="10286515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93649"/>
                <a:gridCol w="3696433"/>
                <a:gridCol w="3696433"/>
              </a:tblGrid>
              <a:tr h="768757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Тип темперамента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Успевающие на «4» и «5», чел.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Процент от общего числа учеников с данным типом темперамента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7537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Холерики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37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93%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7537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Меланхолики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 88%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7537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Флегматики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 33%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7537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Сангвиники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 47%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 flipV="1">
            <a:off x="-3679433" y="-131031"/>
            <a:ext cx="1912908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88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542" y="987195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ru-RU" dirty="0"/>
              <a:t>Р</a:t>
            </a:r>
            <a:r>
              <a:rPr lang="ru-RU" dirty="0" smtClean="0"/>
              <a:t>екомендации </a:t>
            </a:r>
            <a:r>
              <a:rPr lang="ru-RU" dirty="0"/>
              <a:t>ученикам с тем или иным типом темперамента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0565" y="2553114"/>
            <a:ext cx="9601196" cy="3318936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 smtClean="0"/>
              <a:t>Рекомендации </a:t>
            </a:r>
            <a:r>
              <a:rPr lang="ru-RU" sz="3200" b="1" dirty="0"/>
              <a:t>для </a:t>
            </a:r>
            <a:r>
              <a:rPr lang="ru-RU" sz="3200" b="1" dirty="0" smtClean="0"/>
              <a:t>меланхолика</a:t>
            </a:r>
            <a:endParaRPr lang="ru-RU" sz="3200" b="1" dirty="0"/>
          </a:p>
          <a:p>
            <a:pPr marL="0" indent="0">
              <a:buNone/>
            </a:pPr>
            <a:r>
              <a:rPr lang="ru-RU" sz="3200" dirty="0"/>
              <a:t>•	При выполнении домашней работы отдыхать после выполнения каждого задания.</a:t>
            </a:r>
          </a:p>
          <a:p>
            <a:pPr marL="0" indent="0">
              <a:buNone/>
            </a:pPr>
            <a:r>
              <a:rPr lang="ru-RU" sz="3200" dirty="0"/>
              <a:t>•	Проявлять большую уверенность, на уроках.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79" t="12942" r="75166" b="24700"/>
          <a:stretch/>
        </p:blipFill>
        <p:spPr>
          <a:xfrm>
            <a:off x="855071" y="658906"/>
            <a:ext cx="1366842" cy="173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49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9155" y="1117599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ru-RU" dirty="0"/>
              <a:t>Рекомендации ученикам с тем или иным типом темперамента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 algn="ctr" fontAlgn="base">
              <a:buNone/>
            </a:pPr>
            <a:r>
              <a:rPr lang="ru-RU" dirty="0"/>
              <a:t>	</a:t>
            </a:r>
            <a:r>
              <a:rPr lang="ru-RU" sz="3200" b="1" dirty="0"/>
              <a:t>Рекомендации для сангвиника:</a:t>
            </a:r>
          </a:p>
          <a:p>
            <a:pPr marL="457200" lvl="1" indent="0" fontAlgn="base">
              <a:buNone/>
            </a:pPr>
            <a:r>
              <a:rPr lang="ru-RU" sz="2800" dirty="0"/>
              <a:t>•	Не начинать все дела сразу, а закончив одно, приступить к другому.</a:t>
            </a:r>
          </a:p>
          <a:p>
            <a:pPr marL="457200" lvl="1" indent="0" fontAlgn="base">
              <a:buNone/>
            </a:pPr>
            <a:r>
              <a:rPr lang="ru-RU" sz="2800" dirty="0"/>
              <a:t>•	Для полного закрепления учебного материала, необходимого его повторить утром или вечером ещё раз.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5014" t="13654" r="50060" b="25413"/>
          <a:stretch/>
        </p:blipFill>
        <p:spPr>
          <a:xfrm>
            <a:off x="847164" y="707712"/>
            <a:ext cx="1344708" cy="165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77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6391" y="98213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ru-RU" dirty="0"/>
              <a:t>Рекомендации ученикам с тем или иным типом темперамента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9932" t="12083" r="24777" b="22665"/>
          <a:stretch/>
        </p:blipFill>
        <p:spPr>
          <a:xfrm>
            <a:off x="900953" y="632010"/>
            <a:ext cx="1398494" cy="16539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0953" y="2636121"/>
            <a:ext cx="1024065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/>
            <a:r>
              <a:rPr lang="ru-RU" sz="2800" b="1" dirty="0"/>
              <a:t>Рекомендации для холерика</a:t>
            </a:r>
            <a:r>
              <a:rPr lang="ru-RU" sz="2800" b="1" dirty="0" smtClean="0"/>
              <a:t>:</a:t>
            </a:r>
          </a:p>
          <a:p>
            <a:pPr lvl="0" algn="ctr" fontAlgn="base"/>
            <a:endParaRPr lang="ru-RU" sz="2800" b="1" dirty="0"/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ru-RU" sz="2800" dirty="0"/>
              <a:t>При выполнении домашних заданий следует сменять вид деятельности.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ru-RU" sz="2800" dirty="0"/>
              <a:t>На уроке необходимо контролировать себя.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ru-RU" sz="2800" dirty="0"/>
              <a:t>Не растрачивать свои силы попусту, стараясь выкрикнуть, а дождаться своей очереди для ответа.</a:t>
            </a:r>
          </a:p>
          <a:p>
            <a:pPr lvl="0" fontAlgn="base"/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276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2261" y="98213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ru-RU" dirty="0"/>
              <a:t>Рекомендации ученикам с тем или иным типом темперамента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5020" t="12487" b="23477"/>
          <a:stretch/>
        </p:blipFill>
        <p:spPr>
          <a:xfrm>
            <a:off x="887506" y="679320"/>
            <a:ext cx="1328818" cy="17142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2261" y="2588810"/>
            <a:ext cx="8433719" cy="3262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fontAlgn="base"/>
            <a:r>
              <a:rPr lang="ru-RU" sz="3200" b="1" dirty="0"/>
              <a:t>Рекомендации для флегматика</a:t>
            </a:r>
            <a:r>
              <a:rPr lang="ru-RU" sz="3200" b="1" dirty="0" smtClean="0"/>
              <a:t>:</a:t>
            </a:r>
          </a:p>
          <a:p>
            <a:pPr lvl="0" algn="ctr" fontAlgn="base"/>
            <a:endParaRPr lang="ru-RU" sz="2800" b="1" dirty="0"/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ru-RU" sz="3200" dirty="0"/>
              <a:t>Поднимать руку на уроках, когда знаешь ответ.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ru-RU" sz="3200" dirty="0"/>
              <a:t>Отвечать чётко и быстро.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ru-RU" sz="3200" dirty="0"/>
              <a:t>Попытаться сменить свои привычки.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ru-RU" sz="3200" dirty="0"/>
              <a:t>Побороть робость и застенчивость.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484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5klass.net/datas/biologija/Vlijanie-pochvy-na-rastenija/0014-014-Spasibo-za-vniman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47" y="484094"/>
            <a:ext cx="11228294" cy="588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83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113</TotalTime>
  <Words>378</Words>
  <Application>Microsoft Office PowerPoint</Application>
  <PresentationFormat>Широкоэкранный</PresentationFormat>
  <Paragraphs>76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Garamond</vt:lpstr>
      <vt:lpstr>Times New Roman</vt:lpstr>
      <vt:lpstr>Натуральные материалы</vt:lpstr>
      <vt:lpstr>НАУЧНО-ИССЛЕДОВАТЕЛЬСКАЯ РАБОТА   «ВЛИЯНИЕ ТИПОВ ТЕМПЕРАМЕНТА НА УСПЕВАЕМОСТЬ ШКОЛЬНИКОВ СТАРШЕЙ СТУПЕНИ ОБУЧЕНИЯ» </vt:lpstr>
      <vt:lpstr>ВВЕДЕНИЕ</vt:lpstr>
      <vt:lpstr>ВВЕДЕНИЕ</vt:lpstr>
      <vt:lpstr>ВВЕДЕНИЕ</vt:lpstr>
      <vt:lpstr>ХАРАКТЕРИСТИКА ТЕМПЕРАМЕНТА</vt:lpstr>
      <vt:lpstr>ИССЛЕДОВАНИЕ ТИПА ТЕМПЕРАМЕНТА</vt:lpstr>
      <vt:lpstr>ИССЛЕДОВАНИЕ</vt:lpstr>
      <vt:lpstr>Рекомендации ученикам с тем или иным типом темперамента</vt:lpstr>
      <vt:lpstr>Рекомендации ученикам с тем или иным типом темперамента</vt:lpstr>
      <vt:lpstr>Рекомендации ученикам с тем или иным типом темперамента</vt:lpstr>
      <vt:lpstr>Рекомендации ученикам с тем или иным типом темперамента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НАУЧНО-ИССЛЕДОВАТЕЛЬСКАЯ РАБОТА   «ВЛИЯНИЕ ТИПОВ ТЕМПЕРАМЕНТА НА УСПЕВАЕМОСТЬ ШКОЛЬНИКОВ СТАРШЕЙ СТУПЕНИ ОБУЧЕНИЯ»</dc:title>
  <dc:creator>Ксения Божко</dc:creator>
  <cp:lastModifiedBy>Ксения Божко</cp:lastModifiedBy>
  <cp:revision>14</cp:revision>
  <dcterms:created xsi:type="dcterms:W3CDTF">2019-02-25T06:45:09Z</dcterms:created>
  <dcterms:modified xsi:type="dcterms:W3CDTF">2019-03-21T05:18:55Z</dcterms:modified>
</cp:coreProperties>
</file>