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6.jpg" ContentType="image/gif"/>
  <Override PartName="/ppt/media/image10.jpg" ContentType="image/gif"/>
  <Override PartName="/ppt/media/image27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2" r:id="rId2"/>
    <p:sldId id="265" r:id="rId3"/>
    <p:sldId id="268" r:id="rId4"/>
    <p:sldId id="269" r:id="rId5"/>
    <p:sldId id="267" r:id="rId6"/>
    <p:sldId id="266" r:id="rId7"/>
    <p:sldId id="270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E5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01" autoAdjust="0"/>
    <p:restoredTop sz="94689" autoAdjust="0"/>
  </p:normalViewPr>
  <p:slideViewPr>
    <p:cSldViewPr snapToGrid="0">
      <p:cViewPr varScale="1">
        <p:scale>
          <a:sx n="58" d="100"/>
          <a:sy n="58" d="100"/>
        </p:scale>
        <p:origin x="1392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75534-1296-4AA3-AF6C-0FE04A3342F1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4A0DD-7050-45F5-A527-4F5E59819C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42262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75534-1296-4AA3-AF6C-0FE04A3342F1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4A0DD-7050-45F5-A527-4F5E59819C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9495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75534-1296-4AA3-AF6C-0FE04A3342F1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4A0DD-7050-45F5-A527-4F5E59819C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72066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75534-1296-4AA3-AF6C-0FE04A3342F1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4A0DD-7050-45F5-A527-4F5E59819C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31431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75534-1296-4AA3-AF6C-0FE04A3342F1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4A0DD-7050-45F5-A527-4F5E59819C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922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75534-1296-4AA3-AF6C-0FE04A3342F1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4A0DD-7050-45F5-A527-4F5E59819C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0726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75534-1296-4AA3-AF6C-0FE04A3342F1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4A0DD-7050-45F5-A527-4F5E59819C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4546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75534-1296-4AA3-AF6C-0FE04A3342F1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4A0DD-7050-45F5-A527-4F5E59819C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828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75534-1296-4AA3-AF6C-0FE04A3342F1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4A0DD-7050-45F5-A527-4F5E59819C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8910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75534-1296-4AA3-AF6C-0FE04A3342F1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4A0DD-7050-45F5-A527-4F5E59819C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6007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75534-1296-4AA3-AF6C-0FE04A3342F1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4A0DD-7050-45F5-A527-4F5E59819C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1987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B75534-1296-4AA3-AF6C-0FE04A3342F1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4A0DD-7050-45F5-A527-4F5E59819C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3386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image" Target="../media/image12.gif"/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12" Type="http://schemas.openxmlformats.org/officeDocument/2006/relationships/image" Target="../media/image11.gif"/><Relationship Id="rId2" Type="http://schemas.openxmlformats.org/officeDocument/2006/relationships/image" Target="../media/image1.jpg"/><Relationship Id="rId16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11" Type="http://schemas.openxmlformats.org/officeDocument/2006/relationships/image" Target="../media/image10.jpg"/><Relationship Id="rId5" Type="http://schemas.openxmlformats.org/officeDocument/2006/relationships/image" Target="../media/image4.gif"/><Relationship Id="rId15" Type="http://schemas.openxmlformats.org/officeDocument/2006/relationships/image" Target="../media/image14.gif"/><Relationship Id="rId10" Type="http://schemas.openxmlformats.org/officeDocument/2006/relationships/image" Target="../media/image9.gif"/><Relationship Id="rId4" Type="http://schemas.openxmlformats.org/officeDocument/2006/relationships/image" Target="../media/image3.gif"/><Relationship Id="rId9" Type="http://schemas.openxmlformats.org/officeDocument/2006/relationships/image" Target="../media/image8.jpg"/><Relationship Id="rId14" Type="http://schemas.openxmlformats.org/officeDocument/2006/relationships/image" Target="../media/image13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2.png"/><Relationship Id="rId9" Type="http://schemas.openxmlformats.org/officeDocument/2006/relationships/audio" Target="../media/audio3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audio" Target="../media/audio3.wav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.png"/><Relationship Id="rId9" Type="http://schemas.openxmlformats.org/officeDocument/2006/relationships/audio" Target="../media/audio3.wav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3" Type="http://schemas.openxmlformats.org/officeDocument/2006/relationships/image" Target="../media/image26.png"/><Relationship Id="rId7" Type="http://schemas.openxmlformats.org/officeDocument/2006/relationships/image" Target="../media/image2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g"/><Relationship Id="rId5" Type="http://schemas.openxmlformats.org/officeDocument/2006/relationships/image" Target="../media/image21.png"/><Relationship Id="rId4" Type="http://schemas.openxmlformats.org/officeDocument/2006/relationships/image" Target="../media/image2.png"/><Relationship Id="rId9" Type="http://schemas.openxmlformats.org/officeDocument/2006/relationships/audio" Target="../media/audio2.wav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image" Target="../media/image29.png"/><Relationship Id="rId7" Type="http://schemas.openxmlformats.org/officeDocument/2006/relationships/image" Target="../media/image3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.png"/><Relationship Id="rId9" Type="http://schemas.openxmlformats.org/officeDocument/2006/relationships/audio" Target="../media/audio3.wav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jpg"/><Relationship Id="rId18" Type="http://schemas.openxmlformats.org/officeDocument/2006/relationships/audio" Target="../media/audio3.wav"/><Relationship Id="rId3" Type="http://schemas.openxmlformats.org/officeDocument/2006/relationships/image" Target="../media/image33.png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17" Type="http://schemas.openxmlformats.org/officeDocument/2006/relationships/image" Target="../media/image14.gif"/><Relationship Id="rId2" Type="http://schemas.openxmlformats.org/officeDocument/2006/relationships/image" Target="../media/image1.jpg"/><Relationship Id="rId16" Type="http://schemas.openxmlformats.org/officeDocument/2006/relationships/image" Target="../media/image1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gif"/><Relationship Id="rId11" Type="http://schemas.openxmlformats.org/officeDocument/2006/relationships/image" Target="../media/image8.jpg"/><Relationship Id="rId5" Type="http://schemas.openxmlformats.org/officeDocument/2006/relationships/image" Target="../media/image2.png"/><Relationship Id="rId15" Type="http://schemas.openxmlformats.org/officeDocument/2006/relationships/image" Target="../media/image12.gif"/><Relationship Id="rId10" Type="http://schemas.openxmlformats.org/officeDocument/2006/relationships/image" Target="../media/image7.gif"/><Relationship Id="rId4" Type="http://schemas.openxmlformats.org/officeDocument/2006/relationships/image" Target="../media/image34.png"/><Relationship Id="rId9" Type="http://schemas.openxmlformats.org/officeDocument/2006/relationships/image" Target="../media/image6.jpg"/><Relationship Id="rId14" Type="http://schemas.openxmlformats.org/officeDocument/2006/relationships/image" Target="../media/image1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10178" y="223737"/>
            <a:ext cx="8807364" cy="6536987"/>
          </a:xfrm>
          <a:prstGeom prst="roundRect">
            <a:avLst/>
          </a:prstGeom>
          <a:solidFill>
            <a:schemeClr val="bg1">
              <a:alpha val="44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6" descr="http://mtdata.ru/u23/photoCE91/20003927160-0/origina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6"/>
            <a:ext cx="1342417" cy="1342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70846" y="435817"/>
            <a:ext cx="7286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МБДОУ «Детский сад №38 «Апельсин»,  г. Тамбов</a:t>
            </a:r>
            <a:endParaRPr lang="ru-RU" sz="2400" b="1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590" y="2150673"/>
            <a:ext cx="6048537" cy="5100522"/>
          </a:xfrm>
          <a:prstGeom prst="rect">
            <a:avLst/>
          </a:prstGeom>
          <a:effectLst>
            <a:softEdge rad="1003300"/>
          </a:effec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2035069" y="6058313"/>
            <a:ext cx="5157577" cy="515566"/>
          </a:xfrm>
          <a:prstGeom prst="roundRect">
            <a:avLst/>
          </a:prstGeom>
          <a:solidFill>
            <a:srgbClr val="E1E5DD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6214384" y="9433756"/>
            <a:ext cx="48346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Воспитатель:  Копылова И.В.</a:t>
            </a:r>
            <a:endParaRPr lang="ru-RU" sz="2400" b="1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035068" y="2425485"/>
            <a:ext cx="5157578" cy="515566"/>
          </a:xfrm>
          <a:prstGeom prst="roundRect">
            <a:avLst/>
          </a:prstGeom>
          <a:solidFill>
            <a:srgbClr val="E1E5DD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761702" y="2425485"/>
            <a:ext cx="77043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Интерактивный тренажёр - раскраска</a:t>
            </a:r>
            <a:endParaRPr lang="ru-RU" sz="2400" b="1" dirty="0"/>
          </a:p>
        </p:txBody>
      </p:sp>
      <p:pic>
        <p:nvPicPr>
          <p:cNvPr id="1026" name="Picture 2" descr="http://www.playcast.ru/uploads/2017/03/24/22106277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505" y="3215863"/>
            <a:ext cx="495300" cy="438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278272" y="1943936"/>
            <a:ext cx="9030105" cy="217017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prstTxWarp prst="textArchUp">
              <a:avLst>
                <a:gd name="adj" fmla="val 10618085"/>
              </a:avLst>
            </a:prstTxWarp>
            <a:spAutoFit/>
          </a:bodyPr>
          <a:lstStyle/>
          <a:p>
            <a:pPr algn="ctr"/>
            <a:r>
              <a:rPr lang="ru-RU" sz="80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Ж</a:t>
            </a:r>
            <a:r>
              <a:rPr lang="ru-RU" sz="80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А</a:t>
            </a:r>
            <a:r>
              <a:rPr lang="ru-RU" sz="80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Р</a:t>
            </a:r>
            <a:r>
              <a:rPr lang="ru-RU" sz="80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9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 </a:t>
            </a:r>
            <a:r>
              <a:rPr lang="ru-RU" sz="80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10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-</a:t>
            </a:r>
            <a:r>
              <a:rPr lang="ru-RU" sz="80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9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 </a:t>
            </a:r>
            <a:r>
              <a:rPr lang="ru-RU" sz="80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11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П</a:t>
            </a:r>
            <a:r>
              <a:rPr lang="ru-RU" sz="80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1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Т</a:t>
            </a:r>
            <a:r>
              <a:rPr lang="ru-RU" sz="80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1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И</a:t>
            </a:r>
            <a:r>
              <a:rPr lang="ru-RU" sz="80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1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Ц</a:t>
            </a:r>
            <a:r>
              <a:rPr lang="ru-RU" sz="80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1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А</a:t>
            </a:r>
            <a:endParaRPr lang="ru-RU" sz="8000" b="1" dirty="0">
              <a:ln>
                <a:solidFill>
                  <a:schemeClr val="bg1"/>
                </a:solidFill>
              </a:ln>
              <a:blipFill dpi="0" rotWithShape="1"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Arial Black" panose="020B0A04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67160" y="6065842"/>
            <a:ext cx="50933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Воспитатель:  Копылова И.В.</a:t>
            </a:r>
            <a:endParaRPr lang="ru-RU" sz="2400" b="1" dirty="0"/>
          </a:p>
        </p:txBody>
      </p:sp>
      <p:grpSp>
        <p:nvGrpSpPr>
          <p:cNvPr id="15" name="Группа 14"/>
          <p:cNvGrpSpPr/>
          <p:nvPr/>
        </p:nvGrpSpPr>
        <p:grpSpPr>
          <a:xfrm>
            <a:off x="7499866" y="6004811"/>
            <a:ext cx="1258246" cy="622570"/>
            <a:chOff x="7904714" y="6019403"/>
            <a:chExt cx="1258246" cy="622570"/>
          </a:xfrm>
        </p:grpSpPr>
        <p:sp>
          <p:nvSpPr>
            <p:cNvPr id="5" name="Стрелка вправо 4"/>
            <p:cNvSpPr/>
            <p:nvPr/>
          </p:nvSpPr>
          <p:spPr>
            <a:xfrm>
              <a:off x="7904714" y="6019403"/>
              <a:ext cx="1144919" cy="622570"/>
            </a:xfrm>
            <a:prstGeom prst="rightArrow">
              <a:avLst/>
            </a:prstGeom>
            <a:solidFill>
              <a:srgbClr val="FF0000"/>
            </a:solidFill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8054008" y="6131430"/>
              <a:ext cx="11089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solidFill>
                    <a:schemeClr val="bg1"/>
                  </a:solidFill>
                </a:rPr>
                <a:t>Играть</a:t>
              </a:r>
              <a:endParaRPr lang="ru-RU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6" name="Скругленный прямоугольник 15">
            <a:hlinkClick r:id="" action="ppaction://hlinkshowjump?jump=nextslide">
              <a:snd r:embed="rId16" name="coin.wav"/>
            </a:hlinkClick>
          </p:cNvPr>
          <p:cNvSpPr/>
          <p:nvPr/>
        </p:nvSpPr>
        <p:spPr>
          <a:xfrm>
            <a:off x="7412397" y="5976969"/>
            <a:ext cx="1342417" cy="741321"/>
          </a:xfrm>
          <a:prstGeom prst="round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083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336636" y="250674"/>
            <a:ext cx="8807364" cy="6536987"/>
          </a:xfrm>
          <a:prstGeom prst="roundRect">
            <a:avLst/>
          </a:prstGeom>
          <a:solidFill>
            <a:schemeClr val="bg1">
              <a:alpha val="44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50" y="3244580"/>
            <a:ext cx="2704594" cy="3543081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" name="Picture 6" descr="http://mtdata.ru/u23/photoCE91/20003927160-0/original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469" y="-115857"/>
            <a:ext cx="822184" cy="822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03115" y="418289"/>
            <a:ext cx="8151779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Отгадай загадку и найди отгадку!  </a:t>
            </a:r>
            <a:endParaRPr lang="ru-RU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00450" y="1206500"/>
            <a:ext cx="88073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 Black" panose="020B0A04020102020204" pitchFamily="34" charset="0"/>
              </a:rPr>
              <a:t>Кар – кар – кар! Кар – кар – кар!</a:t>
            </a:r>
          </a:p>
          <a:p>
            <a:pPr algn="ctr"/>
            <a:r>
              <a:rPr lang="ru-RU" sz="2400" dirty="0" smtClean="0">
                <a:latin typeface="Arial Black" panose="020B0A04020102020204" pitchFamily="34" charset="0"/>
              </a:rPr>
              <a:t>Вот и весь репертуар.</a:t>
            </a:r>
          </a:p>
          <a:p>
            <a:pPr algn="ctr"/>
            <a:r>
              <a:rPr lang="ru-RU" sz="2400" dirty="0" smtClean="0">
                <a:latin typeface="Arial Black" panose="020B0A04020102020204" pitchFamily="34" charset="0"/>
              </a:rPr>
              <a:t>Оглашает крону клёна</a:t>
            </a:r>
          </a:p>
          <a:p>
            <a:pPr algn="ctr"/>
            <a:r>
              <a:rPr lang="ru-RU" sz="2400" dirty="0" smtClean="0">
                <a:latin typeface="Arial Black" panose="020B0A04020102020204" pitchFamily="34" charset="0"/>
              </a:rPr>
              <a:t>Своим пением…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041230" y="2868493"/>
            <a:ext cx="1958787" cy="2354511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5000016" y="4231531"/>
            <a:ext cx="1958787" cy="2254589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 flipH="1">
            <a:off x="7347907" y="3453319"/>
            <a:ext cx="1659906" cy="1769686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кругленный прямоугольник 19">
            <a:hlinkClick r:id="" action="ppaction://noaction">
              <a:snd r:embed="rId8" name="chimes.wav"/>
            </a:hlinkClick>
          </p:cNvPr>
          <p:cNvSpPr/>
          <p:nvPr/>
        </p:nvSpPr>
        <p:spPr>
          <a:xfrm>
            <a:off x="3041230" y="2868493"/>
            <a:ext cx="1910150" cy="243308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>
            <a:hlinkClick r:id="" action="ppaction://hlinkshowjump?jump=nextslide">
              <a:snd r:embed="rId9" name="applause.wav"/>
            </a:hlinkClick>
          </p:cNvPr>
          <p:cNvSpPr/>
          <p:nvPr/>
        </p:nvSpPr>
        <p:spPr>
          <a:xfrm>
            <a:off x="7347907" y="3453319"/>
            <a:ext cx="1835002" cy="199475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кругленный прямоугольник 22">
            <a:hlinkClick r:id="" action="ppaction://noaction">
              <a:snd r:embed="rId8" name="chimes.wav"/>
            </a:hlinkClick>
          </p:cNvPr>
          <p:cNvSpPr/>
          <p:nvPr/>
        </p:nvSpPr>
        <p:spPr>
          <a:xfrm>
            <a:off x="5087566" y="4177366"/>
            <a:ext cx="1871237" cy="243308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8293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00450" y="175098"/>
            <a:ext cx="8807364" cy="6536987"/>
          </a:xfrm>
          <a:prstGeom prst="roundRect">
            <a:avLst/>
          </a:prstGeom>
          <a:solidFill>
            <a:schemeClr val="bg1">
              <a:alpha val="44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50" y="3244580"/>
            <a:ext cx="2704593" cy="3543081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" name="Picture 6" descr="http://mtdata.ru/u23/photoCE91/20003927160-0/original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469" y="-115857"/>
            <a:ext cx="822184" cy="822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03115" y="418289"/>
            <a:ext cx="8151779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Отгадай загадку и найди отгадку!  </a:t>
            </a:r>
            <a:endParaRPr lang="ru-RU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0450" y="1206500"/>
            <a:ext cx="88073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 Black" panose="020B0A04020102020204" pitchFamily="34" charset="0"/>
              </a:rPr>
              <a:t>Спинкой зеленовата,</a:t>
            </a:r>
          </a:p>
          <a:p>
            <a:pPr algn="ctr"/>
            <a:r>
              <a:rPr lang="ru-RU" sz="2400" dirty="0" smtClean="0">
                <a:latin typeface="Arial Black" panose="020B0A04020102020204" pitchFamily="34" charset="0"/>
              </a:rPr>
              <a:t>Животиком желтовата,</a:t>
            </a:r>
          </a:p>
          <a:p>
            <a:pPr algn="ctr"/>
            <a:r>
              <a:rPr lang="ru-RU" sz="2400" dirty="0" smtClean="0">
                <a:latin typeface="Arial Black" panose="020B0A04020102020204" pitchFamily="34" charset="0"/>
              </a:rPr>
              <a:t>Чёрненькая шапочка</a:t>
            </a:r>
          </a:p>
          <a:p>
            <a:pPr algn="ctr"/>
            <a:r>
              <a:rPr lang="ru-RU" sz="2400" dirty="0" smtClean="0">
                <a:latin typeface="Arial Black" panose="020B0A04020102020204" pitchFamily="34" charset="0"/>
              </a:rPr>
              <a:t>И полоска шарфика!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891788" y="3651934"/>
            <a:ext cx="1958787" cy="2354511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4977035" y="2827213"/>
            <a:ext cx="1958787" cy="1960697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7042400" y="4118862"/>
            <a:ext cx="1958787" cy="2354511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6" name="Скругленный прямоугольник 15">
            <a:hlinkClick r:id="" action="ppaction://noaction">
              <a:snd r:embed="rId8" name="chimes.wav"/>
            </a:hlinkClick>
          </p:cNvPr>
          <p:cNvSpPr/>
          <p:nvPr/>
        </p:nvSpPr>
        <p:spPr>
          <a:xfrm>
            <a:off x="2905043" y="3651934"/>
            <a:ext cx="1832327" cy="235451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>
            <a:hlinkClick r:id="" action="ppaction://hlinkshowjump?jump=nextslide">
              <a:snd r:embed="rId9" name="applause.wav"/>
            </a:hlinkClick>
          </p:cNvPr>
          <p:cNvSpPr/>
          <p:nvPr/>
        </p:nvSpPr>
        <p:spPr>
          <a:xfrm>
            <a:off x="5096868" y="2827213"/>
            <a:ext cx="1832327" cy="235451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>
            <a:hlinkClick r:id="" action="ppaction://noaction">
              <a:snd r:embed="rId8" name="chimes.wav"/>
            </a:hlinkClick>
          </p:cNvPr>
          <p:cNvSpPr/>
          <p:nvPr/>
        </p:nvSpPr>
        <p:spPr>
          <a:xfrm>
            <a:off x="7152960" y="4103677"/>
            <a:ext cx="1832327" cy="235451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412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00450" y="175098"/>
            <a:ext cx="8807364" cy="6536987"/>
          </a:xfrm>
          <a:prstGeom prst="roundRect">
            <a:avLst/>
          </a:prstGeom>
          <a:solidFill>
            <a:schemeClr val="bg1">
              <a:alpha val="44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50" y="3244580"/>
            <a:ext cx="2704593" cy="3543081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" name="Picture 6" descr="http://mtdata.ru/u23/photoCE91/20003927160-0/original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469" y="-115857"/>
            <a:ext cx="822184" cy="822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03115" y="418289"/>
            <a:ext cx="8151779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Отгадай загадку и найди отгадку!  </a:t>
            </a:r>
            <a:endParaRPr lang="ru-RU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0450" y="1206500"/>
            <a:ext cx="88073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 Black" panose="020B0A04020102020204" pitchFamily="34" charset="0"/>
              </a:rPr>
              <a:t>Зимой на ветках яблоки!</a:t>
            </a:r>
          </a:p>
          <a:p>
            <a:pPr algn="ctr"/>
            <a:r>
              <a:rPr lang="ru-RU" sz="2400" dirty="0" smtClean="0">
                <a:latin typeface="Arial Black" panose="020B0A04020102020204" pitchFamily="34" charset="0"/>
              </a:rPr>
              <a:t>Скорей их собери!</a:t>
            </a:r>
          </a:p>
          <a:p>
            <a:pPr algn="ctr"/>
            <a:r>
              <a:rPr lang="ru-RU" sz="2400" dirty="0" smtClean="0">
                <a:latin typeface="Arial Black" panose="020B0A04020102020204" pitchFamily="34" charset="0"/>
              </a:rPr>
              <a:t>И вдруг вспорхнули яблоки – </a:t>
            </a:r>
          </a:p>
          <a:p>
            <a:pPr algn="ctr"/>
            <a:r>
              <a:rPr lang="ru-RU" sz="2400" dirty="0" smtClean="0">
                <a:latin typeface="Arial Black" panose="020B0A04020102020204" pitchFamily="34" charset="0"/>
              </a:rPr>
              <a:t>Ведь это…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2923899" y="2839780"/>
            <a:ext cx="1958787" cy="2279041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136249" y="3651299"/>
            <a:ext cx="1958787" cy="2065716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7311127" y="4489705"/>
            <a:ext cx="1768717" cy="1927118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>
            <a:hlinkClick r:id="" action="ppaction://noaction">
              <a:snd r:embed="rId8" name="chimes.wav"/>
            </a:hlinkClick>
          </p:cNvPr>
          <p:cNvSpPr/>
          <p:nvPr/>
        </p:nvSpPr>
        <p:spPr>
          <a:xfrm>
            <a:off x="2970552" y="2776160"/>
            <a:ext cx="1949606" cy="234266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>
            <a:hlinkClick r:id="" action="ppaction://noaction">
              <a:snd r:embed="rId8" name="chimes.wav"/>
            </a:hlinkClick>
          </p:cNvPr>
          <p:cNvSpPr/>
          <p:nvPr/>
        </p:nvSpPr>
        <p:spPr>
          <a:xfrm>
            <a:off x="5379396" y="3920247"/>
            <a:ext cx="1613303" cy="163424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>
            <a:hlinkClick r:id="" action="ppaction://hlinkshowjump?jump=nextslide">
              <a:snd r:embed="rId9" name="applause.wav"/>
            </a:hlinkClick>
          </p:cNvPr>
          <p:cNvSpPr/>
          <p:nvPr/>
        </p:nvSpPr>
        <p:spPr>
          <a:xfrm>
            <a:off x="7245618" y="4489705"/>
            <a:ext cx="1808849" cy="192711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862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00450" y="175098"/>
            <a:ext cx="8807364" cy="6536987"/>
          </a:xfrm>
          <a:prstGeom prst="roundRect">
            <a:avLst/>
          </a:prstGeom>
          <a:solidFill>
            <a:schemeClr val="bg1">
              <a:alpha val="44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50" y="3244580"/>
            <a:ext cx="2704593" cy="3543081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" name="Picture 6" descr="http://mtdata.ru/u23/photoCE91/20003927160-0/original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469" y="-115857"/>
            <a:ext cx="822184" cy="822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03115" y="418289"/>
            <a:ext cx="8151779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Отгадай загадку и найди отгадку!  </a:t>
            </a:r>
            <a:endParaRPr lang="ru-RU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0450" y="1206500"/>
            <a:ext cx="88073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 Black" panose="020B0A04020102020204" pitchFamily="34" charset="0"/>
              </a:rPr>
              <a:t>Кто в беретке ярко-красной,</a:t>
            </a:r>
          </a:p>
          <a:p>
            <a:pPr algn="ctr"/>
            <a:r>
              <a:rPr lang="ru-RU" sz="2400" dirty="0" smtClean="0">
                <a:latin typeface="Arial Black" panose="020B0A04020102020204" pitchFamily="34" charset="0"/>
              </a:rPr>
              <a:t>В чёрной курточке атласной?</a:t>
            </a:r>
          </a:p>
          <a:p>
            <a:pPr algn="ctr"/>
            <a:r>
              <a:rPr lang="ru-RU" sz="2400" dirty="0" smtClean="0">
                <a:latin typeface="Arial Black" panose="020B0A04020102020204" pitchFamily="34" charset="0"/>
              </a:rPr>
              <a:t>На меня он не глядит,</a:t>
            </a:r>
          </a:p>
          <a:p>
            <a:pPr algn="ctr"/>
            <a:r>
              <a:rPr lang="ru-RU" sz="2400" dirty="0" smtClean="0">
                <a:latin typeface="Arial Black" panose="020B0A04020102020204" pitchFamily="34" charset="0"/>
              </a:rPr>
              <a:t>Всё стучит – стучит – стучит!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3112332" y="2882289"/>
            <a:ext cx="1958787" cy="2354511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165202" y="4188350"/>
            <a:ext cx="1958787" cy="2354511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7143110" y="2763786"/>
            <a:ext cx="1958787" cy="2354511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>
            <a:hlinkClick r:id="" action="ppaction://hlinkshowjump?jump=nextslide">
              <a:snd r:embed="rId8" name="applause.wav"/>
            </a:hlinkClick>
          </p:cNvPr>
          <p:cNvSpPr/>
          <p:nvPr/>
        </p:nvSpPr>
        <p:spPr>
          <a:xfrm>
            <a:off x="3122154" y="2801279"/>
            <a:ext cx="1964987" cy="25643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>
            <a:hlinkClick r:id="" action="ppaction://noaction">
              <a:snd r:embed="rId9" name="chimes.wav"/>
            </a:hlinkClick>
          </p:cNvPr>
          <p:cNvSpPr/>
          <p:nvPr/>
        </p:nvSpPr>
        <p:spPr>
          <a:xfrm>
            <a:off x="5162101" y="4083442"/>
            <a:ext cx="1964987" cy="25643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>
            <a:hlinkClick r:id="" action="ppaction://noaction">
              <a:snd r:embed="rId9" name="chimes.wav"/>
            </a:hlinkClick>
          </p:cNvPr>
          <p:cNvSpPr/>
          <p:nvPr/>
        </p:nvSpPr>
        <p:spPr>
          <a:xfrm>
            <a:off x="7182541" y="2740059"/>
            <a:ext cx="1964987" cy="25643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3665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00450" y="175098"/>
            <a:ext cx="8807364" cy="6536987"/>
          </a:xfrm>
          <a:prstGeom prst="roundRect">
            <a:avLst/>
          </a:prstGeom>
          <a:solidFill>
            <a:schemeClr val="bg1">
              <a:alpha val="44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50" y="3244580"/>
            <a:ext cx="2704593" cy="3543081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" name="Picture 6" descr="http://mtdata.ru/u23/photoCE91/20003927160-0/original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469" y="-115857"/>
            <a:ext cx="822184" cy="822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03115" y="418289"/>
            <a:ext cx="8151779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Сказочная птица!  </a:t>
            </a:r>
            <a:endParaRPr lang="ru-RU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0450" y="1206500"/>
            <a:ext cx="88073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 Black" panose="020B0A04020102020204" pitchFamily="34" charset="0"/>
              </a:rPr>
              <a:t>Сладких яблок аромат</a:t>
            </a:r>
          </a:p>
          <a:p>
            <a:pPr algn="ctr"/>
            <a:r>
              <a:rPr lang="ru-RU" sz="2400" dirty="0" smtClean="0">
                <a:latin typeface="Arial Black" panose="020B0A04020102020204" pitchFamily="34" charset="0"/>
              </a:rPr>
              <a:t>Заманил ту птицу в сад.</a:t>
            </a:r>
          </a:p>
          <a:p>
            <a:pPr algn="ctr"/>
            <a:r>
              <a:rPr lang="ru-RU" sz="2400" dirty="0" smtClean="0">
                <a:latin typeface="Arial Black" panose="020B0A04020102020204" pitchFamily="34" charset="0"/>
              </a:rPr>
              <a:t>Перья светятся огнём</a:t>
            </a:r>
          </a:p>
          <a:p>
            <a:pPr algn="ctr"/>
            <a:r>
              <a:rPr lang="ru-RU" sz="2400" dirty="0" smtClean="0">
                <a:latin typeface="Arial Black" panose="020B0A04020102020204" pitchFamily="34" charset="0"/>
              </a:rPr>
              <a:t>И светло вокруг, как днём!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3157962" y="2766432"/>
            <a:ext cx="1637775" cy="1741251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548441" y="4114800"/>
            <a:ext cx="2278370" cy="2526963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6918509" y="2419403"/>
            <a:ext cx="2069895" cy="2435308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>
            <a:hlinkClick r:id="" action="ppaction://noaction">
              <a:snd r:embed="rId8" name="chimes.wav"/>
            </a:hlinkClick>
          </p:cNvPr>
          <p:cNvSpPr/>
          <p:nvPr/>
        </p:nvSpPr>
        <p:spPr>
          <a:xfrm>
            <a:off x="3157962" y="2776160"/>
            <a:ext cx="1637775" cy="1883389"/>
          </a:xfrm>
          <a:prstGeom prst="roundRect">
            <a:avLst>
              <a:gd name="adj" fmla="val 33298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>
            <a:hlinkClick r:id="" action="ppaction://noaction">
              <a:snd r:embed="rId8" name="chimes.wav"/>
            </a:hlinkClick>
          </p:cNvPr>
          <p:cNvSpPr/>
          <p:nvPr/>
        </p:nvSpPr>
        <p:spPr>
          <a:xfrm>
            <a:off x="4777330" y="4322750"/>
            <a:ext cx="2358197" cy="2305671"/>
          </a:xfrm>
          <a:prstGeom prst="roundRect">
            <a:avLst>
              <a:gd name="adj" fmla="val 29746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>
            <a:hlinkClick r:id="" action="ppaction://hlinkshowjump?jump=nextslide">
              <a:snd r:embed="rId9" name="applause.wav"/>
            </a:hlinkClick>
          </p:cNvPr>
          <p:cNvSpPr/>
          <p:nvPr/>
        </p:nvSpPr>
        <p:spPr>
          <a:xfrm>
            <a:off x="7227226" y="2260594"/>
            <a:ext cx="1722358" cy="2594117"/>
          </a:xfrm>
          <a:prstGeom prst="roundRect">
            <a:avLst>
              <a:gd name="adj" fmla="val 30787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72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00450" y="175098"/>
            <a:ext cx="8807364" cy="6536987"/>
          </a:xfrm>
          <a:prstGeom prst="roundRect">
            <a:avLst/>
          </a:prstGeom>
          <a:solidFill>
            <a:schemeClr val="bg1">
              <a:alpha val="44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36" name="Picture 12" descr="http://i53.fastpic.ru/big/2013/0122/ba/6dc17839315d032cc4356d0b07dcd2b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8486"/>
            <a:ext cx="6974105" cy="5352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678" y="1717116"/>
            <a:ext cx="3401884" cy="4456549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7" name="Picture 6" descr="http://mtdata.ru/u23/photoCE91/20003927160-0/original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8945" y="4812819"/>
            <a:ext cx="624082" cy="624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ttp://mtdata.ru/u23/photoCE91/20003927160-0/original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3663" y="4928648"/>
            <a:ext cx="624082" cy="624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mtdata.ru/u23/photoCE91/20003927160-0/original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4877" y="1698258"/>
            <a:ext cx="87630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playcast.ru/uploads/2014/08/27/963872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188" y="627257"/>
            <a:ext cx="4566491" cy="4566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playcast.ru/uploads/2017/03/24/22106277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000" y="2007467"/>
            <a:ext cx="495300" cy="438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171268" y="983155"/>
            <a:ext cx="9144000" cy="217017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prstTxWarp prst="textArchUp">
              <a:avLst>
                <a:gd name="adj" fmla="val 10618085"/>
              </a:avLst>
            </a:prstTxWarp>
            <a:spAutoFit/>
          </a:bodyPr>
          <a:lstStyle/>
          <a:p>
            <a:pPr algn="ctr"/>
            <a:r>
              <a:rPr lang="ru-RU" sz="80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Ж</a:t>
            </a:r>
            <a:r>
              <a:rPr lang="ru-RU" sz="80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9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А</a:t>
            </a:r>
            <a:r>
              <a:rPr lang="ru-RU" sz="80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10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Р</a:t>
            </a:r>
            <a:r>
              <a:rPr lang="ru-RU" sz="80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11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 </a:t>
            </a:r>
            <a:r>
              <a:rPr lang="ru-RU" sz="80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1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-</a:t>
            </a:r>
            <a:r>
              <a:rPr lang="ru-RU" sz="80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11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 </a:t>
            </a:r>
            <a:r>
              <a:rPr lang="ru-RU" sz="80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1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П</a:t>
            </a:r>
            <a:r>
              <a:rPr lang="ru-RU" sz="80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1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Т</a:t>
            </a:r>
            <a:r>
              <a:rPr lang="ru-RU" sz="80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1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И</a:t>
            </a:r>
            <a:r>
              <a:rPr lang="ru-RU" sz="80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1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Ц</a:t>
            </a:r>
            <a:r>
              <a:rPr lang="ru-RU" sz="80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1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А</a:t>
            </a:r>
            <a:endParaRPr lang="ru-RU" sz="8000" b="1" dirty="0">
              <a:ln>
                <a:solidFill>
                  <a:schemeClr val="bg1"/>
                </a:solidFill>
              </a:ln>
              <a:blipFill dpi="0" rotWithShape="1"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Arial Black" panose="020B0A04020102020204" pitchFamily="34" charset="0"/>
            </a:endParaRPr>
          </a:p>
        </p:txBody>
      </p:sp>
      <p:pic>
        <p:nvPicPr>
          <p:cNvPr id="16" name="Picture 6" descr="http://mtdata.ru/u23/photoCE91/20003927160-0/original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469" y="-115857"/>
            <a:ext cx="822184" cy="822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Умножение 1">
            <a:hlinkClick r:id="" action="ppaction://hlinkshowjump?jump=endshow">
              <a:snd r:embed="rId18" name="applause.wav"/>
            </a:hlinkClick>
          </p:cNvPr>
          <p:cNvSpPr/>
          <p:nvPr/>
        </p:nvSpPr>
        <p:spPr>
          <a:xfrm>
            <a:off x="8407647" y="6131568"/>
            <a:ext cx="768485" cy="797452"/>
          </a:xfrm>
          <a:prstGeom prst="mathMultiply">
            <a:avLst/>
          </a:prstGeom>
          <a:solidFill>
            <a:srgbClr val="FF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4661954" y="2007467"/>
            <a:ext cx="3496136" cy="3788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b="1" dirty="0"/>
              <a:t>В замечательной стране</a:t>
            </a:r>
          </a:p>
          <a:p>
            <a:pPr algn="ctr">
              <a:lnSpc>
                <a:spcPct val="150000"/>
              </a:lnSpc>
            </a:pPr>
            <a:r>
              <a:rPr lang="ru-RU" b="1" dirty="0"/>
              <a:t>На земле, иль на луне</a:t>
            </a:r>
          </a:p>
          <a:p>
            <a:pPr algn="ctr">
              <a:lnSpc>
                <a:spcPct val="150000"/>
              </a:lnSpc>
            </a:pPr>
            <a:r>
              <a:rPr lang="ru-RU" b="1" dirty="0"/>
              <a:t>Поселилась чудо-птица-</a:t>
            </a:r>
          </a:p>
          <a:p>
            <a:pPr algn="ctr">
              <a:lnSpc>
                <a:spcPct val="150000"/>
              </a:lnSpc>
            </a:pPr>
            <a:r>
              <a:rPr lang="ru-RU" b="1" dirty="0"/>
              <a:t>Настоящая царица.</a:t>
            </a:r>
          </a:p>
          <a:p>
            <a:pPr algn="ctr">
              <a:lnSpc>
                <a:spcPct val="150000"/>
              </a:lnSpc>
            </a:pPr>
            <a:r>
              <a:rPr lang="ru-RU" b="1" dirty="0"/>
              <a:t>Удивляют красотой</a:t>
            </a:r>
          </a:p>
          <a:p>
            <a:pPr algn="ctr">
              <a:lnSpc>
                <a:spcPct val="150000"/>
              </a:lnSpc>
            </a:pPr>
            <a:r>
              <a:rPr lang="ru-RU" b="1" dirty="0"/>
              <a:t>Перья, хвостик золотой!</a:t>
            </a:r>
          </a:p>
          <a:p>
            <a:pPr algn="ctr">
              <a:lnSpc>
                <a:spcPct val="150000"/>
              </a:lnSpc>
            </a:pPr>
            <a:r>
              <a:rPr lang="ru-RU" b="1" dirty="0"/>
              <a:t>Светом радужным </a:t>
            </a:r>
            <a:endParaRPr lang="ru-RU" b="1" dirty="0" smtClean="0"/>
          </a:p>
          <a:p>
            <a:pPr algn="ctr">
              <a:lnSpc>
                <a:spcPct val="150000"/>
              </a:lnSpc>
            </a:pPr>
            <a:r>
              <a:rPr lang="ru-RU" b="1" dirty="0" smtClean="0"/>
              <a:t>искрится</a:t>
            </a:r>
            <a:r>
              <a:rPr lang="ru-RU" b="1" dirty="0"/>
              <a:t>.</a:t>
            </a:r>
          </a:p>
          <a:p>
            <a:pPr algn="ctr">
              <a:lnSpc>
                <a:spcPct val="150000"/>
              </a:lnSpc>
            </a:pPr>
            <a:r>
              <a:rPr lang="ru-RU" b="1" dirty="0"/>
              <a:t>А зовут </a:t>
            </a:r>
            <a:r>
              <a:rPr lang="ru-RU" b="1" dirty="0" smtClean="0"/>
              <a:t>её  </a:t>
            </a:r>
            <a:r>
              <a:rPr lang="ru-RU" b="1" u="sng" dirty="0" smtClean="0"/>
              <a:t>ЖАР-ПТИЦА!</a:t>
            </a:r>
            <a:endParaRPr lang="ru-RU" b="1" u="sng" dirty="0"/>
          </a:p>
        </p:txBody>
      </p:sp>
    </p:spTree>
    <p:extLst>
      <p:ext uri="{BB962C8B-B14F-4D97-AF65-F5344CB8AC3E}">
        <p14:creationId xmlns:p14="http://schemas.microsoft.com/office/powerpoint/2010/main" val="947613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497</TotalTime>
  <Words>184</Words>
  <Application>Microsoft Office PowerPoint</Application>
  <PresentationFormat>Экран (4:3)</PresentationFormat>
  <Paragraphs>41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Arial Black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12133</cp:lastModifiedBy>
  <cp:revision>25</cp:revision>
  <dcterms:created xsi:type="dcterms:W3CDTF">2017-10-07T21:09:51Z</dcterms:created>
  <dcterms:modified xsi:type="dcterms:W3CDTF">2019-04-16T18:12:54Z</dcterms:modified>
</cp:coreProperties>
</file>