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61" r:id="rId4"/>
    <p:sldId id="258" r:id="rId5"/>
    <p:sldId id="262" r:id="rId6"/>
    <p:sldId id="270" r:id="rId7"/>
    <p:sldId id="263" r:id="rId8"/>
    <p:sldId id="264" r:id="rId9"/>
    <p:sldId id="265" r:id="rId10"/>
    <p:sldId id="266" r:id="rId11"/>
    <p:sldId id="273" r:id="rId12"/>
    <p:sldId id="267" r:id="rId13"/>
    <p:sldId id="268" r:id="rId14"/>
    <p:sldId id="269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4" d="100"/>
          <a:sy n="44" d="100"/>
        </p:scale>
        <p:origin x="-12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0767D34-F797-4A7F-A454-CEE965F5D46B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11314EB-584A-4F70-9C52-CA9D07BFEF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496" y="4929198"/>
            <a:ext cx="4786346" cy="1428760"/>
          </a:xfrm>
        </p:spPr>
        <p:txBody>
          <a:bodyPr>
            <a:normAutofit/>
          </a:bodyPr>
          <a:lstStyle/>
          <a:p>
            <a:pPr algn="r"/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Выполнила: Иванова Р.А.</a:t>
            </a:r>
          </a:p>
          <a:p>
            <a:pPr algn="r"/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Учитель истории и обществознания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2571768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МКОУ «Вечерняя(сменная) ОШ»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МР «Хангаласский улус»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«Преподавание истории и обществознания в условиях пенитенциарного учреждения»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42844" y="214290"/>
            <a:ext cx="8858312" cy="6500858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«В каждом человеке есть доброе начало, </a:t>
            </a:r>
            <a:br>
              <a:rPr lang="ru-RU" sz="14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и это начало нужно лишь беречь и развивать.»</a:t>
            </a:r>
          </a:p>
          <a:p>
            <a:pPr algn="r">
              <a:buNone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Ф.М. Достоевский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Мысль Достоевского Ф.М., что каждый человек самоценен, должна быть положена в основу всей деятельности учителя в пенитенциарной школе. Потенциальные возможности внутреннего мира каждого человека поистине беспредельны. Это относится и к тем, кто совершил преступление. Каждый человек нуждается в психологической защите, в той психотерапии, к которой обращается масса людей.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Школа не только транслирует знания, но и даёт возможность каждому ученику глубже понять себя и окружающих, раскрыть свой творческий потенциал, обучающемуся по-новому взглянуть на свою жизнь, совершить переоценку своих поступков,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самореализоваться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И воспитывать, и учить всё равно надо, какими бы ученики ни были.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Гуманизация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общественных отношений в государстве породила такой вид уголовного наказания, как лишение свободы, исполнение которого происходит в пенитенциарных учреждениях, являющихся определенным социумом для осуждённых.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714356"/>
            <a:ext cx="878687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Специфика пенитенциарного учреждения, в котором осуществляется моя педагогическая деятельность – а именно исправительная колония общего режима, не позволяет использовать некоторые инновационные технологии. В отличии от общеобразовательной системы  образования в пенитенциарной системе образования существует ряд особенностей: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 Условия содержания обучающихся, отсекающие решетки- для безопасности учителя, отсутствие компьютерного класса, выхода в интернет, ограниченный спектр информации, которую могут самостоятельно получить наши обучающиеся;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Уровень знаний обучающихся оставляет желать лучшего, так как существует проблема запущенности в воспитании и образовании;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Исключить из своего лексикона при общении с обучающимися некоторые слова;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При составлении групп для практических занятий учитывать их деление на касты, и избегать их смешивания;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Заставлять учиться «из под палки», как правило, приводит к ответной отрицательной реакции к учёбе у обучающихся,  приходится применять различные приёмы и методы, чтобы заинтересовать их и захватить их внимание;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Отсутствие такого метода обучения как домашнее задание;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Ежегодная корректировка рабочих программ по предметам с учётом учебного плана, и необходимого минимума знаний по требованию Государственного стандарта образования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тем не менее, тот необходимый  минимум ни кто для пенитенциарной системы  образования не корректировал, и его необходимо дать.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Цели и задачи: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Внедрение новых технологий обучения, повышения уровня познавательной активности учащихся на уроках истории и обществознания в условиях пенитенциарной системы образования.</a:t>
            </a:r>
          </a:p>
          <a:p>
            <a:pPr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1. Через свой предмет пробудить утраченный интерес к знаниям;</a:t>
            </a: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2. Развитие у учащихся внутренней, т.е. положительной мотивации к обучению;</a:t>
            </a: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3. Разработать цикл уроков с использование новых технологий обучения;</a:t>
            </a:r>
          </a:p>
          <a:p>
            <a:pPr lvl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4. Обеспечить качество усвоения знаний и умений по истории и обществознанию</a:t>
            </a:r>
          </a:p>
          <a:p>
            <a:pPr>
              <a:buNone/>
            </a:pP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и приемы обучения на уроках истории и обществознания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3714744" y="857232"/>
            <a:ext cx="5143536" cy="1643074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«Метод это путь которым учитель ведет ученика от незнания  к знанию, от  неумения  к  умению, путь развития его </a:t>
            </a:r>
            <a:r>
              <a:rPr lang="ru-RU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уственных</a:t>
            </a:r>
            <a:r>
              <a:rPr lang="ru-RU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сил</a:t>
            </a:r>
          </a:p>
          <a:p>
            <a:pPr algn="r"/>
            <a:r>
              <a:rPr lang="ru-RU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М.Н. </a:t>
            </a:r>
            <a:r>
              <a:rPr lang="ru-RU" i="1" dirty="0" err="1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Скаткин</a:t>
            </a:r>
            <a:endParaRPr lang="ru-RU" i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714348" y="2643182"/>
            <a:ext cx="5214974" cy="71438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Групповые дискуссии,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видеоурок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714348" y="3643314"/>
            <a:ext cx="5214974" cy="71438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Игры- путешествия, Деловая игра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714348" y="4643446"/>
            <a:ext cx="5214974" cy="71438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«Мозговой штурм», составление логической схемы,  таблиц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714348" y="5643578"/>
            <a:ext cx="5214974" cy="71438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Круглые столы, Пресс- конференции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64680" cy="107157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ПОПС- формула.</a:t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В процессе обучения на практических занятиях применяю в конце занятия эту формулу. Данная формула учит выражать свою мысль, не отвлекаясь на другие темы.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позиция (в чем заключается ваша точка зрения?)- «Я считаю что…»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обоснование ( на чем вы основываетесь?)- «Потому что,…»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пример ( факты, иллюстрирующие ваш довод)- «Например…»</a:t>
            </a:r>
          </a:p>
          <a:p>
            <a:pPr>
              <a:buFont typeface="Courier New" pitchFamily="49" charset="0"/>
              <a:buChar char="o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следствие ( вывод что надо сделать?)- «В последствии чего я делаю вывод что…»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714356"/>
            <a:ext cx="3905248" cy="7143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Филворды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ребусы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85720" y="1785926"/>
            <a:ext cx="3071834" cy="4340237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направлены на: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тренировку внимания и концентрации;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изучение новых слов и пополнение словарного запаса;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комфортное и полезное проведение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внеучебного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времени обучающегося;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закрепление навыка правильности написания сложных понятий и определений;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-возможность потренировать мозг после физической нагрузки.</a:t>
            </a:r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643307" y="1571612"/>
          <a:ext cx="4982595" cy="4101084"/>
        </p:xfrm>
        <a:graphic>
          <a:graphicData uri="http://schemas.openxmlformats.org/drawingml/2006/table">
            <a:tbl>
              <a:tblPr/>
              <a:tblGrid>
                <a:gridCol w="414609"/>
                <a:gridCol w="414609"/>
                <a:gridCol w="414609"/>
                <a:gridCol w="414609"/>
                <a:gridCol w="414609"/>
                <a:gridCol w="415650"/>
                <a:gridCol w="415650"/>
                <a:gridCol w="415650"/>
                <a:gridCol w="415650"/>
                <a:gridCol w="415650"/>
                <a:gridCol w="415650"/>
                <a:gridCol w="415650"/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У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Ц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Ц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Э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З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У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Э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Э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Х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У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Щ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Ф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У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Ф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Д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С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У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Й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Д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Ф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М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В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   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Ы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Ы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arhivurokov.ru/multiurok/6/9/2/692fd4e7f9529649f2c868aca61146aae553a2fb/primienieniie-mietoda-fishboun-na-urokie-istorii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857364"/>
            <a:ext cx="3758113" cy="264320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143108" y="214291"/>
            <a:ext cx="4929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Фишбоун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150017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785795"/>
            <a:ext cx="428628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Схемы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Фишбоун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дают возможность: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организовать работу участников в парах или группах;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развивать критическое мышление;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визуализировать взаимосвязи между причинами и следствиями;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ранжировать факторы по степени их  значимости;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 теперь самый главный вопрос "Как составлять схемы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Фишбоун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?".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 готовлю их заранее до урока, прямо на доске составляю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Фишбоун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Схема включает в себя основные четыре блока, представленные в виде головы, хвоста, верхних и нижних косточек. И</a:t>
            </a:r>
            <a:r>
              <a:rPr lang="ru-RU" sz="1600" dirty="0" smtClean="0"/>
              <a:t>спользование технологии </a:t>
            </a:r>
            <a:r>
              <a:rPr lang="ru-RU" sz="1600" dirty="0" err="1" smtClean="0"/>
              <a:t>Фишбоун</a:t>
            </a:r>
            <a:r>
              <a:rPr lang="ru-RU" sz="1600" dirty="0" smtClean="0"/>
              <a:t> развивает умения понятий, основные события и искать их навыки учащихся работать в группах, парах, индивидуально, умения анализировать текст, выделять главное: суть  причины, обобщать и делать выводы.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0298" y="357166"/>
            <a:ext cx="428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IV.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Кроссворды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071546"/>
            <a:ext cx="8072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Использование кроссвордов на уроках истории и обществознания позволяет снять напряжение во время контроля и создать в эмоциональном плане игровое состояние, угадать забытое слово при знании остальных, сократить время на запись ответа, уменьшить трудоемкость проверки.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Применение кроссвордов, их составление, решение способствуют развитию мышления, учат четко, лаконично и логично выражать свои мысли.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AutoShape 2" descr="ÐÐ°ÑÑÐ¸Ð½ÐºÐ¸ Ð¿Ð¾ Ð·Ð°Ð¿ÑÐ¾ÑÑ ÐºÐ°ÑÑÐ¸Ð½ÐºÐ¸ ÐºÑÐ¾ÑÑÐ²Ð¾ÑÐ´Ð¾Ð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ÐÐ°ÑÑÐ¸Ð½ÐºÐ¸ Ð¿Ð¾ Ð·Ð°Ð¿ÑÐ¾ÑÑ ÐºÐ°ÑÑÐ¸Ð½ÐºÐ¸ ÐºÑÐ¾ÑÑÐ²Ð¾ÑÐ´Ð¾Ð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 descr="C:\Users\1\Desktop\imag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286124"/>
            <a:ext cx="3000396" cy="2238757"/>
          </a:xfrm>
          <a:prstGeom prst="rect">
            <a:avLst/>
          </a:prstGeom>
          <a:noFill/>
        </p:spPr>
      </p:pic>
      <p:pic>
        <p:nvPicPr>
          <p:cNvPr id="7175" name="Picture 7" descr="C:\Users\1\Desktop\кроссвор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286124"/>
            <a:ext cx="2307281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7356" y="285728"/>
            <a:ext cx="585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Квиз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игра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00034" y="928670"/>
            <a:ext cx="821537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126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Квиз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126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(от англ.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126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quiz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1260A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- это слово означает соревнование, в ходе которого один или несколько участников отвечают на поставленные им вопросы. В русском языке аналогом этого слова является всем знакомая "викторина".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1\Desktop\работа\МИРА\IMG_62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071810"/>
            <a:ext cx="3745175" cy="2500330"/>
          </a:xfrm>
          <a:prstGeom prst="rect">
            <a:avLst/>
          </a:prstGeom>
          <a:noFill/>
        </p:spPr>
      </p:pic>
      <p:pic>
        <p:nvPicPr>
          <p:cNvPr id="1027" name="Picture 3" descr="C:\Users\1\Desktop\работа\МИРА\IMG_62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643314"/>
            <a:ext cx="3821778" cy="25515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214686"/>
            <a:ext cx="7772400" cy="185738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КВИЗ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посвященный к 100-ю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КОМСОМОЛА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14950"/>
            <a:ext cx="6400800" cy="1000132"/>
          </a:xfrm>
        </p:spPr>
        <p:txBody>
          <a:bodyPr>
            <a:normAutofit fontScale="92500"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 : Иванова Р.А.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истории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ÐÐ°ÑÑÐ¸Ð½ÐºÐ¸ Ð¿Ð¾ Ð·Ð°Ð¿ÑÐ¾ÑÑ ÐºÐ°ÑÑÐ¸Ð½ÐºÐ¸ ÐºÐ¾Ð¼ÑÐ¾Ð¼Ð¾Ð»Ð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642917"/>
            <a:ext cx="3786214" cy="2717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357166"/>
            <a:ext cx="5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Кластер.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142984"/>
            <a:ext cx="8001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Кластеры  применимы как на стадии вызова, так и на стадии рефлексии. Суть приема заключается в том, что информация, касающаяся какого- либо понятия, явления, события, описанного в тексте, систематизируется в виде кластеров.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14678" y="3429000"/>
            <a:ext cx="3286148" cy="785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Тема: Россия в начале 19 века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57356" y="2500306"/>
            <a:ext cx="1857388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Система управления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5008" y="2500306"/>
            <a:ext cx="1857388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Территория и население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4786322"/>
            <a:ext cx="1857388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Национальный состав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57620" y="4786322"/>
            <a:ext cx="1857388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Проблемы и задачи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29454" y="4786322"/>
            <a:ext cx="1857388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Сословия, религии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4" idx="0"/>
            <a:endCxn id="6" idx="2"/>
          </p:cNvCxnSpPr>
          <p:nvPr/>
        </p:nvCxnSpPr>
        <p:spPr>
          <a:xfrm rot="5400000" flipH="1" flipV="1">
            <a:off x="5643570" y="2428868"/>
            <a:ext cx="214314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4" idx="0"/>
            <a:endCxn id="5" idx="2"/>
          </p:cNvCxnSpPr>
          <p:nvPr/>
        </p:nvCxnSpPr>
        <p:spPr>
          <a:xfrm rot="16200000" flipV="1">
            <a:off x="3714744" y="2285992"/>
            <a:ext cx="214314" cy="2071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4" idx="4"/>
          </p:cNvCxnSpPr>
          <p:nvPr/>
        </p:nvCxnSpPr>
        <p:spPr>
          <a:xfrm rot="5400000">
            <a:off x="3214678" y="3143248"/>
            <a:ext cx="571504" cy="2714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4"/>
          </p:cNvCxnSpPr>
          <p:nvPr/>
        </p:nvCxnSpPr>
        <p:spPr>
          <a:xfrm rot="16200000" flipH="1">
            <a:off x="5679289" y="3393281"/>
            <a:ext cx="571504" cy="221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4"/>
            <a:endCxn id="8" idx="0"/>
          </p:cNvCxnSpPr>
          <p:nvPr/>
        </p:nvCxnSpPr>
        <p:spPr>
          <a:xfrm rot="5400000">
            <a:off x="4536281" y="4464851"/>
            <a:ext cx="571504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1802" y="428604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VI.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Инсерт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1142984"/>
            <a:ext cx="79296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Один  из приемов  критического мышления через чтение, используемый при  работе с текстом, с новой  информацией. Учащиеся читают текс, маркируя его специальными значками: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это знаю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+- это новая информация для меня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- я думал по другому, это противоречит тому, что я знал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?- это мне не понятно, нужны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обьяснения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уточнения 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10" y="3500438"/>
          <a:ext cx="8143932" cy="250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983"/>
                <a:gridCol w="2035983"/>
                <a:gridCol w="2035983"/>
                <a:gridCol w="2035983"/>
              </a:tblGrid>
              <a:tr h="12501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_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501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Петр 1- Первый  Российский  император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Издал «Табель о рангах»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Петр 1 перенес празднование Нового года на 1 января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Что еще появилось в России во время правления Петра 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428604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538" y="1428736"/>
            <a:ext cx="36433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и приемы обучения: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Оценка (самооценка) своей деятельности на уроке;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«Письмо самому себе»;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«Телеграмма»;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Лист обратной связи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Плюс-минус-интересно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Users\1\Desktop\картинки знак вопроса - Поиск в Google_files\240_F_216396018_Fzvosu9jp5AcbQvXrL8ZK5F6qm45OFG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857364"/>
            <a:ext cx="3048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Эффективные приемы работы на разных этапах урока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42909" y="1397000"/>
          <a:ext cx="8072496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832"/>
                <a:gridCol w="2690832"/>
                <a:gridCol w="269083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Начало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Объяснение нового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материала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Закрепление, отработка умений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Полетный опрос;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Взаиоопрос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Игра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«Лотерея»;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Игра «Викторина»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Разгадывание кроссвордов, 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филворда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Работа в группах по изучению новой темы;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Видеоурок</a:t>
                      </a: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«Мозговой штурм»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Самостоятельная работа по приему «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Инсерт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 и  «Кластер»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Составление логической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схемы;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Составление опорного конспекта;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Составление плана, таблицы;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Самостоятельная  работа по приему «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фишбоун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», «</a:t>
                      </a:r>
                      <a:r>
                        <a:rPr lang="ru-RU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ПОПС-форула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000240"/>
            <a:ext cx="73581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906</TotalTime>
  <Words>1027</Words>
  <Application>Microsoft Office PowerPoint</Application>
  <PresentationFormat>Экран (4:3)</PresentationFormat>
  <Paragraphs>268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Официальная</vt:lpstr>
      <vt:lpstr>МКОУ «Вечерняя(сменная) ОШ» МР «Хангаласский улус» «Преподавание истории и обществознания в условиях пенитенциарного учреждения»</vt:lpstr>
      <vt:lpstr>Слайд 2</vt:lpstr>
      <vt:lpstr>Слайд 3</vt:lpstr>
      <vt:lpstr>Цели и задачи:</vt:lpstr>
      <vt:lpstr>Методы и приемы обучения на уроках истории и обществознания</vt:lpstr>
      <vt:lpstr>        I . ПОПС- формула. </vt:lpstr>
      <vt:lpstr>II. Филворды, ребусы </vt:lpstr>
      <vt:lpstr>Слайд 8</vt:lpstr>
      <vt:lpstr>Слайд 9</vt:lpstr>
      <vt:lpstr>Слайд 10</vt:lpstr>
      <vt:lpstr>КВИЗ игра посвященный к 100-ю КОМСОМОЛА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«Преподавание истории и обществознания в условиях пенитенциарного учреждения»</dc:title>
  <dc:creator>Ольга Васильевна</dc:creator>
  <cp:lastModifiedBy>1</cp:lastModifiedBy>
  <cp:revision>91</cp:revision>
  <dcterms:created xsi:type="dcterms:W3CDTF">2019-03-25T00:32:51Z</dcterms:created>
  <dcterms:modified xsi:type="dcterms:W3CDTF">2019-03-27T12:21:36Z</dcterms:modified>
</cp:coreProperties>
</file>