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36A975F-141D-4B29-A6BC-7882ED684719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027DB6C-B87C-4F0B-8649-B8FE3B37F12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872207"/>
          </a:xfrm>
        </p:spPr>
        <p:txBody>
          <a:bodyPr/>
          <a:lstStyle/>
          <a:p>
            <a:r>
              <a:rPr lang="ru-RU" dirty="0" smtClean="0"/>
              <a:t>Культ и традиции в Иудаизме</a:t>
            </a:r>
            <a:endParaRPr lang="ru-RU" dirty="0"/>
          </a:p>
        </p:txBody>
      </p:sp>
      <p:pic>
        <p:nvPicPr>
          <p:cNvPr id="2050" name="Picture 2" descr="C:\Users\Александр\Downloads\6979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6192688" cy="38599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иудаизма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Иудаизм </a:t>
            </a:r>
            <a:r>
              <a:rPr lang="ru-RU" dirty="0"/>
              <a:t>– это одна из самых древних религий мира. Она образовалась в I веке до нашей эры в древней Иудее. История верования напрямую связана с еврейским народом и его богатой </a:t>
            </a:r>
            <a:r>
              <a:rPr lang="ru-RU" dirty="0" smtClean="0"/>
              <a:t>историей. Основным </a:t>
            </a:r>
            <a:r>
              <a:rPr lang="ru-RU" dirty="0"/>
              <a:t>источником изучения иудаизма служит Библия и книги Ветхого завета.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Священные книги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священная книга </a:t>
            </a:r>
            <a:r>
              <a:rPr lang="ru-RU" dirty="0" err="1"/>
              <a:t>иудаистов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ТаНаХ</a:t>
            </a:r>
            <a:endParaRPr lang="ru-RU" dirty="0" smtClean="0"/>
          </a:p>
          <a:p>
            <a:r>
              <a:rPr lang="ru-RU" dirty="0"/>
              <a:t>Тора (Закон</a:t>
            </a:r>
            <a:r>
              <a:rPr lang="ru-RU" dirty="0" smtClean="0"/>
              <a:t>),</a:t>
            </a:r>
          </a:p>
          <a:p>
            <a:r>
              <a:rPr lang="ru-RU" dirty="0" smtClean="0"/>
              <a:t> </a:t>
            </a:r>
            <a:r>
              <a:rPr lang="ru-RU" dirty="0" err="1"/>
              <a:t>Невиим</a:t>
            </a:r>
            <a:r>
              <a:rPr lang="ru-RU" dirty="0"/>
              <a:t> (Пророки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Кетувим</a:t>
            </a:r>
            <a:r>
              <a:rPr lang="ru-RU" dirty="0"/>
              <a:t> (Писания</a:t>
            </a:r>
            <a:r>
              <a:rPr lang="ru-RU" dirty="0" smtClean="0"/>
              <a:t>). </a:t>
            </a:r>
            <a:endParaRPr lang="ru-RU" dirty="0"/>
          </a:p>
        </p:txBody>
      </p:sp>
      <p:pic>
        <p:nvPicPr>
          <p:cNvPr id="1026" name="Picture 2" descr="C:\Users\Александр\Downloads\697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132856"/>
            <a:ext cx="3888431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Заповеди в иудаизме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Основные идеи этих заповедей сводятся к религиозной чистоте – поклонении единому Богу и любви к нему и к социально-праведной жизни – почитанию родителей, общественной справедливости и </a:t>
            </a:r>
            <a:r>
              <a:rPr lang="ru-RU" dirty="0" smtClean="0"/>
              <a:t>добропорядочности. </a:t>
            </a:r>
            <a:r>
              <a:rPr lang="ru-RU" dirty="0"/>
              <a:t>расширенный список заповедей, называемых по-еврейски </a:t>
            </a:r>
            <a:r>
              <a:rPr lang="ru-RU" dirty="0" err="1"/>
              <a:t>мицвот</a:t>
            </a:r>
            <a:r>
              <a:rPr lang="ru-RU" dirty="0"/>
              <a:t>. Таких </a:t>
            </a:r>
            <a:r>
              <a:rPr lang="ru-RU" dirty="0" err="1"/>
              <a:t>мицвот</a:t>
            </a:r>
            <a:r>
              <a:rPr lang="ru-RU" dirty="0"/>
              <a:t> насчитывается </a:t>
            </a:r>
            <a:r>
              <a:rPr lang="ru-RU" dirty="0" smtClean="0"/>
              <a:t>613.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Традиции</a:t>
            </a:r>
            <a:endParaRPr lang="ru-RU" dirty="0"/>
          </a:p>
        </p:txBody>
      </p:sp>
      <p:pic>
        <p:nvPicPr>
          <p:cNvPr id="3074" name="Picture 2" descr="C:\Users\Александр\Downloads\6979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268760"/>
            <a:ext cx="4464496" cy="359169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268760"/>
            <a:ext cx="3600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Молитва.</a:t>
            </a:r>
            <a:r>
              <a:rPr lang="ru-RU" sz="2000" i="1" dirty="0"/>
              <a:t> </a:t>
            </a:r>
            <a:r>
              <a:rPr lang="ru-RU" sz="2000" dirty="0"/>
              <a:t>Еврей обязан молиться ежедневно, три раза в день. Предполагается, что его молитвы нравственны и не враждебны интересам других. Молитва должна твориться в глубокой сосредоточенности, погруженности в себя. Предпочтительно молиться в синагоге, поскольку общественная молитва более действенна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Праздник субботы </a:t>
            </a:r>
            <a:r>
              <a:rPr lang="ru-RU" dirty="0" smtClean="0"/>
              <a:t>(</a:t>
            </a:r>
            <a:r>
              <a:rPr lang="ru-RU" dirty="0"/>
              <a:t> </a:t>
            </a:r>
            <a:r>
              <a:rPr lang="ru-RU" b="1" i="1" dirty="0" err="1"/>
              <a:t>шаббат</a:t>
            </a:r>
            <a:r>
              <a:rPr lang="ru-RU" b="1" i="1" dirty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субботу нельзя касаться рабочих инструментов, источников огня, денег, говорить о делах, ходить дальше 2000 шагов. Это радостный семейный праздник, сопровождаемый особыми молитвами и обрядами.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Песах</a:t>
            </a:r>
            <a:r>
              <a:rPr lang="ru-RU" dirty="0"/>
              <a:t> (Пасха)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 Он посвящен событиям Исхода евреев из Египта под водительством Моисея. После отка­за фараона отпустить евреев Бог подверг страну 10 казням. Во время самой страшной — десятой, когда ангел смерти поражал первенцев, жилища евреев он миновал (евр. — </a:t>
            </a:r>
            <a:r>
              <a:rPr lang="ru-RU" b="1" i="1" dirty="0"/>
              <a:t>пасах).</a:t>
            </a:r>
            <a:r>
              <a:rPr lang="ru-RU" dirty="0"/>
              <a:t> Отсюда и </a:t>
            </a:r>
            <a:r>
              <a:rPr lang="ru-RU" dirty="0" smtClean="0"/>
              <a:t>название </a:t>
            </a:r>
            <a:r>
              <a:rPr lang="ru-RU" dirty="0"/>
              <a:t>По древнему обычаю, вкушаются </a:t>
            </a:r>
            <a:r>
              <a:rPr lang="ru-RU" dirty="0" smtClean="0"/>
              <a:t>смоченная </a:t>
            </a:r>
            <a:r>
              <a:rPr lang="ru-RU" dirty="0"/>
              <a:t>в соленой воде зелень, вареные яйца, пресные </a:t>
            </a:r>
            <a:r>
              <a:rPr lang="ru-RU" dirty="0" smtClean="0"/>
              <a:t>лепешки</a:t>
            </a:r>
            <a:r>
              <a:rPr lang="ru-RU" dirty="0"/>
              <a:t> </a:t>
            </a:r>
            <a:r>
              <a:rPr lang="ru-RU" b="1" i="1" dirty="0"/>
              <a:t>маца, </a:t>
            </a:r>
            <a:r>
              <a:rPr lang="ru-RU" dirty="0"/>
              <a:t>горькая трава.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Праздник </a:t>
            </a:r>
            <a:r>
              <a:rPr lang="ru-RU" dirty="0" err="1" smtClean="0"/>
              <a:t>Песах</a:t>
            </a:r>
            <a:endParaRPr lang="ru-RU" dirty="0"/>
          </a:p>
        </p:txBody>
      </p:sp>
      <p:pic>
        <p:nvPicPr>
          <p:cNvPr id="4098" name="Picture 2" descr="C:\Users\Александр\Downloads\113fd809aa626106bd3d66391d18152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6096000" cy="31683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59632" y="479715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столе должно быть куриное яйцо и куриное крылышко как символ жертвенного агнца, сосуд с солёной водой — напоминание о слезах израильтян во времена египетского рабства, </a:t>
            </a:r>
            <a:r>
              <a:rPr lang="ru-RU" dirty="0" err="1"/>
              <a:t>марор</a:t>
            </a:r>
            <a:r>
              <a:rPr lang="ru-RU" dirty="0"/>
              <a:t> (сельдерей, хрен или другая горькая трава) и </a:t>
            </a:r>
            <a:r>
              <a:rPr lang="ru-RU" dirty="0" err="1"/>
              <a:t>харосет</a:t>
            </a:r>
            <a:r>
              <a:rPr lang="ru-RU" dirty="0"/>
              <a:t> (сладкая смесь из фруктов, орехов, вина и муки) в память о глине, из которой евреи делали кирпичи во времена египетского рабства.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Шевуот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этот праздник называется «праздник урожая</a:t>
            </a:r>
            <a:r>
              <a:rPr lang="ru-RU" dirty="0" smtClean="0"/>
              <a:t>» </a:t>
            </a:r>
            <a:r>
              <a:rPr lang="ru-RU" dirty="0"/>
              <a:t>Этот день </a:t>
            </a:r>
            <a:r>
              <a:rPr lang="ru-RU" dirty="0" smtClean="0"/>
              <a:t>посвящается </a:t>
            </a:r>
            <a:r>
              <a:rPr lang="ru-RU" dirty="0"/>
              <a:t>исключительно изучению Священного Писания, </a:t>
            </a:r>
            <a:r>
              <a:rPr lang="ru-RU" dirty="0" smtClean="0"/>
              <a:t>разделов </a:t>
            </a:r>
            <a:r>
              <a:rPr lang="ru-RU" dirty="0"/>
              <a:t>Талмуда и других священных </a:t>
            </a:r>
            <a:r>
              <a:rPr lang="ru-RU" dirty="0" smtClean="0"/>
              <a:t>текстов.</a:t>
            </a:r>
            <a:r>
              <a:rPr lang="ru-RU" dirty="0"/>
              <a:t> Рекомендуется в этот день есть только </a:t>
            </a:r>
            <a:r>
              <a:rPr lang="ru-RU" dirty="0" smtClean="0"/>
              <a:t>молочную </a:t>
            </a:r>
            <a:r>
              <a:rPr lang="ru-RU" dirty="0"/>
              <a:t>пищу.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dirty="0" smtClean="0"/>
              <a:t>Празднование </a:t>
            </a:r>
            <a:r>
              <a:rPr lang="ru-RU" dirty="0" err="1"/>
              <a:t>Ш</a:t>
            </a:r>
            <a:r>
              <a:rPr lang="ru-RU" dirty="0" err="1" smtClean="0"/>
              <a:t>евуота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этот день нельзя работать и разжигать огонь.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Принято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украшать дом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синагогу цветами.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Шавуот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принято есть молочные блюда, такие как сыр, творог, сметана, блинчики с творогом, пироги, торты, коврижки с мёдом, вареники, пирожки или блины с сыром.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Александр\Downloads\moloko_s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96952"/>
            <a:ext cx="7128792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Суккот</a:t>
            </a:r>
            <a:r>
              <a:rPr lang="ru-RU" dirty="0"/>
              <a:t> (праздник кущей)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празднуется 7 дней в память странствия сынов Израиля по </a:t>
            </a:r>
            <a:r>
              <a:rPr lang="ru-RU" dirty="0" smtClean="0"/>
              <a:t>пустыне</a:t>
            </a:r>
            <a:r>
              <a:rPr lang="ru-RU" dirty="0"/>
              <a:t>. в синагогах ходят процессиями. При этом читаются особые молитвы, во время которых надо держать в руках связанные вме­сте три растения — </a:t>
            </a:r>
            <a:r>
              <a:rPr lang="ru-RU" dirty="0" err="1"/>
              <a:t>лулав</a:t>
            </a:r>
            <a:r>
              <a:rPr lang="ru-RU" dirty="0"/>
              <a:t> (пальмовую ветвь), ветку ивы, мирт, а также четвертое растение — </a:t>
            </a:r>
            <a:r>
              <a:rPr lang="ru-RU" dirty="0" err="1"/>
              <a:t>этрог</a:t>
            </a:r>
            <a:r>
              <a:rPr lang="ru-RU" dirty="0"/>
              <a:t> (цитрусовый плод).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Символы </a:t>
            </a:r>
            <a:r>
              <a:rPr lang="ru-RU" dirty="0" err="1" smtClean="0"/>
              <a:t>Суккота</a:t>
            </a:r>
            <a:endParaRPr lang="ru-RU" dirty="0"/>
          </a:p>
        </p:txBody>
      </p:sp>
      <p:pic>
        <p:nvPicPr>
          <p:cNvPr id="6146" name="Picture 2" descr="C:\Users\Александр\Downloads\sukkot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77803" y="1554163"/>
            <a:ext cx="6740794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66328"/>
          </a:xfrm>
        </p:spPr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7170" name="Picture 2" descr="C:\Users\Александр\Downloads\6979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762500" cy="3248992"/>
          </a:xfrm>
          <a:prstGeom prst="rect">
            <a:avLst/>
          </a:prstGeom>
          <a:noFill/>
        </p:spPr>
      </p:pic>
      <p:pic>
        <p:nvPicPr>
          <p:cNvPr id="7171" name="Picture 3" descr="C:\Users\Александр\Downloads\697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124325"/>
            <a:ext cx="4381500" cy="2733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Стена плача</a:t>
            </a:r>
            <a:endParaRPr lang="ru-RU" dirty="0"/>
          </a:p>
        </p:txBody>
      </p:sp>
      <p:pic>
        <p:nvPicPr>
          <p:cNvPr id="8194" name="Picture 2" descr="C:\Users\Александр\Downloads\697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743325" y="2060848"/>
            <a:ext cx="5400675" cy="3676650"/>
          </a:xfrm>
          <a:prstGeom prst="rect">
            <a:avLst/>
          </a:prstGeom>
          <a:noFill/>
        </p:spPr>
      </p:pic>
      <p:pic>
        <p:nvPicPr>
          <p:cNvPr id="8195" name="Picture 3" descr="C:\Users\Александр\Downloads\4404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4784"/>
            <a:ext cx="3888432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Синагога </a:t>
            </a:r>
            <a:endParaRPr lang="ru-RU" dirty="0"/>
          </a:p>
        </p:txBody>
      </p:sp>
      <p:pic>
        <p:nvPicPr>
          <p:cNvPr id="9218" name="Picture 2" descr="C:\Users\Александр\Downloads\6979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6840759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Московская хоральная синагога</a:t>
            </a:r>
            <a:endParaRPr lang="ru-RU" dirty="0"/>
          </a:p>
        </p:txBody>
      </p:sp>
      <p:pic>
        <p:nvPicPr>
          <p:cNvPr id="10243" name="Picture 3" descr="C:\Users\Александр\Downloads\1769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3333750" cy="2200275"/>
          </a:xfrm>
          <a:prstGeom prst="rect">
            <a:avLst/>
          </a:prstGeom>
          <a:noFill/>
        </p:spPr>
      </p:pic>
      <p:pic>
        <p:nvPicPr>
          <p:cNvPr id="10244" name="Picture 4" descr="C:\Users\Александр\Downloads\1769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924944"/>
            <a:ext cx="4968552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Синагога Ор </a:t>
            </a:r>
            <a:r>
              <a:rPr lang="ru-RU" dirty="0" err="1" smtClean="0"/>
              <a:t>Хадаш</a:t>
            </a:r>
            <a:r>
              <a:rPr lang="ru-RU" dirty="0" smtClean="0"/>
              <a:t> в Омске</a:t>
            </a:r>
            <a:endParaRPr lang="ru-RU" dirty="0"/>
          </a:p>
        </p:txBody>
      </p:sp>
      <p:pic>
        <p:nvPicPr>
          <p:cNvPr id="11267" name="Picture 3" descr="C:\Users\Александр\Downloads\1428658936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6552728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Внутреннее убранство синагоги</a:t>
            </a:r>
            <a:endParaRPr lang="ru-RU" dirty="0"/>
          </a:p>
        </p:txBody>
      </p:sp>
      <p:pic>
        <p:nvPicPr>
          <p:cNvPr id="12290" name="Picture 2" descr="C:\Users\Александр\Downloads\chto-takoe-sinagoga_f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28825" y="2064544"/>
            <a:ext cx="523875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Одежда иудеев</a:t>
            </a:r>
            <a:endParaRPr lang="ru-RU" dirty="0"/>
          </a:p>
        </p:txBody>
      </p:sp>
      <p:pic>
        <p:nvPicPr>
          <p:cNvPr id="13314" name="Picture 2" descr="C:\Users\Александр\Downloads\2xHPOdp39AslfhQWLircucrZ_9ic2NM2JKPzVzlJ0VrbAjbSRoSfoq2KX0dx0dBdgfd73QRCRBBfpNqllTF8iOvi9oioZuECmWkFVbKgFU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138398" cy="4525963"/>
          </a:xfrm>
          <a:prstGeom prst="rect">
            <a:avLst/>
          </a:prstGeom>
          <a:noFill/>
        </p:spPr>
      </p:pic>
      <p:pic>
        <p:nvPicPr>
          <p:cNvPr id="13315" name="Picture 3" descr="C:\Users\Александр\Downloads\2xHPOdp39AslfhQWLircuVJjlmSTAxlKGGU4Z3EzEtH_l0YyovWI3reTK6aVBmC6TcPLdmqdTXY2C5z5_BidGFUDzZWBv7kuCxIg18C1JWGRkN17BiSQBbmR_zPQka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4062214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Женская одежда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1.</a:t>
            </a:r>
            <a:r>
              <a:rPr lang="ru-RU" dirty="0" smtClean="0"/>
              <a:t> Закрытое </a:t>
            </a:r>
            <a:r>
              <a:rPr lang="ru-RU" dirty="0"/>
              <a:t>декольте до ключицы.</a:t>
            </a:r>
          </a:p>
          <a:p>
            <a:r>
              <a:rPr lang="ru-RU" b="1" dirty="0"/>
              <a:t>2.</a:t>
            </a:r>
            <a:r>
              <a:rPr lang="ru-RU" dirty="0"/>
              <a:t> Локти должны быть закрыты.</a:t>
            </a:r>
          </a:p>
          <a:p>
            <a:r>
              <a:rPr lang="ru-RU" b="1" dirty="0"/>
              <a:t>3.</a:t>
            </a:r>
            <a:r>
              <a:rPr lang="ru-RU" dirty="0"/>
              <a:t> Юбка должна закрывать колени даже тогда, когда женщина (девочка) сидит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4.</a:t>
            </a:r>
            <a:r>
              <a:rPr lang="ru-RU" dirty="0"/>
              <a:t> Ноги должны быть в чулках, колготах или гольфах, идея в том, чтобы не было видно голых ног из под юбки, (при этом телесный цвет этого атрибута можно носить).</a:t>
            </a:r>
          </a:p>
          <a:p>
            <a:r>
              <a:rPr lang="ru-RU" b="1" dirty="0"/>
              <a:t>5.</a:t>
            </a:r>
            <a:r>
              <a:rPr lang="ru-RU" dirty="0"/>
              <a:t> Женщина не носит мужскую одежду или одежду, похожую на мужскую (это восходит к письменной Торе: запрещено носить одежду другого пола). В наши дни мужской одеждой считаются брюки.</a:t>
            </a:r>
          </a:p>
          <a:p>
            <a:r>
              <a:rPr lang="ru-RU" b="1" dirty="0"/>
              <a:t>6.</a:t>
            </a:r>
            <a:r>
              <a:rPr lang="ru-RU" dirty="0"/>
              <a:t> Замужние женщины покрывают голову париком, </a:t>
            </a:r>
            <a:r>
              <a:rPr lang="ru-RU" dirty="0" err="1"/>
              <a:t>кисуй-рош</a:t>
            </a:r>
            <a:r>
              <a:rPr lang="ru-RU" dirty="0"/>
              <a:t>, косынкой или шапкой так, чтобы волосы не были видны. </a:t>
            </a:r>
          </a:p>
          <a:p>
            <a:r>
              <a:rPr lang="ru-RU" b="1" dirty="0"/>
              <a:t>7.</a:t>
            </a:r>
            <a:r>
              <a:rPr lang="ru-RU" dirty="0"/>
              <a:t> Не следует носить одежду, слишком привлекающую </a:t>
            </a:r>
            <a:r>
              <a:rPr lang="ru-RU" dirty="0" smtClean="0"/>
              <a:t>внимание</a:t>
            </a:r>
          </a:p>
          <a:p>
            <a:r>
              <a:rPr lang="ru-RU" b="1" dirty="0" smtClean="0"/>
              <a:t>8. </a:t>
            </a:r>
            <a:r>
              <a:rPr lang="ru-RU" dirty="0" smtClean="0"/>
              <a:t>В</a:t>
            </a:r>
            <a:r>
              <a:rPr lang="ru-RU" dirty="0"/>
              <a:t> целом женщина (девочка) должна смотреться красиво, но не вызывающе.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Александр\Downloads\dolce-gabbana-adv-campaign-fw-2013-women-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560840" cy="5073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лександр\Downloads\img_03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92696"/>
            <a:ext cx="4807284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133</TotalTime>
  <Words>292</Words>
  <Application>Microsoft Office PowerPoint</Application>
  <PresentationFormat>Экран (4:3)</PresentationFormat>
  <Paragraphs>40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Культ и традиции в Иудаизме</vt:lpstr>
      <vt:lpstr>Возникновение иудаизма</vt:lpstr>
      <vt:lpstr>Священные книги</vt:lpstr>
      <vt:lpstr>Заповеди в иудаизме </vt:lpstr>
      <vt:lpstr>Традиции</vt:lpstr>
      <vt:lpstr>Праздник субботы ( шаббат)</vt:lpstr>
      <vt:lpstr>Песах (Пасха)</vt:lpstr>
      <vt:lpstr>Праздник Песах</vt:lpstr>
      <vt:lpstr>Шевуот</vt:lpstr>
      <vt:lpstr>Празднование Шевуота</vt:lpstr>
      <vt:lpstr>Суккот (праздник кущей) </vt:lpstr>
      <vt:lpstr>Символы Суккота</vt:lpstr>
      <vt:lpstr>Слайд 13</vt:lpstr>
      <vt:lpstr>Стена плача</vt:lpstr>
      <vt:lpstr>Синагога </vt:lpstr>
      <vt:lpstr>Московская хоральная синагога</vt:lpstr>
      <vt:lpstr>Синагога Ор Хадаш в Омске</vt:lpstr>
      <vt:lpstr>Внутреннее убранство синагоги</vt:lpstr>
      <vt:lpstr>Одежда иудеев</vt:lpstr>
      <vt:lpstr>Женская одежда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 и традиции в Иудаизме</dc:title>
  <dc:creator>Александр</dc:creator>
  <cp:lastModifiedBy>Александр</cp:lastModifiedBy>
  <cp:revision>14</cp:revision>
  <dcterms:created xsi:type="dcterms:W3CDTF">2018-02-28T13:00:59Z</dcterms:created>
  <dcterms:modified xsi:type="dcterms:W3CDTF">2018-02-28T15:14:05Z</dcterms:modified>
</cp:coreProperties>
</file>