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handoutMasterIdLst>
    <p:handoutMasterId r:id="rId29"/>
  </p:handoutMasterIdLst>
  <p:sldIdLst>
    <p:sldId id="289" r:id="rId2"/>
    <p:sldId id="288" r:id="rId3"/>
    <p:sldId id="257" r:id="rId4"/>
    <p:sldId id="291" r:id="rId5"/>
    <p:sldId id="297" r:id="rId6"/>
    <p:sldId id="300" r:id="rId7"/>
    <p:sldId id="262" r:id="rId8"/>
    <p:sldId id="301" r:id="rId9"/>
    <p:sldId id="267" r:id="rId10"/>
    <p:sldId id="259" r:id="rId11"/>
    <p:sldId id="303" r:id="rId12"/>
    <p:sldId id="292" r:id="rId13"/>
    <p:sldId id="264" r:id="rId14"/>
    <p:sldId id="279" r:id="rId15"/>
    <p:sldId id="261" r:id="rId16"/>
    <p:sldId id="263" r:id="rId17"/>
    <p:sldId id="282" r:id="rId18"/>
    <p:sldId id="271" r:id="rId19"/>
    <p:sldId id="295" r:id="rId20"/>
    <p:sldId id="294" r:id="rId21"/>
    <p:sldId id="296" r:id="rId22"/>
    <p:sldId id="284" r:id="rId23"/>
    <p:sldId id="276" r:id="rId24"/>
    <p:sldId id="275" r:id="rId25"/>
    <p:sldId id="305" r:id="rId26"/>
    <p:sldId id="277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1B8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94" autoAdjust="0"/>
    <p:restoredTop sz="94660"/>
  </p:normalViewPr>
  <p:slideViewPr>
    <p:cSldViewPr>
      <p:cViewPr varScale="1">
        <p:scale>
          <a:sx n="68" d="100"/>
          <a:sy n="68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81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3F3E0-0777-4F41-A821-EF102FD89021}" type="datetimeFigureOut">
              <a:rPr lang="ru-RU" smtClean="0"/>
              <a:pPr/>
              <a:t>24.03.2019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17ACF-F45E-490C-9262-FA3B29F2E7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418045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988916-3AC6-46D9-BDCB-6CC873DEDA5B}" type="datetimeFigureOut">
              <a:rPr lang="ru-RU" smtClean="0"/>
              <a:pPr/>
              <a:t>24.03.2019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1DF5B1-581E-44E1-BCD4-5F31E876B31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54398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DF5B1-581E-44E1-BCD4-5F31E876B310}" type="slidenum">
              <a:rPr lang="ru-RU" smtClean="0"/>
              <a:pPr/>
              <a:t>24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86AF-56ED-4883-81C4-E54480EC1A71}" type="datetimeFigureOut">
              <a:rPr lang="ru-RU" smtClean="0"/>
              <a:pPr/>
              <a:t>24.03.2019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6B05-6740-4423-AA3A-F197B2D5252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86AF-56ED-4883-81C4-E54480EC1A71}" type="datetimeFigureOut">
              <a:rPr lang="ru-RU" smtClean="0"/>
              <a:pPr/>
              <a:t>24.03.2019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6B05-6740-4423-AA3A-F197B2D5252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86AF-56ED-4883-81C4-E54480EC1A71}" type="datetimeFigureOut">
              <a:rPr lang="ru-RU" smtClean="0"/>
              <a:pPr/>
              <a:t>24.03.2019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6B05-6740-4423-AA3A-F197B2D5252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86AF-56ED-4883-81C4-E54480EC1A71}" type="datetimeFigureOut">
              <a:rPr lang="ru-RU" smtClean="0"/>
              <a:pPr/>
              <a:t>24.03.2019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6B05-6740-4423-AA3A-F197B2D5252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86AF-56ED-4883-81C4-E54480EC1A71}" type="datetimeFigureOut">
              <a:rPr lang="ru-RU" smtClean="0"/>
              <a:pPr/>
              <a:t>24.03.2019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6B05-6740-4423-AA3A-F197B2D5252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86AF-56ED-4883-81C4-E54480EC1A71}" type="datetimeFigureOut">
              <a:rPr lang="ru-RU" smtClean="0"/>
              <a:pPr/>
              <a:t>24.03.2019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6B05-6740-4423-AA3A-F197B2D5252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86AF-56ED-4883-81C4-E54480EC1A71}" type="datetimeFigureOut">
              <a:rPr lang="ru-RU" smtClean="0"/>
              <a:pPr/>
              <a:t>24.03.2019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6B05-6740-4423-AA3A-F197B2D5252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86AF-56ED-4883-81C4-E54480EC1A71}" type="datetimeFigureOut">
              <a:rPr lang="ru-RU" smtClean="0"/>
              <a:pPr/>
              <a:t>24.03.2019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6B05-6740-4423-AA3A-F197B2D5252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86AF-56ED-4883-81C4-E54480EC1A71}" type="datetimeFigureOut">
              <a:rPr lang="ru-RU" smtClean="0"/>
              <a:pPr/>
              <a:t>24.03.2019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80F6B05-6740-4423-AA3A-F197B2D5252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86AF-56ED-4883-81C4-E54480EC1A71}" type="datetimeFigureOut">
              <a:rPr lang="ru-RU" smtClean="0"/>
              <a:pPr/>
              <a:t>24.03.2019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6B05-6740-4423-AA3A-F197B2D5252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786AF-56ED-4883-81C4-E54480EC1A71}" type="datetimeFigureOut">
              <a:rPr lang="ru-RU" smtClean="0"/>
              <a:pPr/>
              <a:t>24.03.2019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F6B05-6740-4423-AA3A-F197B2D5252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56786AF-56ED-4883-81C4-E54480EC1A71}" type="datetimeFigureOut">
              <a:rPr lang="ru-RU" smtClean="0"/>
              <a:pPr/>
              <a:t>24.03.2019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80F6B05-6740-4423-AA3A-F197B2D5252E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fx4y.ru/ryba/karas/big/221.jp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img.videla.ru/hvosty/0.jpg" TargetMode="Externa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birdsflight.com/wp-content/uploads/2011/10/kiwi-bird-pictures-new-zealand-2.jpg" TargetMode="Externa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totalrating.ru/i/11/b_10579knih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Мои документы\Мои рисунки\RCT3\fon_s_solov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4291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Муниципальное казённое общеобразовательное учреждение</a:t>
            </a:r>
            <a:b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«Линёвская средняя  школа»</a:t>
            </a:r>
            <a:endParaRPr lang="ru-RU" sz="20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214422"/>
            <a:ext cx="9144000" cy="5643578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sz="44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4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ЗАЧЕМ НУЖНЫ ХВОСТЫ?</a:t>
            </a:r>
          </a:p>
          <a:p>
            <a:pPr algn="l"/>
            <a:endParaRPr lang="ru-RU" sz="24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4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Авторы работы:</a:t>
            </a:r>
          </a:p>
          <a:p>
            <a:pPr algn="l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Степанян Мэри,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Крейдер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Ева,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Корзун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Виктор,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Исмаилова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Афсана</a:t>
            </a: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Попова Екатерина, Тарасова Любовь, обучающиеся 1Б класса.</a:t>
            </a:r>
          </a:p>
          <a:p>
            <a:pPr algn="l"/>
            <a:endParaRPr lang="ru-RU" sz="24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Руководитель работы: </a:t>
            </a:r>
          </a:p>
          <a:p>
            <a:pPr algn="l"/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Манжосова Ирина Валентиновна, учитель начальных классов</a:t>
            </a:r>
            <a:endParaRPr lang="ru-RU" sz="24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57166"/>
            <a:ext cx="6000792" cy="1489922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ЗАЧЕМ НУЖНЫ ХВОСТЫ?</a:t>
            </a:r>
            <a:endParaRPr lang="ru-RU" sz="4000" dirty="0"/>
          </a:p>
        </p:txBody>
      </p:sp>
      <p:pic>
        <p:nvPicPr>
          <p:cNvPr id="4" name="Picture 3" descr="C:\Documents and Settings\Администратор\Рабочий стол\игры\призентации\633240_width_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2071678"/>
            <a:ext cx="3357586" cy="4500594"/>
          </a:xfrm>
          <a:prstGeom prst="rect">
            <a:avLst/>
          </a:prstGeom>
          <a:noFill/>
        </p:spPr>
      </p:pic>
      <p:pic>
        <p:nvPicPr>
          <p:cNvPr id="1026" name="Picture 2" descr="C:\Users\User\Pictures\2019-03-21\017.jpg"/>
          <p:cNvPicPr>
            <a:picLocks noChangeAspect="1" noChangeArrowheads="1"/>
          </p:cNvPicPr>
          <p:nvPr/>
        </p:nvPicPr>
        <p:blipFill>
          <a:blip r:embed="rId3"/>
          <a:srcRect l="16842" t="25838" r="17182" b="8268"/>
          <a:stretch>
            <a:fillRect/>
          </a:stretch>
        </p:blipFill>
        <p:spPr bwMode="auto">
          <a:xfrm>
            <a:off x="0" y="2071678"/>
            <a:ext cx="2786082" cy="4554570"/>
          </a:xfrm>
          <a:prstGeom prst="rect">
            <a:avLst/>
          </a:prstGeom>
          <a:noFill/>
        </p:spPr>
      </p:pic>
      <p:pic>
        <p:nvPicPr>
          <p:cNvPr id="8" name="Рисунок 7" descr="032.jpg"/>
          <p:cNvPicPr>
            <a:picLocks noChangeAspect="1"/>
          </p:cNvPicPr>
          <p:nvPr/>
        </p:nvPicPr>
        <p:blipFill>
          <a:blip r:embed="rId4"/>
          <a:srcRect l="10503" r="23142" b="9375"/>
          <a:stretch>
            <a:fillRect/>
          </a:stretch>
        </p:blipFill>
        <p:spPr>
          <a:xfrm>
            <a:off x="6143604" y="642918"/>
            <a:ext cx="3000396" cy="6215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488" y="0"/>
            <a:ext cx="6072198" cy="657227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Задача</a:t>
            </a:r>
            <a:r>
              <a:rPr lang="ru-RU" sz="3600" b="1" dirty="0" smtClean="0"/>
              <a:t>:  чем полезен хвост.</a:t>
            </a:r>
            <a:br>
              <a:rPr lang="ru-RU" sz="3600" b="1" dirty="0" smtClean="0"/>
            </a:br>
            <a:r>
              <a:rPr lang="ru-RU" sz="3600" b="1" dirty="0" smtClean="0">
                <a:solidFill>
                  <a:srgbClr val="FF0000"/>
                </a:solidFill>
              </a:rPr>
              <a:t>Предмет исследования</a:t>
            </a:r>
            <a:r>
              <a:rPr lang="ru-RU" sz="3600" b="1" dirty="0" smtClean="0"/>
              <a:t>: </a:t>
            </a:r>
            <a:r>
              <a:rPr lang="ru-RU" sz="3600" b="1" dirty="0" smtClean="0"/>
              <a:t>хвост.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>
                <a:solidFill>
                  <a:srgbClr val="FF0000"/>
                </a:solidFill>
              </a:rPr>
              <a:t>Гипотеза</a:t>
            </a:r>
            <a:r>
              <a:rPr lang="ru-RU" sz="3600" b="1" dirty="0" smtClean="0"/>
              <a:t>: </a:t>
            </a:r>
            <a:r>
              <a:rPr lang="ru-RU" sz="3600" b="1" dirty="0" smtClean="0"/>
              <a:t>звери могут прожить </a:t>
            </a:r>
            <a:r>
              <a:rPr lang="ru-RU" sz="3600" b="1" dirty="0" smtClean="0"/>
              <a:t>и </a:t>
            </a:r>
            <a:r>
              <a:rPr lang="ru-RU" sz="3600" b="1" dirty="0" smtClean="0"/>
              <a:t>без </a:t>
            </a:r>
            <a:r>
              <a:rPr lang="ru-RU" sz="3600" b="1" dirty="0" smtClean="0"/>
              <a:t>хвоста.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>
                <a:solidFill>
                  <a:srgbClr val="FF0000"/>
                </a:solidFill>
              </a:rPr>
              <a:t>Цель работы</a:t>
            </a:r>
            <a:r>
              <a:rPr lang="ru-RU" sz="3600" b="1" dirty="0" smtClean="0"/>
              <a:t>:</a:t>
            </a:r>
            <a:br>
              <a:rPr lang="ru-RU" sz="3600" b="1" dirty="0" smtClean="0"/>
            </a:br>
            <a:r>
              <a:rPr lang="ru-RU" sz="3600" b="1" dirty="0" smtClean="0"/>
              <a:t>1. Опросить </a:t>
            </a:r>
            <a:r>
              <a:rPr lang="ru-RU" sz="3600" b="1" dirty="0" smtClean="0"/>
              <a:t>первоклассников;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2. Изучить </a:t>
            </a:r>
            <a:r>
              <a:rPr lang="ru-RU" sz="3600" b="1" dirty="0" smtClean="0"/>
              <a:t>литературу;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3.Проанализировать, обобщить материал.</a:t>
            </a:r>
            <a:br>
              <a:rPr lang="ru-RU" sz="3600" b="1" dirty="0" smtClean="0"/>
            </a:br>
            <a:endParaRPr lang="ru-RU" sz="3600" b="1" i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3789040"/>
            <a:ext cx="1872208" cy="28083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7650" name="Picture 2" descr="http://www.mamaspapas.ru/upload/mamaspapas/2011-12/3-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704" r="19865"/>
          <a:stretch>
            <a:fillRect/>
          </a:stretch>
        </p:blipFill>
        <p:spPr bwMode="auto">
          <a:xfrm>
            <a:off x="0" y="2500306"/>
            <a:ext cx="2786050" cy="4357694"/>
          </a:xfrm>
          <a:prstGeom prst="rect">
            <a:avLst/>
          </a:prstGeom>
          <a:noFill/>
        </p:spPr>
      </p:pic>
      <p:pic>
        <p:nvPicPr>
          <p:cNvPr id="27652" name="Picture 4" descr="http://zooex.baikal.ru/pictures/diptera/Musca_domestica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731639">
            <a:off x="176247" y="1045174"/>
            <a:ext cx="1508984" cy="119712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000108"/>
            <a:ext cx="8715436" cy="500066"/>
          </a:xfrm>
        </p:spPr>
        <p:txBody>
          <a:bodyPr>
            <a:noAutofit/>
          </a:bodyPr>
          <a:lstStyle/>
          <a:p>
            <a:r>
              <a:rPr lang="ru-RU" sz="4800" dirty="0" smtClean="0"/>
              <a:t>Тестирование </a:t>
            </a:r>
            <a:r>
              <a:rPr lang="ru-RU" sz="4800" dirty="0" smtClean="0"/>
              <a:t>учеников 1классов</a:t>
            </a:r>
            <a:endParaRPr lang="ru-RU" sz="44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10%  - не знают зачем;</a:t>
            </a:r>
          </a:p>
          <a:p>
            <a:r>
              <a:rPr lang="ru-RU" dirty="0" smtClean="0"/>
              <a:t>25 %  - для красоты;</a:t>
            </a:r>
          </a:p>
          <a:p>
            <a:r>
              <a:rPr lang="ru-RU" dirty="0" smtClean="0"/>
              <a:t>15% - чтобы плавать;</a:t>
            </a:r>
          </a:p>
          <a:p>
            <a:r>
              <a:rPr lang="ru-RU" dirty="0" smtClean="0"/>
              <a:t>23% - чтобы греться;</a:t>
            </a:r>
          </a:p>
          <a:p>
            <a:r>
              <a:rPr lang="ru-RU" dirty="0" smtClean="0"/>
              <a:t>27% - для защиты.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036.jpg"/>
          <p:cNvPicPr>
            <a:picLocks noChangeAspect="1"/>
          </p:cNvPicPr>
          <p:nvPr/>
        </p:nvPicPr>
        <p:blipFill>
          <a:blip r:embed="rId2"/>
          <a:srcRect b="16522"/>
          <a:stretch>
            <a:fillRect/>
          </a:stretch>
        </p:blipFill>
        <p:spPr>
          <a:xfrm>
            <a:off x="4071934" y="3071810"/>
            <a:ext cx="4788000" cy="35004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pPr algn="ctr"/>
            <a:r>
              <a:rPr lang="ru-RU" dirty="0" smtClean="0"/>
              <a:t>Хвост- </a:t>
            </a:r>
            <a:r>
              <a:rPr lang="ru-RU" dirty="0" smtClean="0"/>
              <a:t>паспорт</a:t>
            </a:r>
            <a:endParaRPr lang="ru-RU" dirty="0"/>
          </a:p>
        </p:txBody>
      </p:sp>
      <p:pic>
        <p:nvPicPr>
          <p:cNvPr id="4" name="Picture 0" descr="пе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8103"/>
          <a:stretch>
            <a:fillRect/>
          </a:stretch>
        </p:blipFill>
        <p:spPr bwMode="auto">
          <a:xfrm>
            <a:off x="928663" y="1714488"/>
            <a:ext cx="7429551" cy="47863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Хвост-оповещение</a:t>
            </a:r>
            <a:endParaRPr lang="ru-RU" dirty="0"/>
          </a:p>
        </p:txBody>
      </p:sp>
      <p:pic>
        <p:nvPicPr>
          <p:cNvPr id="4" name="Picture 0" descr="Г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021031"/>
            <a:ext cx="7715304" cy="383686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786050" y="5929330"/>
            <a:ext cx="3571900" cy="9286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</a:rPr>
              <a:t>Гремучая змея</a:t>
            </a:r>
            <a:endParaRPr lang="ru-RU" sz="36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Хвост – опора </a:t>
            </a: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Содержимое 5" descr="02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158" y="1428737"/>
            <a:ext cx="8429684" cy="5000659"/>
          </a:xfrm>
        </p:spPr>
      </p:pic>
      <p:sp>
        <p:nvSpPr>
          <p:cNvPr id="4" name="Прямоугольник 3"/>
          <p:cNvSpPr/>
          <p:nvPr/>
        </p:nvSpPr>
        <p:spPr>
          <a:xfrm>
            <a:off x="3357554" y="6215082"/>
            <a:ext cx="3214710" cy="6429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</a:rPr>
              <a:t>кенгуру</a:t>
            </a:r>
            <a:endParaRPr lang="ru-RU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Хвост - горло</a:t>
            </a:r>
            <a:endParaRPr lang="ru-RU" b="1" dirty="0"/>
          </a:p>
        </p:txBody>
      </p:sp>
      <p:pic>
        <p:nvPicPr>
          <p:cNvPr id="6" name="Содержимое 5" descr="бекас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9254" y="1571613"/>
            <a:ext cx="7065492" cy="4429156"/>
          </a:xfrm>
        </p:spPr>
      </p:pic>
      <p:sp>
        <p:nvSpPr>
          <p:cNvPr id="7" name="Прямоугольник 6"/>
          <p:cNvSpPr/>
          <p:nvPr/>
        </p:nvSpPr>
        <p:spPr>
          <a:xfrm>
            <a:off x="3143240" y="6143644"/>
            <a:ext cx="220028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</a:rPr>
              <a:t>Б</a:t>
            </a:r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</a:rPr>
              <a:t>екас</a:t>
            </a:r>
            <a:endParaRPr lang="ru-RU" sz="36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8858280" cy="953204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Хвост </a:t>
            </a:r>
            <a:r>
              <a:rPr lang="ru-RU" sz="4400" b="1" dirty="0" smtClean="0">
                <a:solidFill>
                  <a:srgbClr val="FF0000"/>
                </a:solidFill>
              </a:rPr>
              <a:t>– «лёгкие</a:t>
            </a:r>
            <a:r>
              <a:rPr lang="ru-RU" sz="4400" b="1" dirty="0" smtClean="0">
                <a:solidFill>
                  <a:srgbClr val="FF0000"/>
                </a:solidFill>
              </a:rPr>
              <a:t>» </a:t>
            </a:r>
            <a:endParaRPr lang="ru-RU" sz="44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User\Desktop\скорпион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643050"/>
            <a:ext cx="8215370" cy="45942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214546" y="5929330"/>
            <a:ext cx="442915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</a:rPr>
              <a:t>водяной скорпион</a:t>
            </a:r>
            <a:endParaRPr lang="ru-RU" sz="32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Хвост -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парашют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d40effa3e03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14348" y="1500174"/>
            <a:ext cx="7500990" cy="4873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714744" y="6286520"/>
            <a:ext cx="2357454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</a:rPr>
              <a:t>белка</a:t>
            </a:r>
            <a:endParaRPr lang="ru-RU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Хвост-равновесие, общение</a:t>
            </a:r>
            <a:endParaRPr lang="ru-RU" dirty="0"/>
          </a:p>
        </p:txBody>
      </p:sp>
      <p:pic>
        <p:nvPicPr>
          <p:cNvPr id="4" name="Содержимое 3" descr="Хвост-лемура-фото-вид-–-кошачий-лему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9982" y="1935163"/>
            <a:ext cx="7784036" cy="4389437"/>
          </a:xfrm>
        </p:spPr>
      </p:pic>
      <p:sp>
        <p:nvSpPr>
          <p:cNvPr id="6" name="Прямоугольник 5"/>
          <p:cNvSpPr/>
          <p:nvPr/>
        </p:nvSpPr>
        <p:spPr>
          <a:xfrm>
            <a:off x="2643174" y="6286520"/>
            <a:ext cx="3500462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</a:rPr>
              <a:t>кошачий лемур</a:t>
            </a:r>
            <a:endParaRPr lang="ru-RU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704088"/>
            <a:ext cx="8858312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Хвост –оружие </a:t>
            </a:r>
            <a:endParaRPr lang="ru-RU" b="1" dirty="0"/>
          </a:p>
        </p:txBody>
      </p:sp>
      <p:pic>
        <p:nvPicPr>
          <p:cNvPr id="4" name="Содержимое 3" descr="b-1300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1714488"/>
            <a:ext cx="7643866" cy="4389437"/>
          </a:xfrm>
        </p:spPr>
      </p:pic>
      <p:sp>
        <p:nvSpPr>
          <p:cNvPr id="5" name="Прямоугольник 4"/>
          <p:cNvSpPr/>
          <p:nvPr/>
        </p:nvSpPr>
        <p:spPr>
          <a:xfrm>
            <a:off x="2500298" y="6143644"/>
            <a:ext cx="4000528" cy="714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</a:rPr>
              <a:t>крокодил</a:t>
            </a:r>
            <a:endParaRPr lang="ru-RU" sz="32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57232"/>
            <a:ext cx="4786314" cy="2357454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Хвост –</a:t>
            </a: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руль, балансир,</a:t>
            </a:r>
            <a:b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</a:rPr>
              <a:t>тормоз </a:t>
            </a:r>
            <a:endParaRPr lang="ru-RU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Содержимое 4" descr="normal_Lastochka_kasatka_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857753" y="0"/>
            <a:ext cx="4000528" cy="3420000"/>
          </a:xfrm>
        </p:spPr>
      </p:pic>
      <p:pic>
        <p:nvPicPr>
          <p:cNvPr id="21506" name="Picture 2" descr="http://img-fotki.yandex.ru/get/4529/76604102.262/0_68d12_987cb05e_XL"/>
          <p:cNvPicPr>
            <a:picLocks noChangeAspect="1" noChangeArrowheads="1"/>
          </p:cNvPicPr>
          <p:nvPr/>
        </p:nvPicPr>
        <p:blipFill>
          <a:blip r:embed="rId4" cstate="print"/>
          <a:srcRect t="6698" b="26458"/>
          <a:stretch>
            <a:fillRect/>
          </a:stretch>
        </p:blipFill>
        <p:spPr bwMode="auto">
          <a:xfrm>
            <a:off x="4857752" y="3428976"/>
            <a:ext cx="4067944" cy="3429024"/>
          </a:xfrm>
          <a:prstGeom prst="rect">
            <a:avLst/>
          </a:prstGeom>
          <a:noFill/>
        </p:spPr>
      </p:pic>
      <p:pic>
        <p:nvPicPr>
          <p:cNvPr id="21508" name="Picture 4" descr="http://s55.radikal.ru/i149/1007/4d/4723b7efdbeb.jpg"/>
          <p:cNvPicPr>
            <a:picLocks noChangeAspect="1" noChangeArrowheads="1"/>
          </p:cNvPicPr>
          <p:nvPr/>
        </p:nvPicPr>
        <p:blipFill>
          <a:blip r:embed="rId5" cstate="print"/>
          <a:srcRect l="8463" t="8964"/>
          <a:stretch>
            <a:fillRect/>
          </a:stretch>
        </p:blipFill>
        <p:spPr bwMode="auto">
          <a:xfrm>
            <a:off x="142844" y="3402000"/>
            <a:ext cx="4633381" cy="3456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Номер слайда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C5D9C59-A067-454C-A457-31C06F2AEAEE}" type="slidenum">
              <a:rPr lang="ru-RU"/>
              <a:pPr/>
              <a:t>14</a:t>
            </a:fld>
            <a:endParaRPr lang="ru-RU" dirty="0"/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188640"/>
            <a:ext cx="8229600" cy="1143000"/>
          </a:xfrm>
        </p:spPr>
        <p:txBody>
          <a:bodyPr/>
          <a:lstStyle/>
          <a:p>
            <a:pPr algn="l" eaLnBrk="1" hangingPunct="1"/>
            <a:r>
              <a:rPr lang="ru-RU" b="1" dirty="0" smtClean="0"/>
              <a:t>Хвост-опора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1340768"/>
            <a:ext cx="4343400" cy="58975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ru-RU" sz="3600" b="1" dirty="0" smtClean="0">
                <a:solidFill>
                  <a:srgbClr val="00B0F0"/>
                </a:solidFill>
              </a:rPr>
              <a:t>На хвост птица опирается, когда долбит пень, добывая из него личинок, и когда лазает по стволу дерева </a:t>
            </a:r>
          </a:p>
        </p:txBody>
      </p:sp>
      <p:pic>
        <p:nvPicPr>
          <p:cNvPr id="10246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0628" y="1000108"/>
            <a:ext cx="3844897" cy="5143536"/>
          </a:xfrm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Хвост –защитник</a:t>
            </a: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 l="1992" r="2569"/>
          <a:stretch>
            <a:fillRect/>
          </a:stretch>
        </p:blipFill>
        <p:spPr bwMode="auto">
          <a:xfrm>
            <a:off x="142844" y="1857364"/>
            <a:ext cx="475252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030.jpg"/>
          <p:cNvPicPr>
            <a:picLocks noChangeAspect="1"/>
          </p:cNvPicPr>
          <p:nvPr/>
        </p:nvPicPr>
        <p:blipFill>
          <a:blip r:embed="rId4"/>
          <a:srcRect t="7182" b="20994"/>
          <a:stretch>
            <a:fillRect/>
          </a:stretch>
        </p:blipFill>
        <p:spPr>
          <a:xfrm>
            <a:off x="5072066" y="1857364"/>
            <a:ext cx="3857652" cy="4357718"/>
          </a:xfrm>
          <a:prstGeom prst="rect">
            <a:avLst/>
          </a:prstGeom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817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Хвост - защитник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50572" y="5651376"/>
            <a:ext cx="8607708" cy="857256"/>
          </a:xfrm>
        </p:spPr>
        <p:txBody>
          <a:bodyPr/>
          <a:lstStyle/>
          <a:p>
            <a:pPr algn="ctr"/>
            <a:r>
              <a:rPr lang="ru-RU" sz="3200" dirty="0" smtClean="0"/>
              <a:t>Скат - </a:t>
            </a:r>
            <a:r>
              <a:rPr lang="ru-RU" sz="3200" dirty="0" smtClean="0"/>
              <a:t>хвостокол</a:t>
            </a:r>
            <a:endParaRPr lang="ru-RU" sz="3200" dirty="0"/>
          </a:p>
        </p:txBody>
      </p:sp>
      <p:pic>
        <p:nvPicPr>
          <p:cNvPr id="12" name="Picture 5" descr="Морской кот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357298"/>
            <a:ext cx="7358114" cy="43287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785918" y="857232"/>
            <a:ext cx="6715172" cy="500066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Хвост – руль</a:t>
            </a:r>
          </a:p>
          <a:p>
            <a:pPr algn="ctr"/>
            <a:endParaRPr lang="ru-RU" sz="36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" name="Рисунок 7" descr="http://fx4y.ru/ryba/karas/big/221.jpg">
            <a:hlinkClick r:id="rId3" tgtFrame="_blank"/>
          </p:cNvPr>
          <p:cNvPicPr/>
          <p:nvPr/>
        </p:nvPicPr>
        <p:blipFill>
          <a:blip r:embed="rId4" cstate="email"/>
          <a:srcRect t="10294" r="6667"/>
          <a:stretch>
            <a:fillRect/>
          </a:stretch>
        </p:blipFill>
        <p:spPr bwMode="auto">
          <a:xfrm>
            <a:off x="214282" y="1643050"/>
            <a:ext cx="4000528" cy="457203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5" descr="Безымянный2"/>
          <p:cNvPicPr>
            <a:picLocks noChangeAspect="1" noChangeArrowheads="1"/>
          </p:cNvPicPr>
          <p:nvPr/>
        </p:nvPicPr>
        <p:blipFill>
          <a:blip r:embed="rId5" cstate="print"/>
          <a:srcRect t="7765" b="4602"/>
          <a:stretch>
            <a:fillRect/>
          </a:stretch>
        </p:blipFill>
        <p:spPr bwMode="auto">
          <a:xfrm>
            <a:off x="4500562" y="1500174"/>
            <a:ext cx="4402168" cy="485778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39552" y="836712"/>
            <a:ext cx="8032976" cy="659352"/>
          </a:xfrm>
        </p:spPr>
        <p:txBody>
          <a:bodyPr/>
          <a:lstStyle/>
          <a:p>
            <a:pPr algn="ctr"/>
            <a:r>
              <a:rPr lang="ru-RU" sz="4400" dirty="0" smtClean="0"/>
              <a:t>Хвост - обогреватель</a:t>
            </a:r>
            <a:endParaRPr lang="ru-RU" sz="4400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Содержимое 6" descr="35955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1571612"/>
            <a:ext cx="4429124" cy="5000660"/>
          </a:xfrm>
          <a:prstGeom prst="rect">
            <a:avLst/>
          </a:prstGeom>
        </p:spPr>
      </p:pic>
      <p:pic>
        <p:nvPicPr>
          <p:cNvPr id="10" name="Содержимое 9" descr="91675e9d225e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786314" y="1571612"/>
            <a:ext cx="4213255" cy="5000660"/>
          </a:xfrm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Хвост -украшение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500431" y="6072206"/>
            <a:ext cx="3429024" cy="785794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bg2">
                    <a:lumMod val="10000"/>
                  </a:schemeClr>
                </a:solidFill>
              </a:rPr>
              <a:t>павлин</a:t>
            </a:r>
            <a:endParaRPr lang="ru-RU"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Picture 5" descr="Павли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712"/>
            <a:ext cx="8572528" cy="49292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Хвост – лопата </a:t>
            </a: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http://img.videla.ru/hvosty/0.jpg">
            <a:hlinkClick r:id="rId2" tgtFrame="_blank"/>
          </p:cNvPr>
          <p:cNvPicPr>
            <a:picLocks noGrp="1"/>
          </p:cNvPicPr>
          <p:nvPr>
            <p:ph sz="quarter" idx="2"/>
          </p:nvPr>
        </p:nvPicPr>
        <p:blipFill>
          <a:blip r:embed="rId3" cstate="print"/>
          <a:srcRect l="50569" b="50299"/>
          <a:stretch>
            <a:fillRect/>
          </a:stretch>
        </p:blipFill>
        <p:spPr bwMode="auto">
          <a:xfrm>
            <a:off x="285720" y="1357298"/>
            <a:ext cx="8501122" cy="4929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714744" y="6286520"/>
            <a:ext cx="1985970" cy="571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</a:rPr>
              <a:t>бобёр</a:t>
            </a:r>
            <a:endParaRPr lang="ru-RU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357166"/>
            <a:ext cx="4000528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Хвост – рука </a:t>
            </a:r>
            <a:endParaRPr lang="ru-RU" b="1" dirty="0"/>
          </a:p>
        </p:txBody>
      </p:sp>
      <p:pic>
        <p:nvPicPr>
          <p:cNvPr id="7" name="Picture 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 l="43835"/>
          <a:stretch>
            <a:fillRect/>
          </a:stretch>
        </p:blipFill>
        <p:spPr bwMode="auto">
          <a:xfrm>
            <a:off x="214282" y="1071546"/>
            <a:ext cx="2928958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7" descr="interesnye_fakty_iz_zhizni_zhivotnyh_i_rastenij_16.jpg"/>
          <p:cNvPicPr>
            <a:picLocks noChangeAspect="1"/>
          </p:cNvPicPr>
          <p:nvPr/>
        </p:nvPicPr>
        <p:blipFill>
          <a:blip r:embed="rId3" cstate="print"/>
          <a:srcRect l="12372" r="20463"/>
          <a:stretch>
            <a:fillRect/>
          </a:stretch>
        </p:blipFill>
        <p:spPr>
          <a:xfrm>
            <a:off x="6215074" y="1071546"/>
            <a:ext cx="2714644" cy="5286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5" descr="Оппосум американский"/>
          <p:cNvPicPr>
            <a:picLocks noChangeAspect="1" noChangeArrowheads="1"/>
          </p:cNvPicPr>
          <p:nvPr/>
        </p:nvPicPr>
        <p:blipFill>
          <a:blip r:embed="rId4" cstate="print"/>
          <a:srcRect l="30000" r="22500" b="7407"/>
          <a:stretch>
            <a:fillRect/>
          </a:stretch>
        </p:blipFill>
        <p:spPr bwMode="auto">
          <a:xfrm>
            <a:off x="3357554" y="1071546"/>
            <a:ext cx="2714644" cy="535787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571868" y="6286521"/>
            <a:ext cx="22145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</a:rPr>
              <a:t>опоссум</a:t>
            </a:r>
            <a:endParaRPr lang="ru-RU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6277224"/>
            <a:ext cx="32861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</a:rPr>
              <a:t>о</a:t>
            </a:r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</a:rPr>
              <a:t>безьяна ревун</a:t>
            </a:r>
            <a:endParaRPr lang="ru-RU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857884" y="6273225"/>
            <a:ext cx="3571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</a:rPr>
              <a:t>м</a:t>
            </a:r>
            <a:r>
              <a:rPr lang="ru-RU" sz="3200" b="1" dirty="0" smtClean="0">
                <a:solidFill>
                  <a:schemeClr val="bg2">
                    <a:lumMod val="10000"/>
                  </a:schemeClr>
                </a:solidFill>
              </a:rPr>
              <a:t>орской конёк</a:t>
            </a:r>
            <a:endParaRPr lang="ru-RU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content.foto.mail.ru/mail/maryedd/_answers/i-677.jpg"/>
          <p:cNvPicPr/>
          <p:nvPr/>
        </p:nvPicPr>
        <p:blipFill>
          <a:blip r:embed="rId2" cstate="email"/>
          <a:srcRect t="3508" b="1754"/>
          <a:stretch>
            <a:fillRect/>
          </a:stretch>
        </p:blipFill>
        <p:spPr bwMode="auto">
          <a:xfrm>
            <a:off x="285720" y="3000348"/>
            <a:ext cx="4357686" cy="38576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4283968" y="764704"/>
            <a:ext cx="48600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</a:rPr>
              <a:t>Хвост - настроение</a:t>
            </a:r>
            <a:endParaRPr lang="ru-RU" sz="4000" dirty="0"/>
          </a:p>
        </p:txBody>
      </p:sp>
      <p:pic>
        <p:nvPicPr>
          <p:cNvPr id="11" name="Содержимое 10" descr="023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rcRect t="3714" b="26000"/>
          <a:stretch>
            <a:fillRect/>
          </a:stretch>
        </p:blipFill>
        <p:spPr>
          <a:xfrm>
            <a:off x="785786" y="142852"/>
            <a:ext cx="2887890" cy="2703553"/>
          </a:xfrm>
        </p:spPr>
      </p:pic>
      <p:pic>
        <p:nvPicPr>
          <p:cNvPr id="12" name="Рисунок 11" descr="038.jpg"/>
          <p:cNvPicPr>
            <a:picLocks noChangeAspect="1"/>
          </p:cNvPicPr>
          <p:nvPr/>
        </p:nvPicPr>
        <p:blipFill>
          <a:blip r:embed="rId4"/>
          <a:srcRect l="15278" t="6250" b="27082"/>
          <a:stretch>
            <a:fillRect/>
          </a:stretch>
        </p:blipFill>
        <p:spPr>
          <a:xfrm>
            <a:off x="4786300" y="2143116"/>
            <a:ext cx="4357700" cy="4572056"/>
          </a:xfrm>
          <a:prstGeom prst="rect">
            <a:avLst/>
          </a:prstGeom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 Бесхвостые животные</a:t>
            </a:r>
            <a:endParaRPr lang="ru-RU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11560" y="1988840"/>
            <a:ext cx="4040188" cy="659352"/>
          </a:xfrm>
        </p:spPr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ru-RU" sz="3200" dirty="0" smtClean="0"/>
              <a:t>Горилла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3"/>
          </p:nvPr>
        </p:nvSpPr>
        <p:spPr>
          <a:xfrm>
            <a:off x="5102225" y="1988840"/>
            <a:ext cx="4041775" cy="654843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Киви</a:t>
            </a:r>
            <a:endParaRPr lang="ru-RU" sz="3200" dirty="0"/>
          </a:p>
        </p:txBody>
      </p:sp>
      <p:pic>
        <p:nvPicPr>
          <p:cNvPr id="7" name="Содержимое 6" descr="animals2_80.jpg"/>
          <p:cNvPicPr>
            <a:picLocks noGrp="1" noChangeAspect="1"/>
          </p:cNvPicPr>
          <p:nvPr>
            <p:ph sz="quarter" idx="2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79512" y="2636912"/>
            <a:ext cx="4104456" cy="3721046"/>
          </a:xfrm>
          <a:prstGeom prst="rect">
            <a:avLst/>
          </a:prstGeom>
        </p:spPr>
      </p:pic>
      <p:pic>
        <p:nvPicPr>
          <p:cNvPr id="4098" name="Picture 2" descr="http://birdsflight.com/wp-content/uploads/2011/10/kiwi-bird-pictures-new-zealand-2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 b="-222"/>
          <a:stretch>
            <a:fillRect/>
          </a:stretch>
        </p:blipFill>
        <p:spPr bwMode="auto">
          <a:xfrm>
            <a:off x="4572000" y="2636912"/>
            <a:ext cx="4361180" cy="364960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totalrating.ru/i/11/b_10579knih.jpg">
            <a:hlinkClick r:id="rId3" tgtFrame="_blank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28670"/>
            <a:ext cx="8892480" cy="5786478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                                 </a:t>
            </a:r>
            <a:b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/>
            </a:r>
            <a:b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                                  </a:t>
            </a:r>
            <a: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«Главное- ХВОСТ!»</a:t>
            </a:r>
            <a: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/>
            </a:r>
            <a:b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                   или</a:t>
            </a:r>
            <a:b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/>
            </a:r>
            <a:b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важный предмет </a:t>
            </a:r>
            <a:b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/>
            </a:r>
            <a:b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       уважающего </a:t>
            </a:r>
            <a: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себя</a:t>
            </a:r>
            <a:b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/>
            </a:r>
            <a:b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       </a:t>
            </a:r>
            <a: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животного</a:t>
            </a:r>
            <a: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>.</a:t>
            </a:r>
            <a: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  <a:t/>
            </a:r>
            <a:br>
              <a:rPr lang="ru-RU" sz="4000" b="1" i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rPr>
            </a:br>
            <a:endParaRPr lang="ru-RU" sz="4000" b="1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28992" y="0"/>
            <a:ext cx="2475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Вывод</a:t>
            </a:r>
            <a:endParaRPr lang="ru-RU" sz="5400" dirty="0">
              <a:ln w="18415" cmpd="sng">
                <a:solidFill>
                  <a:srgbClr val="C00000"/>
                </a:solidFill>
                <a:prstDash val="solid"/>
              </a:ln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Мои документы\Мои рисунки\RCT3\fon_s_solov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1643050"/>
            <a:ext cx="6929486" cy="4714908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 algn="l"/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ЛЮБИТЕ </a:t>
            </a:r>
          </a:p>
          <a:p>
            <a:pPr algn="l"/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ПРИРОДУ!</a:t>
            </a:r>
          </a:p>
          <a:p>
            <a:pPr algn="ctr"/>
            <a:endParaRPr lang="ru-RU" sz="44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24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дминистратор\Рабочий стол\игры\призентации\pic_024.gif"/>
          <p:cNvPicPr>
            <a:picLocks noChangeAspect="1" noChangeArrowheads="1"/>
          </p:cNvPicPr>
          <p:nvPr/>
        </p:nvPicPr>
        <p:blipFill>
          <a:blip r:embed="rId2" cstate="print"/>
          <a:srcRect l="13043" r="9783"/>
          <a:stretch>
            <a:fillRect/>
          </a:stretch>
        </p:blipFill>
        <p:spPr bwMode="auto">
          <a:xfrm>
            <a:off x="0" y="0"/>
            <a:ext cx="4818591" cy="4954326"/>
          </a:xfrm>
          <a:prstGeom prst="rect">
            <a:avLst/>
          </a:prstGeom>
          <a:noFill/>
        </p:spPr>
      </p:pic>
      <p:sp>
        <p:nvSpPr>
          <p:cNvPr id="15" name="Скругленный прямоугольник 14"/>
          <p:cNvSpPr/>
          <p:nvPr/>
        </p:nvSpPr>
        <p:spPr>
          <a:xfrm>
            <a:off x="1763688" y="2420888"/>
            <a:ext cx="6048672" cy="41434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4581128"/>
            <a:ext cx="4067944" cy="724648"/>
          </a:xfrm>
        </p:spPr>
        <p:txBody>
          <a:bodyPr>
            <a:normAutofit/>
          </a:bodyPr>
          <a:lstStyle/>
          <a:p>
            <a:r>
              <a:rPr lang="en-US" sz="2000" b="1" i="1" dirty="0" smtClean="0">
                <a:solidFill>
                  <a:srgbClr val="FFC000"/>
                </a:solidFill>
                <a:latin typeface="+mn-lt"/>
              </a:rPr>
              <a:t>http://sivatherium.narod.ru</a:t>
            </a:r>
            <a:endParaRPr lang="ru-RU" sz="2000" b="1" i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5373216"/>
            <a:ext cx="42960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C000"/>
                </a:solidFill>
              </a:rPr>
              <a:t>Энциклопедия о животных</a:t>
            </a:r>
            <a:endParaRPr lang="ru-RU" sz="2000" b="1" i="1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71800" y="5733256"/>
            <a:ext cx="35853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 smtClean="0">
                <a:solidFill>
                  <a:srgbClr val="FFC000"/>
                </a:solidFill>
              </a:rPr>
              <a:t>http://www.poznovatelno.ru</a:t>
            </a:r>
            <a:endParaRPr lang="ru-RU" sz="2000" b="1" i="1" dirty="0">
              <a:solidFill>
                <a:srgbClr val="FFC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79303" y="428604"/>
            <a:ext cx="626469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Использованные ресурсы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71800" y="2996952"/>
            <a:ext cx="2630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smtClean="0">
                <a:solidFill>
                  <a:srgbClr val="FFC000"/>
                </a:solidFill>
              </a:rPr>
              <a:t>Журнал</a:t>
            </a:r>
            <a:r>
              <a:rPr lang="en-US" sz="2000" b="1" i="1" dirty="0" smtClean="0">
                <a:solidFill>
                  <a:srgbClr val="FFC000"/>
                </a:solidFill>
              </a:rPr>
              <a:t> “</a:t>
            </a:r>
            <a:r>
              <a:rPr lang="ru-RU" sz="2000" b="1" i="1" dirty="0" smtClean="0">
                <a:solidFill>
                  <a:srgbClr val="FFC000"/>
                </a:solidFill>
              </a:rPr>
              <a:t>Непоседа</a:t>
            </a:r>
            <a:r>
              <a:rPr lang="en-US" sz="2000" b="1" i="1" dirty="0" smtClean="0">
                <a:solidFill>
                  <a:srgbClr val="FFC000"/>
                </a:solidFill>
              </a:rPr>
              <a:t>”</a:t>
            </a:r>
            <a:endParaRPr lang="ru-RU" sz="2000" b="1" i="1" dirty="0">
              <a:solidFill>
                <a:srgbClr val="FFC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99792" y="3429000"/>
            <a:ext cx="43339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 smtClean="0">
                <a:solidFill>
                  <a:srgbClr val="FFC000"/>
                </a:solidFill>
              </a:rPr>
              <a:t>Программа  «В мире животных»</a:t>
            </a:r>
            <a:endParaRPr lang="ru-RU" sz="2000" b="1" i="1" dirty="0">
              <a:solidFill>
                <a:srgbClr val="FFC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71800" y="6165304"/>
            <a:ext cx="27542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 smtClean="0">
                <a:solidFill>
                  <a:srgbClr val="FFC000"/>
                </a:solidFill>
              </a:rPr>
              <a:t>http://zoolife.com.ua</a:t>
            </a:r>
            <a:endParaRPr lang="ru-RU" sz="2000" b="1" i="1" dirty="0">
              <a:solidFill>
                <a:srgbClr val="FFC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71800" y="4437112"/>
            <a:ext cx="35055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 smtClean="0">
                <a:solidFill>
                  <a:srgbClr val="FFC000"/>
                </a:solidFill>
              </a:rPr>
              <a:t>http://shkolazhizni.ru</a:t>
            </a:r>
            <a:endParaRPr lang="ru-RU" sz="2000" b="1" i="1" dirty="0">
              <a:solidFill>
                <a:srgbClr val="FFC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71800" y="3933056"/>
            <a:ext cx="27043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 smtClean="0">
                <a:solidFill>
                  <a:srgbClr val="FFC000"/>
                </a:solidFill>
              </a:rPr>
              <a:t>http://www.genon.ru</a:t>
            </a:r>
            <a:endParaRPr lang="ru-RU" sz="2000" b="1" i="1" dirty="0">
              <a:solidFill>
                <a:srgbClr val="FFC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771800" y="2564904"/>
            <a:ext cx="36368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1" dirty="0" smtClean="0">
                <a:solidFill>
                  <a:srgbClr val="FFC000"/>
                </a:solidFill>
              </a:rPr>
              <a:t>http://100-000-pochemu.info</a:t>
            </a:r>
            <a:endParaRPr lang="ru-RU" sz="2000" b="1" i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1384</TotalTime>
  <Words>233</Words>
  <Application>Microsoft Office PowerPoint</Application>
  <PresentationFormat>Экран (4:3)</PresentationFormat>
  <Paragraphs>74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Поток</vt:lpstr>
      <vt:lpstr>Муниципальное казённое общеобразовательное учреждение  «Линёвская средняя  школа»</vt:lpstr>
      <vt:lpstr>А ЗАЧЕМ НУЖНЫ ХВОСТЫ?</vt:lpstr>
      <vt:lpstr>Задача:  чем полезен хвост. Предмет исследования: хвост. Гипотеза: звери могут прожить и без хвоста. Цель работы: 1. Опросить первоклассников; 2. Изучить литературу; 3.Проанализировать, обобщить материал. </vt:lpstr>
      <vt:lpstr>Тестирование учеников 1классов</vt:lpstr>
      <vt:lpstr>Хвост- паспорт</vt:lpstr>
      <vt:lpstr>Хвост-оповещение</vt:lpstr>
      <vt:lpstr>Хвост – опора </vt:lpstr>
      <vt:lpstr>Хвост - горло</vt:lpstr>
      <vt:lpstr>Хвост – «лёгкие» </vt:lpstr>
      <vt:lpstr>Хвост - парашют</vt:lpstr>
      <vt:lpstr>Хвост-равновесие, общение</vt:lpstr>
      <vt:lpstr>Хвост –оружие </vt:lpstr>
      <vt:lpstr>Хвост –руль, балансир,  тормоз </vt:lpstr>
      <vt:lpstr>Хвост-опора</vt:lpstr>
      <vt:lpstr>Хвост –защитник</vt:lpstr>
      <vt:lpstr>Хвост - защитник</vt:lpstr>
      <vt:lpstr>Слайд 17</vt:lpstr>
      <vt:lpstr>Слайд 18</vt:lpstr>
      <vt:lpstr>Хвост -украшение</vt:lpstr>
      <vt:lpstr>Хвост – лопата </vt:lpstr>
      <vt:lpstr>Хвост – рука </vt:lpstr>
      <vt:lpstr>Слайд 22</vt:lpstr>
      <vt:lpstr> Бесхвостые животные</vt:lpstr>
      <vt:lpstr>                                                                     «Главное- ХВОСТ!»                     или  важный предмет          уважающего себя         животного. </vt:lpstr>
      <vt:lpstr>Слайд 25</vt:lpstr>
      <vt:lpstr>http://sivatherium.narod.ru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177</cp:revision>
  <dcterms:created xsi:type="dcterms:W3CDTF">2012-11-04T08:16:57Z</dcterms:created>
  <dcterms:modified xsi:type="dcterms:W3CDTF">2019-03-24T14:07:12Z</dcterms:modified>
</cp:coreProperties>
</file>