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2" r:id="rId3"/>
    <p:sldId id="260" r:id="rId4"/>
    <p:sldId id="259" r:id="rId5"/>
    <p:sldId id="261" r:id="rId6"/>
    <p:sldId id="264" r:id="rId7"/>
    <p:sldId id="267" r:id="rId8"/>
    <p:sldId id="266" r:id="rId9"/>
    <p:sldId id="272" r:id="rId10"/>
    <p:sldId id="270" r:id="rId11"/>
    <p:sldId id="271" r:id="rId12"/>
    <p:sldId id="265" r:id="rId13"/>
    <p:sldId id="258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0EA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C6BD80D-7DDC-4415-8F16-4D7238EFD0D2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13316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D07D72-496C-426D-A6D9-319F51937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svetofor4pq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4150" y="214313"/>
            <a:ext cx="879951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C5684-E4A4-4D81-AE65-9ABF493C9ED4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DAB90-D10E-43BD-A3E3-73ABA55E9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2E2A4-9517-4D01-B7D9-F5CA1BBA51D4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F6853-1E81-407E-84AC-D6193C008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B83A6-E12A-4E5D-8FBF-884EA604A93C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4D9BD-55F7-41AE-9816-3A9B6A5B5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C3AE1-3D1C-4A80-94A1-590B883F53D1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18074D-4C92-437D-87D1-24AE9CA218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627B0-DC70-401A-A190-154A1FFA7819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2ACD6-42E3-4D1F-A085-C11E1D0E8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FA623-3000-4721-A637-9B79E8A3DD5B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CF29E-9575-40CD-BBC3-9A39AE8D5C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120A0-DD89-45E7-8C16-963A8FA4C7E0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0EC69-A78A-42AB-8792-48CC019620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95FAF-7B2E-4857-A100-D3D5001ECE9C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37D63-C76F-4080-8824-DCFC5C1133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D7278-DCDD-4AC5-A0D1-324A4F7F2D73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C2DD3-242C-4C6B-B0B7-7A44FFBFEF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92295-D728-4B8B-95D1-F15D657DFAFB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18686-E6FF-4688-ABB5-F1F48064E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E3EAC9-FB8F-46B4-B302-3347D62E64FC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4D2FF-2D0B-4EAD-9A88-8577A2342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3D5EBF-3788-4BFF-B519-D02CEB66FC78}" type="datetimeFigureOut">
              <a:rPr lang="ru-RU"/>
              <a:pPr>
                <a:defRPr/>
              </a:pPr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718DFD-A74F-4A8C-A200-20045611BB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kidsstock.ru/letnie-tovary/igrovye-domiki/" TargetMode="External"/><Relationship Id="rId3" Type="http://schemas.openxmlformats.org/officeDocument/2006/relationships/hyperlink" Target="http://forum.forumok.ru/index.php?act=Print&amp;client=printer&amp;f=67&amp;t=2153" TargetMode="External"/><Relationship Id="rId7" Type="http://schemas.openxmlformats.org/officeDocument/2006/relationships/hyperlink" Target="http://forum.od.ua/showthread.php?s=15fe87fe64587424de1820884d8fb258&amp;t=395055&amp;page=32" TargetMode="External"/><Relationship Id="rId2" Type="http://schemas.openxmlformats.org/officeDocument/2006/relationships/hyperlink" Target="http://2berega.spb.ru/user/Polikarpowa/file/771463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aketa.ua/732348/p732348/" TargetMode="External"/><Relationship Id="rId5" Type="http://schemas.openxmlformats.org/officeDocument/2006/relationships/hyperlink" Target="http://ru.4androidapps.net/tag/tools/flii-backup-free-download-73174.html" TargetMode="External"/><Relationship Id="rId4" Type="http://schemas.openxmlformats.org/officeDocument/2006/relationships/hyperlink" Target="http://aituts.ru/single.php?id=13" TargetMode="External"/><Relationship Id="rId9" Type="http://schemas.openxmlformats.org/officeDocument/2006/relationships/hyperlink" Target="http://subscribe.ru/archive/home.child.raskraska/200907/0711140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ctrTitle"/>
          </p:nvPr>
        </p:nvSpPr>
        <p:spPr>
          <a:xfrm rot="20443468">
            <a:off x="611188" y="2492375"/>
            <a:ext cx="7772400" cy="1584325"/>
          </a:xfrm>
        </p:spPr>
        <p:txBody>
          <a:bodyPr/>
          <a:lstStyle/>
          <a:p>
            <a:pPr eaLnBrk="1" hangingPunct="1"/>
            <a:r>
              <a:rPr lang="ru-RU" sz="6600" b="1" smtClean="0">
                <a:solidFill>
                  <a:srgbClr val="0070C0"/>
                </a:solidFill>
                <a:latin typeface="Arial" charset="0"/>
              </a:rPr>
              <a:t>Урок по теме «Миллиметр» 2класс</a:t>
            </a:r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072438" y="3857625"/>
            <a:ext cx="642937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1" descr="foto_stih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5" y="998538"/>
            <a:ext cx="4071938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Рисунок 2" descr="foto_stih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97350" y="2000250"/>
            <a:ext cx="401796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00125" y="571500"/>
            <a:ext cx="728662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В трамвае едут числа, назови «соседей»</a:t>
            </a:r>
          </a:p>
        </p:txBody>
      </p:sp>
      <p:sp>
        <p:nvSpPr>
          <p:cNvPr id="5" name="Овал 4"/>
          <p:cNvSpPr/>
          <p:nvPr/>
        </p:nvSpPr>
        <p:spPr>
          <a:xfrm>
            <a:off x="2786063" y="2357438"/>
            <a:ext cx="5715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 rot="21325998">
            <a:off x="3335338" y="2087563"/>
            <a:ext cx="8572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41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14625" y="2357438"/>
            <a:ext cx="714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40</a:t>
            </a:r>
          </a:p>
        </p:txBody>
      </p:sp>
      <p:sp>
        <p:nvSpPr>
          <p:cNvPr id="8" name="Овал 7"/>
          <p:cNvSpPr/>
          <p:nvPr/>
        </p:nvSpPr>
        <p:spPr>
          <a:xfrm>
            <a:off x="3929063" y="1928813"/>
            <a:ext cx="5715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929063" y="1928813"/>
            <a:ext cx="714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42</a:t>
            </a:r>
          </a:p>
        </p:txBody>
      </p:sp>
      <p:sp>
        <p:nvSpPr>
          <p:cNvPr id="11" name="TextBox 10"/>
          <p:cNvSpPr txBox="1"/>
          <p:nvPr/>
        </p:nvSpPr>
        <p:spPr>
          <a:xfrm rot="21325998">
            <a:off x="6880225" y="3105150"/>
            <a:ext cx="8572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79</a:t>
            </a:r>
          </a:p>
        </p:txBody>
      </p:sp>
      <p:sp>
        <p:nvSpPr>
          <p:cNvPr id="13" name="Овал 12"/>
          <p:cNvSpPr/>
          <p:nvPr/>
        </p:nvSpPr>
        <p:spPr>
          <a:xfrm>
            <a:off x="6286500" y="3357563"/>
            <a:ext cx="5715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7500938" y="2928938"/>
            <a:ext cx="5715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215063" y="3357563"/>
            <a:ext cx="714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78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0938" y="2928938"/>
            <a:ext cx="7143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80</a:t>
            </a:r>
          </a:p>
        </p:txBody>
      </p: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7358063" y="5857875"/>
            <a:ext cx="642937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8" descr="smoby_domik_so_zvonkom_i_zamkom_310241_vd_en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75" y="13573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Рисунок 7" descr="38626.png.jpe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86375" y="1500188"/>
            <a:ext cx="13573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Рисунок 6" descr="shop_items_catalog_image68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1428750"/>
            <a:ext cx="15716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Рисунок 4" descr="smoby_domik_so_zvonkom_i_zamkom_310241_vd_en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4813" y="135731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Рисунок 5" descr="38626.png.jpe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1568450"/>
            <a:ext cx="13573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Рисунок 3" descr="shop_items_catalog_image683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00250" y="1428750"/>
            <a:ext cx="1571625" cy="120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857250" y="571500"/>
            <a:ext cx="7429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Определи номера следующих домов на улице Цветочной, соблюдая закономерность</a:t>
            </a:r>
          </a:p>
        </p:txBody>
      </p:sp>
      <p:pic>
        <p:nvPicPr>
          <p:cNvPr id="16392" name="Рисунок 2" descr="38626.png.jpeg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571625"/>
            <a:ext cx="13573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43000" y="2714625"/>
            <a:ext cx="69294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12            14          16         18         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4438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571750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857750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714750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715000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715125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643813" y="278606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643563" y="2714625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20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643688" y="2714625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22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7572375" y="271462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24</a:t>
            </a: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1071563" y="3500438"/>
            <a:ext cx="1928812" cy="1587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09650" y="3576638"/>
            <a:ext cx="7429500" cy="923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Определи номера домов на противоположной стороне улицы Цветочной</a:t>
            </a:r>
          </a:p>
        </p:txBody>
      </p:sp>
      <p:cxnSp>
        <p:nvCxnSpPr>
          <p:cNvPr id="26" name="Прямая со стрелкой 25"/>
          <p:cNvCxnSpPr/>
          <p:nvPr/>
        </p:nvCxnSpPr>
        <p:spPr>
          <a:xfrm rot="10800000">
            <a:off x="5929313" y="4643438"/>
            <a:ext cx="2143125" cy="1587"/>
          </a:xfrm>
          <a:prstGeom prst="straightConnector1">
            <a:avLst/>
          </a:prstGeom>
          <a:ln>
            <a:solidFill>
              <a:srgbClr val="006600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7572375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08" name="TextBox 27"/>
          <p:cNvSpPr txBox="1">
            <a:spLocks noChangeArrowheads="1"/>
          </p:cNvSpPr>
          <p:nvPr/>
        </p:nvSpPr>
        <p:spPr bwMode="auto">
          <a:xfrm>
            <a:off x="7500938" y="5286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25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715125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5786438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857750" y="5357813"/>
            <a:ext cx="428625" cy="3381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929063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2857500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1928813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1071563" y="5357813"/>
            <a:ext cx="428625" cy="3571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416" name="TextBox 35"/>
          <p:cNvSpPr txBox="1">
            <a:spLocks noChangeArrowheads="1"/>
          </p:cNvSpPr>
          <p:nvPr/>
        </p:nvSpPr>
        <p:spPr bwMode="auto">
          <a:xfrm>
            <a:off x="6643688" y="5286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23</a:t>
            </a:r>
          </a:p>
        </p:txBody>
      </p:sp>
      <p:sp>
        <p:nvSpPr>
          <p:cNvPr id="16417" name="TextBox 36"/>
          <p:cNvSpPr txBox="1">
            <a:spLocks noChangeArrowheads="1"/>
          </p:cNvSpPr>
          <p:nvPr/>
        </p:nvSpPr>
        <p:spPr bwMode="auto">
          <a:xfrm>
            <a:off x="5715000" y="5286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21</a:t>
            </a:r>
          </a:p>
        </p:txBody>
      </p:sp>
      <p:sp>
        <p:nvSpPr>
          <p:cNvPr id="16418" name="TextBox 37"/>
          <p:cNvSpPr txBox="1">
            <a:spLocks noChangeArrowheads="1"/>
          </p:cNvSpPr>
          <p:nvPr/>
        </p:nvSpPr>
        <p:spPr bwMode="auto">
          <a:xfrm>
            <a:off x="4786313" y="5286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19</a:t>
            </a:r>
          </a:p>
        </p:txBody>
      </p:sp>
      <p:sp>
        <p:nvSpPr>
          <p:cNvPr id="16419" name="TextBox 38"/>
          <p:cNvSpPr txBox="1">
            <a:spLocks noChangeArrowheads="1"/>
          </p:cNvSpPr>
          <p:nvPr/>
        </p:nvSpPr>
        <p:spPr bwMode="auto">
          <a:xfrm>
            <a:off x="3857625" y="5286375"/>
            <a:ext cx="571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17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2786063" y="5286375"/>
            <a:ext cx="642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15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1857375" y="528637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13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1000125" y="5286375"/>
            <a:ext cx="642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7030A0"/>
                </a:solidFill>
              </a:rPr>
              <a:t>11</a:t>
            </a:r>
          </a:p>
        </p:txBody>
      </p:sp>
      <p:sp>
        <p:nvSpPr>
          <p:cNvPr id="43" name="Стрелка вправо 42">
            <a:hlinkClick r:id="" action="ppaction://hlinkshowjump?jump=nextslide"/>
          </p:cNvPr>
          <p:cNvSpPr/>
          <p:nvPr/>
        </p:nvSpPr>
        <p:spPr>
          <a:xfrm>
            <a:off x="7358063" y="5857875"/>
            <a:ext cx="642937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642938"/>
            <a:ext cx="7858125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Улицы города образовали фигуры, </a:t>
            </a:r>
          </a:p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назови эти фигуры</a:t>
            </a:r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1285875" y="1500188"/>
            <a:ext cx="1928813" cy="1785937"/>
          </a:xfrm>
          <a:prstGeom prst="triangle">
            <a:avLst>
              <a:gd name="adj" fmla="val 8182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929063" y="2500313"/>
            <a:ext cx="3000375" cy="26431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Полилиния 5"/>
          <p:cNvSpPr/>
          <p:nvPr/>
        </p:nvSpPr>
        <p:spPr>
          <a:xfrm>
            <a:off x="5160963" y="1681163"/>
            <a:ext cx="2393950" cy="1212850"/>
          </a:xfrm>
          <a:custGeom>
            <a:avLst/>
            <a:gdLst>
              <a:gd name="connsiteX0" fmla="*/ 0 w 2394559"/>
              <a:gd name="connsiteY0" fmla="*/ 423797 h 1212936"/>
              <a:gd name="connsiteX1" fmla="*/ 1252603 w 2394559"/>
              <a:gd name="connsiteY1" fmla="*/ 98120 h 1212936"/>
              <a:gd name="connsiteX2" fmla="*/ 1252603 w 2394559"/>
              <a:gd name="connsiteY2" fmla="*/ 1012520 h 1212936"/>
              <a:gd name="connsiteX3" fmla="*/ 2292263 w 2394559"/>
              <a:gd name="connsiteY3" fmla="*/ 987468 h 1212936"/>
              <a:gd name="connsiteX4" fmla="*/ 1866378 w 2394559"/>
              <a:gd name="connsiteY4" fmla="*/ 1212936 h 121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94559" h="1212936">
                <a:moveTo>
                  <a:pt x="0" y="423797"/>
                </a:moveTo>
                <a:cubicBezTo>
                  <a:pt x="521918" y="211898"/>
                  <a:pt x="1043836" y="0"/>
                  <a:pt x="1252603" y="98120"/>
                </a:cubicBezTo>
                <a:cubicBezTo>
                  <a:pt x="1461370" y="196241"/>
                  <a:pt x="1079326" y="864295"/>
                  <a:pt x="1252603" y="1012520"/>
                </a:cubicBezTo>
                <a:cubicBezTo>
                  <a:pt x="1425880" y="1160745"/>
                  <a:pt x="2189967" y="954065"/>
                  <a:pt x="2292263" y="987468"/>
                </a:cubicBezTo>
                <a:cubicBezTo>
                  <a:pt x="2394559" y="1020871"/>
                  <a:pt x="1866378" y="1212936"/>
                  <a:pt x="1866378" y="1212936"/>
                </a:cubicBezTo>
              </a:path>
            </a:pathLst>
          </a:cu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071813" y="3929063"/>
            <a:ext cx="1285875" cy="1714500"/>
          </a:xfrm>
          <a:prstGeom prst="ellipse">
            <a:avLst/>
          </a:prstGeom>
          <a:noFill/>
          <a:ln w="381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rot="16200000" flipH="1">
            <a:off x="5857875" y="3571875"/>
            <a:ext cx="928688" cy="7143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6357938" y="3500438"/>
            <a:ext cx="928687" cy="57150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6822281" y="3964782"/>
            <a:ext cx="1000125" cy="7143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Стрелка вправо 13">
            <a:hlinkClick r:id="" action="ppaction://hlinkshowjump?jump=nextslide"/>
          </p:cNvPr>
          <p:cNvSpPr/>
          <p:nvPr/>
        </p:nvSpPr>
        <p:spPr>
          <a:xfrm>
            <a:off x="7286625" y="5357813"/>
            <a:ext cx="642938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1071563" y="857250"/>
            <a:ext cx="7215187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В городе </a:t>
            </a:r>
            <a:r>
              <a:rPr lang="ru-RU" sz="2800" b="1">
                <a:solidFill>
                  <a:srgbClr val="7030A0"/>
                </a:solidFill>
              </a:rPr>
              <a:t>40 </a:t>
            </a:r>
            <a:r>
              <a:rPr lang="ru-RU" sz="2800"/>
              <a:t>магазинов, из них </a:t>
            </a:r>
            <a:r>
              <a:rPr lang="ru-RU" sz="2800" b="1">
                <a:solidFill>
                  <a:srgbClr val="7030A0"/>
                </a:solidFill>
              </a:rPr>
              <a:t>30</a:t>
            </a:r>
            <a:r>
              <a:rPr lang="ru-RU" sz="2800"/>
              <a:t> торгуют продуктами, а остальные одеждой. Сколько магазинов продают одежду? </a:t>
            </a:r>
          </a:p>
        </p:txBody>
      </p:sp>
      <p:sp>
        <p:nvSpPr>
          <p:cNvPr id="3" name="Хорда 2"/>
          <p:cNvSpPr/>
          <p:nvPr/>
        </p:nvSpPr>
        <p:spPr>
          <a:xfrm rot="5400000">
            <a:off x="4000500" y="785813"/>
            <a:ext cx="714375" cy="4857750"/>
          </a:xfrm>
          <a:prstGeom prst="chord">
            <a:avLst>
              <a:gd name="adj1" fmla="val 5397672"/>
              <a:gd name="adj2" fmla="val 1620000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4857750" y="3214688"/>
            <a:ext cx="2857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14625" y="2857500"/>
            <a:ext cx="1714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spc="300" dirty="0">
                <a:cs typeface="+mn-cs"/>
              </a:rPr>
              <a:t>продукты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0625" y="2857500"/>
            <a:ext cx="17145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spc="300" dirty="0">
                <a:cs typeface="+mn-cs"/>
              </a:rPr>
              <a:t>одежда</a:t>
            </a:r>
          </a:p>
        </p:txBody>
      </p:sp>
      <p:sp>
        <p:nvSpPr>
          <p:cNvPr id="18438" name="TextBox 9"/>
          <p:cNvSpPr txBox="1">
            <a:spLocks noChangeArrowheads="1"/>
          </p:cNvSpPr>
          <p:nvPr/>
        </p:nvSpPr>
        <p:spPr bwMode="auto">
          <a:xfrm>
            <a:off x="3857625" y="2357438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</a:rPr>
              <a:t>40</a:t>
            </a:r>
          </a:p>
        </p:txBody>
      </p:sp>
      <p:sp>
        <p:nvSpPr>
          <p:cNvPr id="18439" name="TextBox 10"/>
          <p:cNvSpPr txBox="1">
            <a:spLocks noChangeArrowheads="1"/>
          </p:cNvSpPr>
          <p:nvPr/>
        </p:nvSpPr>
        <p:spPr bwMode="auto">
          <a:xfrm>
            <a:off x="3143250" y="3214688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</a:rPr>
              <a:t>30</a:t>
            </a:r>
          </a:p>
        </p:txBody>
      </p:sp>
      <p:sp>
        <p:nvSpPr>
          <p:cNvPr id="18440" name="TextBox 11"/>
          <p:cNvSpPr txBox="1">
            <a:spLocks noChangeArrowheads="1"/>
          </p:cNvSpPr>
          <p:nvPr/>
        </p:nvSpPr>
        <p:spPr bwMode="auto">
          <a:xfrm>
            <a:off x="5143500" y="3214688"/>
            <a:ext cx="100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28750" y="4214813"/>
            <a:ext cx="1857375" cy="500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500188" y="4214813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</a:rPr>
              <a:t>40 – 30 =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57563" y="4214813"/>
            <a:ext cx="2928937" cy="50006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3286125" y="4214813"/>
            <a:ext cx="3143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7030A0"/>
                </a:solidFill>
              </a:rPr>
              <a:t>10 (м.) - одежды</a:t>
            </a:r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7358063" y="5857875"/>
            <a:ext cx="642937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2" descr="foto_stih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3789363"/>
            <a:ext cx="32829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1619250" y="1484313"/>
            <a:ext cx="5545138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/>
              <a:t>23   67   89  50   43   9   21   74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255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22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……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МЕТР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73100" y="3779838"/>
            <a:ext cx="7504113" cy="115093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ru-RU" sz="90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……..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МЕТР</a:t>
            </a: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 rot="-3265772">
            <a:off x="5760244" y="872331"/>
            <a:ext cx="936625" cy="144463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-3265772">
            <a:off x="5399881" y="3248820"/>
            <a:ext cx="936625" cy="144462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2" grpId="0" animBg="1"/>
      <p:bldP spid="1229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255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</a:t>
            </a:r>
            <a:r>
              <a:rPr lang="ru-RU" sz="9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Е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Ц</a:t>
            </a:r>
            <a:r>
              <a:rPr lang="ru-RU" sz="9600" b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МЕТР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3779838"/>
            <a:ext cx="8388350" cy="1150937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</a:t>
            </a:r>
            <a:r>
              <a:rPr lang="ru-RU" sz="9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А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НТ</a:t>
            </a:r>
            <a:r>
              <a:rPr lang="ru-RU" sz="96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И</a:t>
            </a:r>
            <a:r>
              <a:rPr lang="ru-RU" sz="9600" b="1" smtClean="0">
                <a:solidFill>
                  <a:srgbClr val="6699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МЕТР</a:t>
            </a: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 rot="-3265772">
            <a:off x="5899944" y="738981"/>
            <a:ext cx="936625" cy="144463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-3265772">
            <a:off x="6088856" y="3269457"/>
            <a:ext cx="936625" cy="144462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2" grpId="0" animBg="1"/>
      <p:bldP spid="1229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AutoShape 4"/>
          <p:cNvSpPr>
            <a:spLocks noChangeArrowheads="1"/>
          </p:cNvSpPr>
          <p:nvPr/>
        </p:nvSpPr>
        <p:spPr bwMode="auto">
          <a:xfrm rot="-3265772">
            <a:off x="5899944" y="738981"/>
            <a:ext cx="936625" cy="144463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-3265772">
            <a:off x="6088856" y="3269457"/>
            <a:ext cx="936625" cy="144462"/>
          </a:xfrm>
          <a:prstGeom prst="triangle">
            <a:avLst>
              <a:gd name="adj" fmla="val 100000"/>
            </a:avLst>
          </a:prstGeom>
          <a:solidFill>
            <a:srgbClr val="66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ru-RU"/>
          </a:p>
        </p:txBody>
      </p:sp>
      <p:pic>
        <p:nvPicPr>
          <p:cNvPr id="22531" name="Picture 6" descr="img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animBg="1"/>
      <p:bldP spid="1229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270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19" descr="img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WordArt 19"/>
          <p:cNvSpPr>
            <a:spLocks noChangeArrowheads="1" noChangeShapeType="1" noTextEdit="1"/>
          </p:cNvSpPr>
          <p:nvPr/>
        </p:nvSpPr>
        <p:spPr bwMode="auto">
          <a:xfrm>
            <a:off x="971550" y="692150"/>
            <a:ext cx="7559675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миллиметр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WordArt 3"/>
          <p:cNvSpPr>
            <a:spLocks noChangeArrowheads="1" noChangeShapeType="1" noTextEdit="1"/>
          </p:cNvSpPr>
          <p:nvPr/>
        </p:nvSpPr>
        <p:spPr bwMode="auto">
          <a:xfrm>
            <a:off x="1258888" y="3141663"/>
            <a:ext cx="2376487" cy="20891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1СМ</a:t>
            </a:r>
          </a:p>
        </p:txBody>
      </p:sp>
      <p:sp>
        <p:nvSpPr>
          <p:cNvPr id="23556" name="WordArt 4"/>
          <p:cNvSpPr>
            <a:spLocks noChangeArrowheads="1" noChangeShapeType="1" noTextEdit="1"/>
          </p:cNvSpPr>
          <p:nvPr/>
        </p:nvSpPr>
        <p:spPr bwMode="auto">
          <a:xfrm>
            <a:off x="3924300" y="3789363"/>
            <a:ext cx="4318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b="1" kern="10">
                <a:ln w="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=</a:t>
            </a:r>
          </a:p>
        </p:txBody>
      </p:sp>
      <p:sp>
        <p:nvSpPr>
          <p:cNvPr id="23557" name="WordArt 5"/>
          <p:cNvSpPr>
            <a:spLocks noChangeArrowheads="1" noChangeShapeType="1" noTextEdit="1"/>
          </p:cNvSpPr>
          <p:nvPr/>
        </p:nvSpPr>
        <p:spPr bwMode="auto">
          <a:xfrm>
            <a:off x="4643438" y="3141663"/>
            <a:ext cx="3455987" cy="201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10 мм</a:t>
            </a:r>
          </a:p>
        </p:txBody>
      </p:sp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827088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25" y="714375"/>
            <a:ext cx="71437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Реши правильно, чтобы перейти дорогу</a:t>
            </a:r>
          </a:p>
        </p:txBody>
      </p:sp>
      <p:sp>
        <p:nvSpPr>
          <p:cNvPr id="25602" name="TextBox 4"/>
          <p:cNvSpPr txBox="1">
            <a:spLocks noChangeArrowheads="1"/>
          </p:cNvSpPr>
          <p:nvPr/>
        </p:nvSpPr>
        <p:spPr bwMode="auto">
          <a:xfrm>
            <a:off x="1285875" y="1643063"/>
            <a:ext cx="3857625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ru-RU" sz="3200" b="1">
                <a:solidFill>
                  <a:srgbClr val="002060"/>
                </a:solidFill>
              </a:rPr>
              <a:t> 14 + 3 =       - 1</a:t>
            </a:r>
          </a:p>
          <a:p>
            <a:pPr>
              <a:lnSpc>
                <a:spcPct val="150000"/>
              </a:lnSpc>
            </a:pPr>
            <a:r>
              <a:rPr lang="ru-RU" sz="3200" b="1">
                <a:solidFill>
                  <a:srgbClr val="002060"/>
                </a:solidFill>
              </a:rPr>
              <a:t>    + 5 = 19 - 3 </a:t>
            </a:r>
          </a:p>
          <a:p>
            <a:pPr>
              <a:lnSpc>
                <a:spcPct val="150000"/>
              </a:lnSpc>
            </a:pPr>
            <a:r>
              <a:rPr lang="ru-RU" sz="3200" b="1">
                <a:solidFill>
                  <a:srgbClr val="002060"/>
                </a:solidFill>
              </a:rPr>
              <a:t>12 – 3 =      + 5</a:t>
            </a:r>
          </a:p>
          <a:p>
            <a:pPr>
              <a:lnSpc>
                <a:spcPct val="150000"/>
              </a:lnSpc>
            </a:pPr>
            <a:r>
              <a:rPr lang="ru-RU" sz="3200" b="1">
                <a:solidFill>
                  <a:srgbClr val="002060"/>
                </a:solidFill>
              </a:rPr>
              <a:t>  8 + 2 = 20 –</a:t>
            </a:r>
          </a:p>
          <a:p>
            <a:pPr>
              <a:lnSpc>
                <a:spcPct val="150000"/>
              </a:lnSpc>
            </a:pPr>
            <a:r>
              <a:rPr lang="ru-RU" sz="3200" b="1">
                <a:solidFill>
                  <a:srgbClr val="002060"/>
                </a:solidFill>
              </a:rPr>
              <a:t>     + 7 = 18 - 9  </a:t>
            </a:r>
          </a:p>
        </p:txBody>
      </p:sp>
      <p:sp>
        <p:nvSpPr>
          <p:cNvPr id="6" name="Овал 5"/>
          <p:cNvSpPr/>
          <p:nvPr/>
        </p:nvSpPr>
        <p:spPr>
          <a:xfrm>
            <a:off x="3132138" y="184467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5604" name="Рисунок 6" descr="poem_105124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50" y="1422400"/>
            <a:ext cx="135731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1285875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000250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714625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429000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4071938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4786313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5429250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6072188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429500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786563" y="5572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615" name="TextBox 17"/>
          <p:cNvSpPr txBox="1">
            <a:spLocks noChangeArrowheads="1"/>
          </p:cNvSpPr>
          <p:nvPr/>
        </p:nvSpPr>
        <p:spPr bwMode="auto">
          <a:xfrm>
            <a:off x="5500688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7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071688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2</a:t>
            </a:r>
          </a:p>
        </p:txBody>
      </p:sp>
      <p:sp>
        <p:nvSpPr>
          <p:cNvPr id="25617" name="TextBox 19"/>
          <p:cNvSpPr txBox="1">
            <a:spLocks noChangeArrowheads="1"/>
          </p:cNvSpPr>
          <p:nvPr/>
        </p:nvSpPr>
        <p:spPr bwMode="auto">
          <a:xfrm>
            <a:off x="2786063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3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500438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4</a:t>
            </a:r>
          </a:p>
        </p:txBody>
      </p:sp>
      <p:sp>
        <p:nvSpPr>
          <p:cNvPr id="25619" name="TextBox 21"/>
          <p:cNvSpPr txBox="1">
            <a:spLocks noChangeArrowheads="1"/>
          </p:cNvSpPr>
          <p:nvPr/>
        </p:nvSpPr>
        <p:spPr bwMode="auto">
          <a:xfrm>
            <a:off x="4143375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5</a:t>
            </a:r>
          </a:p>
        </p:txBody>
      </p:sp>
      <p:sp>
        <p:nvSpPr>
          <p:cNvPr id="25620" name="TextBox 22"/>
          <p:cNvSpPr txBox="1">
            <a:spLocks noChangeArrowheads="1"/>
          </p:cNvSpPr>
          <p:nvPr/>
        </p:nvSpPr>
        <p:spPr bwMode="auto">
          <a:xfrm>
            <a:off x="4857750" y="5568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6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7358063" y="5568950"/>
            <a:ext cx="714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10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011863" y="5568950"/>
            <a:ext cx="720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18</a:t>
            </a:r>
          </a:p>
        </p:txBody>
      </p:sp>
      <p:sp>
        <p:nvSpPr>
          <p:cNvPr id="25623" name="TextBox 25"/>
          <p:cNvSpPr txBox="1">
            <a:spLocks noChangeArrowheads="1"/>
          </p:cNvSpPr>
          <p:nvPr/>
        </p:nvSpPr>
        <p:spPr bwMode="auto">
          <a:xfrm>
            <a:off x="6858000" y="5572125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9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258888" y="5589588"/>
            <a:ext cx="7191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/>
              <a:t>11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3059113" y="1773238"/>
            <a:ext cx="720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18</a:t>
            </a:r>
          </a:p>
        </p:txBody>
      </p:sp>
      <p:sp>
        <p:nvSpPr>
          <p:cNvPr id="29" name="Овал 28"/>
          <p:cNvSpPr/>
          <p:nvPr/>
        </p:nvSpPr>
        <p:spPr>
          <a:xfrm>
            <a:off x="1143000" y="2503488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1042988" y="2492375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11</a:t>
            </a:r>
          </a:p>
        </p:txBody>
      </p:sp>
      <p:sp>
        <p:nvSpPr>
          <p:cNvPr id="32" name="Овал 31"/>
          <p:cNvSpPr/>
          <p:nvPr/>
        </p:nvSpPr>
        <p:spPr>
          <a:xfrm>
            <a:off x="2928938" y="3286125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000375" y="3282950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4</a:t>
            </a:r>
          </a:p>
        </p:txBody>
      </p:sp>
      <p:sp>
        <p:nvSpPr>
          <p:cNvPr id="34" name="Овал 33"/>
          <p:cNvSpPr/>
          <p:nvPr/>
        </p:nvSpPr>
        <p:spPr>
          <a:xfrm>
            <a:off x="3857625" y="4000500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786188" y="3997325"/>
            <a:ext cx="714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10</a:t>
            </a:r>
          </a:p>
        </p:txBody>
      </p:sp>
      <p:sp>
        <p:nvSpPr>
          <p:cNvPr id="36" name="Овал 35"/>
          <p:cNvSpPr/>
          <p:nvPr/>
        </p:nvSpPr>
        <p:spPr>
          <a:xfrm>
            <a:off x="1285875" y="4786313"/>
            <a:ext cx="571500" cy="5715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357313" y="4714875"/>
            <a:ext cx="4286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6600"/>
                </a:solidFill>
              </a:rPr>
              <a:t>2</a:t>
            </a:r>
          </a:p>
        </p:txBody>
      </p:sp>
      <p:sp>
        <p:nvSpPr>
          <p:cNvPr id="38" name="Стрелка вправо 37">
            <a:hlinkClick r:id="" action="ppaction://hlinkshowjump?jump=nextslide"/>
          </p:cNvPr>
          <p:cNvSpPr/>
          <p:nvPr/>
        </p:nvSpPr>
        <p:spPr>
          <a:xfrm>
            <a:off x="7286625" y="4786313"/>
            <a:ext cx="642938" cy="428625"/>
          </a:xfrm>
          <a:prstGeom prst="rightArrow">
            <a:avLst/>
          </a:prstGeom>
          <a:solidFill>
            <a:srgbClr val="0066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8" grpId="0"/>
      <p:bldP spid="30" grpId="0"/>
      <p:bldP spid="33" grpId="0"/>
      <p:bldP spid="37" grpId="0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Содержимое 2"/>
          <p:cNvSpPr>
            <a:spLocks noGrp="1"/>
          </p:cNvSpPr>
          <p:nvPr>
            <p:ph idx="1"/>
          </p:nvPr>
        </p:nvSpPr>
        <p:spPr>
          <a:xfrm>
            <a:off x="928688" y="714375"/>
            <a:ext cx="7286625" cy="48577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mtClean="0"/>
              <a:t>Использованы ресурсы:</a:t>
            </a:r>
          </a:p>
          <a:p>
            <a:pPr eaLnBrk="1" hangingPunct="1"/>
            <a:r>
              <a:rPr lang="ru-RU" sz="1800" u="sng" smtClean="0">
                <a:hlinkClick r:id="rId2"/>
              </a:rPr>
              <a:t>http://2berega.spb.ru/user/Polikarpowa/file/771463/</a:t>
            </a:r>
            <a:endParaRPr lang="ru-RU" sz="1800" smtClean="0"/>
          </a:p>
          <a:p>
            <a:pPr eaLnBrk="1" hangingPunct="1"/>
            <a:r>
              <a:rPr lang="ru-RU" sz="1800" u="sng" smtClean="0">
                <a:hlinkClick r:id="rId3"/>
              </a:rPr>
              <a:t>http://forum.forumok.ru/index.php?act=Print&amp;client=printer&amp;f=67&amp;t=2153</a:t>
            </a:r>
            <a:endParaRPr lang="ru-RU" sz="1800" u="sng" smtClean="0"/>
          </a:p>
          <a:p>
            <a:pPr eaLnBrk="1" hangingPunct="1"/>
            <a:r>
              <a:rPr lang="en-US" sz="1800" smtClean="0">
                <a:hlinkClick r:id="rId4"/>
              </a:rPr>
              <a:t>http://aituts.ru/single.php?id=13</a:t>
            </a:r>
            <a:endParaRPr lang="ru-RU" sz="1800" smtClean="0"/>
          </a:p>
          <a:p>
            <a:pPr eaLnBrk="1" hangingPunct="1"/>
            <a:r>
              <a:rPr lang="en-US" sz="1800" smtClean="0">
                <a:hlinkClick r:id="rId5"/>
              </a:rPr>
              <a:t>http://ru.4androidapps.net/tag/tools/flii-backup-free-download-73174.html</a:t>
            </a:r>
            <a:endParaRPr lang="ru-RU" sz="1800" smtClean="0"/>
          </a:p>
          <a:p>
            <a:pPr eaLnBrk="1" hangingPunct="1"/>
            <a:r>
              <a:rPr lang="en-US" sz="1800" smtClean="0">
                <a:hlinkClick r:id="rId6"/>
              </a:rPr>
              <a:t>http://www.raketa.ua/732348/p732348/</a:t>
            </a:r>
            <a:endParaRPr lang="ru-RU" sz="1800" smtClean="0"/>
          </a:p>
          <a:p>
            <a:pPr eaLnBrk="1" hangingPunct="1"/>
            <a:r>
              <a:rPr lang="en-US" sz="1800" smtClean="0">
                <a:hlinkClick r:id="rId7"/>
              </a:rPr>
              <a:t>http://forum.od.ua/showthread.php?s=15fe87fe64587424de1820884d8fb258&amp;t=395055&amp;page=32</a:t>
            </a:r>
            <a:endParaRPr lang="ru-RU" sz="1800" smtClean="0"/>
          </a:p>
          <a:p>
            <a:pPr eaLnBrk="1" hangingPunct="1"/>
            <a:r>
              <a:rPr lang="en-US" sz="1800" smtClean="0">
                <a:hlinkClick r:id="rId8"/>
              </a:rPr>
              <a:t>http://kidsstock.ru/letnie-tovary/igrovye-domiki/</a:t>
            </a:r>
            <a:endParaRPr lang="ru-RU" sz="1800" smtClean="0"/>
          </a:p>
          <a:p>
            <a:pPr eaLnBrk="1" hangingPunct="1"/>
            <a:r>
              <a:rPr lang="en-US" sz="1800" smtClean="0">
                <a:hlinkClick r:id="rId9"/>
              </a:rPr>
              <a:t>http://subscribe.ru/archive/home.child.raskraska/200907/07111405.html</a:t>
            </a:r>
            <a:endParaRPr lang="ru-RU" sz="1800" smtClean="0"/>
          </a:p>
          <a:p>
            <a:pPr eaLnBrk="1" hangingPunct="1"/>
            <a:r>
              <a:rPr lang="ru-RU" sz="1800" smtClean="0">
                <a:solidFill>
                  <a:srgbClr val="002060"/>
                </a:solidFill>
              </a:rPr>
              <a:t>Автор шаблона - Коровина Ирина Николаевна</a:t>
            </a:r>
            <a:r>
              <a:rPr lang="ru-RU" sz="2400" smtClean="0"/>
              <a:t/>
            </a:r>
            <a:br>
              <a:rPr lang="ru-RU" sz="2400" smtClean="0"/>
            </a:br>
            <a:endParaRPr lang="ru-RU" sz="2400" smtClean="0"/>
          </a:p>
          <a:p>
            <a:pPr eaLnBrk="1" hangingPunct="1">
              <a:buFont typeface="Arial" charset="0"/>
              <a:buNone/>
            </a:pPr>
            <a:endParaRPr lang="ru-RU" sz="2400" smtClean="0"/>
          </a:p>
          <a:p>
            <a:pPr eaLnBrk="1" hangingPunct="1"/>
            <a:endParaRPr lang="ru-RU" sz="2400" smtClean="0"/>
          </a:p>
          <a:p>
            <a:pPr eaLnBrk="1" hangingPunct="1"/>
            <a:endParaRPr lang="ru-RU" sz="2400" smtClean="0"/>
          </a:p>
          <a:p>
            <a:pPr eaLnBrk="1" hangingPunct="1"/>
            <a:endParaRPr lang="ru-RU" sz="2400" smtClean="0"/>
          </a:p>
          <a:p>
            <a:pPr eaLnBrk="1" hangingPunct="1">
              <a:buFont typeface="Arial" charset="0"/>
              <a:buNone/>
            </a:pPr>
            <a:endParaRPr lang="ru-RU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151</Words>
  <Application>Microsoft Office PowerPoint</Application>
  <PresentationFormat>Экран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Тема Office</vt:lpstr>
      <vt:lpstr>Тема Office</vt:lpstr>
      <vt:lpstr>Урок по теме «Миллиметр» 2класс</vt:lpstr>
      <vt:lpstr>Слайд 2</vt:lpstr>
      <vt:lpstr>Слайд 3</vt:lpstr>
      <vt:lpstr>Слайд 4</vt:lpstr>
      <vt:lpstr>Слайд 5</vt:lpstr>
      <vt:lpstr>Слайд 6</vt:lpstr>
      <vt:lpstr>……МЕТР</vt:lpstr>
      <vt:lpstr>ДЕЦИМЕТР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устный счёт</dc:title>
  <dc:subject>математика 1 класс</dc:subject>
  <dc:creator>corowina</dc:creator>
  <cp:lastModifiedBy>ДоМ</cp:lastModifiedBy>
  <cp:revision>30</cp:revision>
  <dcterms:created xsi:type="dcterms:W3CDTF">2013-01-21T15:55:50Z</dcterms:created>
  <dcterms:modified xsi:type="dcterms:W3CDTF">2019-05-28T07:10:36Z</dcterms:modified>
</cp:coreProperties>
</file>