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2" r:id="rId5"/>
    <p:sldId id="263" r:id="rId6"/>
    <p:sldId id="264" r:id="rId7"/>
    <p:sldId id="266" r:id="rId8"/>
    <p:sldId id="268" r:id="rId9"/>
    <p:sldId id="269" r:id="rId10"/>
    <p:sldId id="265" r:id="rId11"/>
    <p:sldId id="272" r:id="rId12"/>
    <p:sldId id="267" r:id="rId13"/>
    <p:sldId id="273" r:id="rId14"/>
    <p:sldId id="271" r:id="rId15"/>
    <p:sldId id="270" r:id="rId16"/>
    <p:sldId id="277" r:id="rId17"/>
    <p:sldId id="276" r:id="rId18"/>
    <p:sldId id="275" r:id="rId19"/>
    <p:sldId id="279" r:id="rId20"/>
    <p:sldId id="278" r:id="rId21"/>
    <p:sldId id="274" r:id="rId22"/>
    <p:sldId id="280" r:id="rId23"/>
    <p:sldId id="281" r:id="rId24"/>
    <p:sldId id="282" r:id="rId25"/>
    <p:sldId id="283" r:id="rId26"/>
    <p:sldId id="285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\Desktop\2019335_fon-dlya-prezentacii-po-matematik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4595" r="2222" b="4258"/>
          <a:stretch/>
        </p:blipFill>
        <p:spPr bwMode="auto">
          <a:xfrm>
            <a:off x="-324544" y="-20387"/>
            <a:ext cx="9568601" cy="68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908720"/>
            <a:ext cx="74888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800" dirty="0">
                <a:solidFill>
                  <a:schemeClr val="bg1"/>
                </a:solidFill>
                <a:latin typeface="Monotype Corsiva" pitchFamily="66" charset="0"/>
              </a:rPr>
              <a:t>Приёмы индивидуальной работы </a:t>
            </a:r>
            <a:endParaRPr lang="ru-RU" sz="4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lvl="0" algn="ctr"/>
            <a:r>
              <a:rPr lang="ru-RU" sz="4800" dirty="0" smtClean="0">
                <a:solidFill>
                  <a:schemeClr val="bg1"/>
                </a:solidFill>
                <a:latin typeface="Monotype Corsiva" pitchFamily="66" charset="0"/>
              </a:rPr>
              <a:t>с </a:t>
            </a:r>
            <a:r>
              <a:rPr lang="ru-RU" sz="4800" dirty="0">
                <a:solidFill>
                  <a:schemeClr val="bg1"/>
                </a:solidFill>
                <a:latin typeface="Monotype Corsiva" pitchFamily="66" charset="0"/>
              </a:rPr>
              <a:t>одарёнными </a:t>
            </a:r>
            <a:r>
              <a:rPr lang="ru-RU" sz="4800" dirty="0" smtClean="0">
                <a:solidFill>
                  <a:schemeClr val="bg1"/>
                </a:solidFill>
                <a:latin typeface="Monotype Corsiva" pitchFamily="66" charset="0"/>
              </a:rPr>
              <a:t>детьми</a:t>
            </a:r>
          </a:p>
          <a:p>
            <a:pPr lvl="0" algn="ctr"/>
            <a:r>
              <a:rPr lang="ru-RU" sz="4800" dirty="0" smtClean="0">
                <a:solidFill>
                  <a:schemeClr val="bg1"/>
                </a:solidFill>
                <a:latin typeface="Monotype Corsiva" pitchFamily="66" charset="0"/>
              </a:rPr>
              <a:t> </a:t>
            </a:r>
            <a:r>
              <a:rPr lang="ru-RU" sz="4800" dirty="0">
                <a:solidFill>
                  <a:schemeClr val="bg1"/>
                </a:solidFill>
                <a:latin typeface="Monotype Corsiva" pitchFamily="66" charset="0"/>
              </a:rPr>
              <a:t>на уроках математики </a:t>
            </a:r>
            <a:endParaRPr lang="ru-RU" sz="480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lvl="0" algn="ctr"/>
            <a:r>
              <a:rPr lang="ru-RU" sz="4800" dirty="0" smtClean="0">
                <a:solidFill>
                  <a:schemeClr val="bg1"/>
                </a:solidFill>
                <a:latin typeface="Monotype Corsiva" pitchFamily="66" charset="0"/>
              </a:rPr>
              <a:t>в </a:t>
            </a:r>
            <a:r>
              <a:rPr lang="ru-RU" sz="4800" dirty="0">
                <a:solidFill>
                  <a:schemeClr val="bg1"/>
                </a:solidFill>
                <a:latin typeface="Monotype Corsiva" pitchFamily="66" charset="0"/>
              </a:rPr>
              <a:t>начальной школе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3968" y="5301208"/>
            <a:ext cx="4261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Monotype Corsiva" pitchFamily="66" charset="0"/>
              </a:rPr>
              <a:t>Некипелова В.А., МБОУ ООШ №2</a:t>
            </a:r>
            <a:endParaRPr lang="ru-RU" sz="2400" dirty="0">
              <a:solidFill>
                <a:schemeClr val="bg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207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548680"/>
            <a:ext cx="82626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 «В душе КАЖДОГО ребенка есть невидимые струны.</a:t>
            </a:r>
          </a:p>
          <a:p>
            <a:pPr algn="ctr"/>
            <a:r>
              <a:rPr lang="ru-RU" sz="4000" b="1" dirty="0"/>
              <a:t>  </a:t>
            </a:r>
            <a:r>
              <a:rPr lang="ru-RU" sz="4000" b="1" dirty="0" smtClean="0"/>
              <a:t>Если </a:t>
            </a:r>
            <a:r>
              <a:rPr lang="ru-RU" sz="4000" b="1" dirty="0"/>
              <a:t>их тронуть умелой рукой, они красиво зазвучат».</a:t>
            </a:r>
          </a:p>
          <a:p>
            <a:pPr algn="r"/>
            <a:r>
              <a:rPr lang="ru-RU" sz="4000" b="1" dirty="0" smtClean="0"/>
              <a:t>                                                                                              </a:t>
            </a:r>
            <a:r>
              <a:rPr lang="ru-RU" sz="4000" b="1" dirty="0" err="1"/>
              <a:t>В.А.Сухомлинский</a:t>
            </a:r>
            <a:endParaRPr lang="ru-RU" sz="4000" b="1" dirty="0"/>
          </a:p>
          <a:p>
            <a:pPr algn="ctr"/>
            <a:r>
              <a:rPr lang="ru-RU" sz="4000" dirty="0"/>
              <a:t>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305849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1540" y="476672"/>
            <a:ext cx="828092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Cambria" pitchFamily="18" charset="0"/>
              </a:rPr>
              <a:t>Технология проблемного обучения . </a:t>
            </a:r>
            <a:endParaRPr lang="ru-RU" sz="2400" b="1" i="1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Решение </a:t>
            </a:r>
            <a:r>
              <a:rPr lang="ru-RU" sz="2000" dirty="0">
                <a:latin typeface="Cambria" pitchFamily="18" charset="0"/>
              </a:rPr>
              <a:t>задач проблемного содержания обеспечивает высокий уровень познавательной активности школьников. Главная функция проблемного обучения – развитие умения мыслить на уровне взаимосвязей и взаимозависимостей. </a:t>
            </a:r>
            <a:endParaRPr lang="ru-RU" sz="2000" dirty="0" smtClean="0">
              <a:latin typeface="Cambria" pitchFamily="18" charset="0"/>
            </a:endParaRPr>
          </a:p>
          <a:p>
            <a:endParaRPr lang="ru-RU" sz="500" dirty="0" smtClean="0">
              <a:latin typeface="Cambria" pitchFamily="18" charset="0"/>
            </a:endParaRPr>
          </a:p>
          <a:p>
            <a:pPr algn="ctr"/>
            <a:r>
              <a:rPr lang="ru-RU" sz="2400" b="1" i="1" dirty="0" smtClean="0">
                <a:latin typeface="Cambria" pitchFamily="18" charset="0"/>
              </a:rPr>
              <a:t>Методика </a:t>
            </a:r>
            <a:r>
              <a:rPr lang="ru-RU" sz="2400" b="1" i="1" dirty="0">
                <a:latin typeface="Cambria" pitchFamily="18" charset="0"/>
              </a:rPr>
              <a:t>обучения в малых группах . </a:t>
            </a:r>
            <a:endParaRPr lang="ru-RU" sz="2400" b="1" i="1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Игровая </a:t>
            </a:r>
            <a:r>
              <a:rPr lang="ru-RU" sz="2000" dirty="0">
                <a:latin typeface="Cambria" pitchFamily="18" charset="0"/>
              </a:rPr>
              <a:t>ситуация позволяет создать эмоциональный настрой и побудить школьников к более  разнообразной и напряжённой работе. </a:t>
            </a:r>
            <a:endParaRPr lang="ru-RU" sz="2000" dirty="0" smtClean="0">
              <a:latin typeface="Cambria" pitchFamily="18" charset="0"/>
            </a:endParaRPr>
          </a:p>
          <a:p>
            <a:endParaRPr lang="ru-RU" sz="900" dirty="0">
              <a:latin typeface="Cambria" pitchFamily="18" charset="0"/>
            </a:endParaRPr>
          </a:p>
          <a:p>
            <a:pPr algn="r"/>
            <a:r>
              <a:rPr lang="ru-RU" sz="2800" dirty="0">
                <a:latin typeface="Cambria" pitchFamily="18" charset="0"/>
              </a:rPr>
              <a:t> </a:t>
            </a:r>
            <a:r>
              <a:rPr lang="ru-RU" sz="2400" b="1" dirty="0">
                <a:latin typeface="Cambria" pitchFamily="18" charset="0"/>
              </a:rPr>
              <a:t>Технология проективного обучения. </a:t>
            </a:r>
          </a:p>
          <a:p>
            <a:r>
              <a:rPr lang="ru-RU" sz="2000" b="1" dirty="0" smtClean="0">
                <a:latin typeface="Cambria" pitchFamily="18" charset="0"/>
              </a:rPr>
              <a:t> 	</a:t>
            </a:r>
            <a:r>
              <a:rPr lang="ru-RU" sz="2000" dirty="0" smtClean="0">
                <a:latin typeface="Cambria" pitchFamily="18" charset="0"/>
              </a:rPr>
              <a:t>В </a:t>
            </a:r>
            <a:r>
              <a:rPr lang="ru-RU" sz="2000" dirty="0">
                <a:latin typeface="Cambria" pitchFamily="18" charset="0"/>
              </a:rPr>
              <a:t>основе </a:t>
            </a:r>
            <a:r>
              <a:rPr lang="ru-RU" sz="2000" dirty="0" smtClean="0">
                <a:latin typeface="Cambria" pitchFamily="18" charset="0"/>
              </a:rPr>
              <a:t>лежит </a:t>
            </a:r>
            <a:r>
              <a:rPr lang="ru-RU" sz="2000" dirty="0">
                <a:latin typeface="Cambria" pitchFamily="18" charset="0"/>
              </a:rPr>
              <a:t>творческое усвоение школьниками знаний в </a:t>
            </a:r>
            <a:r>
              <a:rPr lang="ru-RU" sz="2000" dirty="0" smtClean="0">
                <a:latin typeface="Cambria" pitchFamily="18" charset="0"/>
              </a:rPr>
              <a:t>	процессе </a:t>
            </a:r>
            <a:r>
              <a:rPr lang="ru-RU" sz="2000" dirty="0">
                <a:latin typeface="Cambria" pitchFamily="18" charset="0"/>
              </a:rPr>
              <a:t>самостоятельной поисковой </a:t>
            </a:r>
            <a:r>
              <a:rPr lang="ru-RU" sz="2000" dirty="0" smtClean="0">
                <a:latin typeface="Cambria" pitchFamily="18" charset="0"/>
              </a:rPr>
              <a:t>деятельности</a:t>
            </a:r>
            <a:r>
              <a:rPr lang="ru-RU" sz="2000" b="1" dirty="0">
                <a:latin typeface="Cambria" pitchFamily="18" charset="0"/>
              </a:rPr>
              <a:t>,</a:t>
            </a:r>
            <a:r>
              <a:rPr lang="ru-RU" sz="2000" b="1" dirty="0" smtClean="0">
                <a:latin typeface="Cambria" pitchFamily="18" charset="0"/>
              </a:rPr>
              <a:t> </a:t>
            </a:r>
          </a:p>
          <a:p>
            <a:r>
              <a:rPr lang="ru-RU" sz="2000" dirty="0" smtClean="0">
                <a:latin typeface="Cambria" pitchFamily="18" charset="0"/>
              </a:rPr>
              <a:t>		позволяет </a:t>
            </a:r>
            <a:r>
              <a:rPr lang="ru-RU" sz="2000" dirty="0">
                <a:latin typeface="Cambria" pitchFamily="18" charset="0"/>
              </a:rPr>
              <a:t>школьникам учиться </a:t>
            </a:r>
            <a:endParaRPr lang="ru-RU" sz="2000" dirty="0" smtClean="0">
              <a:latin typeface="Cambria" pitchFamily="18" charset="0"/>
            </a:endParaRPr>
          </a:p>
          <a:p>
            <a:r>
              <a:rPr lang="ru-RU" sz="2000" dirty="0" smtClean="0">
                <a:latin typeface="Cambria" pitchFamily="18" charset="0"/>
              </a:rPr>
              <a:t>		на </a:t>
            </a:r>
            <a:r>
              <a:rPr lang="ru-RU" sz="2000" dirty="0">
                <a:latin typeface="Cambria" pitchFamily="18" charset="0"/>
              </a:rPr>
              <a:t>собственном опыте и </a:t>
            </a:r>
            <a:r>
              <a:rPr lang="ru-RU" sz="2000" dirty="0" smtClean="0">
                <a:latin typeface="Cambria" pitchFamily="18" charset="0"/>
              </a:rPr>
              <a:t>опыте других.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51820" y="5031765"/>
            <a:ext cx="57606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ambria" pitchFamily="18" charset="0"/>
              </a:rPr>
              <a:t>Это стимулирует познавательные  интересы учащихся,  дает им возможность</a:t>
            </a:r>
          </a:p>
          <a:p>
            <a:pPr algn="ctr"/>
            <a:r>
              <a:rPr lang="ru-RU" sz="2000" dirty="0">
                <a:latin typeface="Cambria" pitchFamily="18" charset="0"/>
              </a:rPr>
              <a:t> осознать ситуацию успеха в обучении,  </a:t>
            </a:r>
          </a:p>
          <a:p>
            <a:pPr algn="ctr"/>
            <a:r>
              <a:rPr lang="ru-RU" sz="2000" dirty="0">
                <a:latin typeface="Cambria" pitchFamily="18" charset="0"/>
              </a:rPr>
              <a:t>получить удовлетворение</a:t>
            </a:r>
          </a:p>
        </p:txBody>
      </p:sp>
    </p:spTree>
    <p:extLst>
      <p:ext uri="{BB962C8B-B14F-4D97-AF65-F5344CB8AC3E}">
        <p14:creationId xmlns:p14="http://schemas.microsoft.com/office/powerpoint/2010/main" val="1322779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25421"/>
              </p:ext>
            </p:extLst>
          </p:nvPr>
        </p:nvGraphicFramePr>
        <p:xfrm>
          <a:off x="-180528" y="111871"/>
          <a:ext cx="9361039" cy="67072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9052"/>
                <a:gridCol w="2813312"/>
                <a:gridCol w="3054340"/>
                <a:gridCol w="3024335"/>
              </a:tblGrid>
              <a:tr h="7445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</a:rPr>
                        <a:t>Название используемой технологии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Обоснование применения.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Имеющийся или прогнозируемый результат.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 anchor="ctr"/>
                </a:tc>
              </a:tr>
              <a:tr h="2262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effectLst/>
                        </a:rPr>
                        <a:t>Применение ИКТ.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повышение мотивации учащихся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новый уровень восприятия учебного материала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достижение дифференциации обучения учащихся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развитие информационной компетенции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развитие самостоятельных умений и навыков учащихся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повышение интереса к изучаемому предмету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развитие компетенций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повышается уровень компьютерных знаний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</a:tr>
              <a:tr h="1286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</a:rPr>
                        <a:t>2.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effectLst/>
                        </a:rPr>
                        <a:t>Технология индивидуального обучения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применение заданий разного уровня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>
                          <a:effectLst/>
                        </a:rPr>
                        <a:t>развитие умения самостоятельного выполнения работы</a:t>
                      </a:r>
                      <a:endParaRPr lang="ru-RU" sz="160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>
                          <a:effectLst/>
                        </a:rPr>
                        <a:t>умение учащегося оценивать собственные возможности и результаты</a:t>
                      </a:r>
                      <a:endParaRPr lang="ru-RU" sz="160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</a:tr>
              <a:tr h="399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effectLst/>
                        </a:rPr>
                        <a:t>Игровые технологии (автор </a:t>
                      </a:r>
                      <a:r>
                        <a:rPr lang="ru-RU" sz="1800" b="1" dirty="0" err="1">
                          <a:effectLst/>
                        </a:rPr>
                        <a:t>Б.П.Никитин</a:t>
                      </a:r>
                      <a:r>
                        <a:rPr lang="ru-RU" sz="1800" b="1" dirty="0">
                          <a:effectLst/>
                        </a:rPr>
                        <a:t>)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● повышение мотивации учащихся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повышение интереса к изучаемому предмету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</a:tr>
              <a:tr h="399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Здоровьесберегающие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  <a:sym typeface="Symbol"/>
                        </a:rPr>
                        <a:t></a:t>
                      </a:r>
                      <a:r>
                        <a:rPr lang="ru-RU" sz="1400">
                          <a:effectLst/>
                        </a:rPr>
                        <a:t> повышение эффективности уровня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улучшение качества знаний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</a:tr>
              <a:tr h="1086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800" b="1" dirty="0">
                          <a:effectLst/>
                        </a:rPr>
                        <a:t>Технология уровневой дифференциации </a:t>
                      </a:r>
                      <a:r>
                        <a:rPr lang="ru-RU" sz="1800" b="1" dirty="0" err="1">
                          <a:effectLst/>
                        </a:rPr>
                        <a:t>В.В.Фирсова</a:t>
                      </a:r>
                      <a:endParaRPr lang="ru-R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50"/>
                        </a:spcAft>
                      </a:pPr>
                      <a:r>
                        <a:rPr lang="ru-RU" sz="1400" dirty="0">
                          <a:effectLst/>
                          <a:sym typeface="Symbol"/>
                        </a:rPr>
                        <a:t></a:t>
                      </a:r>
                      <a:r>
                        <a:rPr lang="ru-RU" sz="1400" dirty="0">
                          <a:effectLst/>
                        </a:rPr>
                        <a:t> применение заданий разного уровня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развитие умения самостоятельной работы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7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effectLst/>
                        </a:rPr>
                        <a:t>умение учащегося оценивать собственные возможности и результаты</a:t>
                      </a:r>
                      <a:endParaRPr lang="ru-RU" sz="1600" dirty="0">
                        <a:solidFill>
                          <a:srgbClr val="33333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7017" marR="3701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40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351576"/>
              </p:ext>
            </p:extLst>
          </p:nvPr>
        </p:nvGraphicFramePr>
        <p:xfrm>
          <a:off x="1763688" y="476672"/>
          <a:ext cx="3609113" cy="59745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2702"/>
                <a:gridCol w="1397077"/>
                <a:gridCol w="1222441"/>
                <a:gridCol w="626893"/>
              </a:tblGrid>
              <a:tr h="175014">
                <a:tc>
                  <a:txBody>
                    <a:bodyPr/>
                    <a:lstStyle/>
                    <a:p>
                      <a:pPr algn="l" fontAlgn="b"/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Сводная ведомость учета успеваемости учащихся</a:t>
                      </a:r>
                      <a:endParaRPr lang="ru-RU" sz="1100" b="1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6318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Классный руководитель: Некипелова Виктория Александровна</a:t>
                      </a:r>
                      <a:endParaRPr lang="ru-RU" sz="11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4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№ п/п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vert="vert27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Фамилия и имя учащегося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800" u="none" strike="noStrike" dirty="0">
                          <a:effectLst/>
                        </a:rPr>
                        <a:t>Математика</a:t>
                      </a:r>
                      <a:endParaRPr lang="ru-RU" sz="18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vert="vert27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Фатима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Виктория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Софья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Максим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Кристина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6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Полина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7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Анастасия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Лолита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9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Леонид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10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Полина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11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Вероника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12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Дарья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Артём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Екатерина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15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Александр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16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Данила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17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Мария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Семён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19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Валерий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Наталья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21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Анастасия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ru-RU" sz="1400" b="1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22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Никита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Анна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1 триместр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3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24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Александр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Артём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  <a:tr h="1575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26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 Матвей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1 триместр</a:t>
                      </a:r>
                      <a:endParaRPr lang="ru-RU" sz="1100" b="0" i="0" u="none" strike="noStrike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7374" marR="7374" marT="7374" marB="0" anchor="ctr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98167"/>
              </p:ext>
            </p:extLst>
          </p:nvPr>
        </p:nvGraphicFramePr>
        <p:xfrm>
          <a:off x="5652120" y="1700808"/>
          <a:ext cx="3024336" cy="2952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9829"/>
                <a:gridCol w="874507"/>
              </a:tblGrid>
              <a:tr h="3705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"5"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10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"4"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12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"3"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4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"2"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728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Успеваемость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>
                          <a:effectLst/>
                        </a:rPr>
                        <a:t>100,0%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>
                          <a:effectLst/>
                        </a:rPr>
                        <a:t>Качество знаний 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84,6%</a:t>
                      </a:r>
                      <a:endParaRPr lang="ru-RU" sz="1800" b="0" i="0" u="none" strike="noStrike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5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Средний балл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u="none" strike="noStrike" dirty="0">
                          <a:effectLst/>
                        </a:rPr>
                        <a:t>4,2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409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Учитель\Desktop\ко вторнику\ншщнгщнгщ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5779815" cy="546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Учитель\Desktop\ко вторнику\Снимокг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49" y="3080465"/>
            <a:ext cx="4167079" cy="347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37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C:\Users\Учитель\Desktop\ко вторнику\гдглзшз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737954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577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Учитель\Desktop\ко вторнику\статсистика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08" t="3238"/>
          <a:stretch/>
        </p:blipFill>
        <p:spPr bwMode="auto">
          <a:xfrm>
            <a:off x="2195736" y="908720"/>
            <a:ext cx="6036541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210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Учитель\Desktop\ко вторнику\Портфолио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1" r="10283"/>
          <a:stretch/>
        </p:blipFill>
        <p:spPr bwMode="auto">
          <a:xfrm>
            <a:off x="1619672" y="548680"/>
            <a:ext cx="6300700" cy="552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26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Учитель\Desktop\ко вторнику\сертификат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620688"/>
            <a:ext cx="3960439" cy="575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Учитель\Desktop\пваракрпаро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48680"/>
            <a:ext cx="3870599" cy="54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374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Учитель\Desktop\ко вторнику\! класс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" r="23454" b="52350"/>
          <a:stretch/>
        </p:blipFill>
        <p:spPr bwMode="auto">
          <a:xfrm>
            <a:off x="899592" y="591872"/>
            <a:ext cx="7758591" cy="390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27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Учитель\Desktop\ко вторнику\верёвочки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27"/>
          <a:stretch/>
        </p:blipFill>
        <p:spPr bwMode="auto">
          <a:xfrm>
            <a:off x="605947" y="717389"/>
            <a:ext cx="3534005" cy="245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Учитель\Desktop\ко вторнику\топровпрл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16"/>
          <a:stretch/>
        </p:blipFill>
        <p:spPr bwMode="auto">
          <a:xfrm>
            <a:off x="4512830" y="739351"/>
            <a:ext cx="4006633" cy="252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Учитель\Desktop\ко вторнику\бмтобмо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" r="12491" b="15430"/>
          <a:stretch/>
        </p:blipFill>
        <p:spPr bwMode="auto">
          <a:xfrm>
            <a:off x="395536" y="3429000"/>
            <a:ext cx="4178495" cy="288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Учитель\Desktop\ко вторнику\тчоаотчпо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210835"/>
            <a:ext cx="3978231" cy="318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917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Учитель\Desktop\ко вторнику\2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02"/>
          <a:stretch/>
        </p:blipFill>
        <p:spPr bwMode="auto">
          <a:xfrm>
            <a:off x="3707904" y="620688"/>
            <a:ext cx="4068405" cy="239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Учитель\Desktop\ко вторнику\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50" r="22127" b="19601"/>
          <a:stretch/>
        </p:blipFill>
        <p:spPr bwMode="auto">
          <a:xfrm>
            <a:off x="467544" y="620688"/>
            <a:ext cx="2224727" cy="265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Учитель\Desktop\ко вторнику\23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2" r="1602" b="17565"/>
          <a:stretch/>
        </p:blipFill>
        <p:spPr bwMode="auto">
          <a:xfrm>
            <a:off x="3059832" y="3645024"/>
            <a:ext cx="4848922" cy="24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658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Учитель\Desktop\ко вторнику\hello_html_m1a4ab55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84984"/>
            <a:ext cx="4681537" cy="30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Учитель\Desktop\ко вторнику\hello_html_m418178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6673"/>
            <a:ext cx="396757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92080" y="2564904"/>
            <a:ext cx="3171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Как убрать мусор из совочка, </a:t>
            </a:r>
          </a:p>
          <a:p>
            <a:r>
              <a:rPr lang="ru-RU" b="1" dirty="0" smtClean="0"/>
              <a:t>переложив 3 палочки?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2525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Учитель\Desktop\Снимо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8075209" cy="511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017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Учитель\Desktop\ко вторнику\ггг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91"/>
          <a:stretch/>
        </p:blipFill>
        <p:spPr bwMode="auto">
          <a:xfrm>
            <a:off x="1346972" y="692696"/>
            <a:ext cx="6100358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Учитель\Desktop\ко вторнику\рпарпарпарпа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4" b="45269"/>
          <a:stretch/>
        </p:blipFill>
        <p:spPr bwMode="auto">
          <a:xfrm>
            <a:off x="346817" y="4581128"/>
            <a:ext cx="5976664" cy="1777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56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Учитель\Desktop\ко вторнику\дполджолж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" t="8152" b="6843"/>
          <a:stretch/>
        </p:blipFill>
        <p:spPr bwMode="auto">
          <a:xfrm>
            <a:off x="756619" y="408328"/>
            <a:ext cx="763076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61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Учитель\Desktop\ко вторнику\нн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75106"/>
            <a:ext cx="7893030" cy="4499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Учитель\Desktop\Снимоккн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r="10099" b="17379"/>
          <a:stretch/>
        </p:blipFill>
        <p:spPr bwMode="auto">
          <a:xfrm>
            <a:off x="395536" y="4149080"/>
            <a:ext cx="2736391" cy="219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570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Учитель\Desktop\ко вторнику\зеркало обучение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b="15703"/>
          <a:stretch/>
        </p:blipFill>
        <p:spPr bwMode="auto">
          <a:xfrm>
            <a:off x="251520" y="324834"/>
            <a:ext cx="5592153" cy="360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Учитель\Desktop\ко вторнику\зеркало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73016"/>
            <a:ext cx="5472608" cy="283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84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C:\Users\Учитель\Desktop\ко вторнику\этажи 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92696"/>
            <a:ext cx="3984636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Учитель\Desktop\ко вторнику\этажи 2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573016"/>
            <a:ext cx="5128841" cy="283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Учитель\Desktop\ко вторнику\этаж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3567855" cy="245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286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 descr="C:\Users\Учитель\Desktop\ко вторнику\Снимок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72816"/>
            <a:ext cx="6551513" cy="443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Учитель\Desktop\ко вторнику\оо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824" y="692696"/>
            <a:ext cx="34004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983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Учитель\Desktop\ко вторнику\опролрлшро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6768752" cy="427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Учитель\Desktop\ко вторнику\учи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4" t="21833" r="33308" b="23712"/>
          <a:stretch/>
        </p:blipFill>
        <p:spPr bwMode="auto">
          <a:xfrm>
            <a:off x="251520" y="836712"/>
            <a:ext cx="2088275" cy="1520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6810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C:\Users\Учитель\Desktop\ко вторнику\попопро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7" r="10719"/>
          <a:stretch/>
        </p:blipFill>
        <p:spPr bwMode="auto">
          <a:xfrm>
            <a:off x="5394478" y="2043884"/>
            <a:ext cx="3308809" cy="219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Учитель\Desktop\ко вторнику\Таинственная комната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" t="4646" r="3793" b="9467"/>
          <a:stretch/>
        </p:blipFill>
        <p:spPr bwMode="auto">
          <a:xfrm>
            <a:off x="443060" y="527901"/>
            <a:ext cx="4647414" cy="261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Учитель\Desktop\ко вторнику\поьпрлрл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0"/>
          <a:stretch/>
        </p:blipFill>
        <p:spPr bwMode="auto">
          <a:xfrm>
            <a:off x="207431" y="3327662"/>
            <a:ext cx="5187047" cy="2961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869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C:\Users\Учитель\Desktop\ко вторнику\ипмоиплспрл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" t="6875" r="3969" b="4525"/>
          <a:stretch/>
        </p:blipFill>
        <p:spPr bwMode="auto">
          <a:xfrm>
            <a:off x="1259632" y="692696"/>
            <a:ext cx="7211505" cy="407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7852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075240" cy="146876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http://kid-mama.ru/chisla-ot-1-do-100-trenazhery/tablica-umnozheniya-uravneniya/</a:t>
            </a:r>
            <a:endParaRPr lang="ru-RU" dirty="0"/>
          </a:p>
        </p:txBody>
      </p:sp>
      <p:pic>
        <p:nvPicPr>
          <p:cNvPr id="5" name="Picture 3" descr="C:\Users\Учитель\Desktop\ко вторнику\кнкегекгенш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87" r="32537"/>
          <a:stretch/>
        </p:blipFill>
        <p:spPr bwMode="auto">
          <a:xfrm>
            <a:off x="2694245" y="1700808"/>
            <a:ext cx="4680520" cy="44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3476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Учитель\Desktop\ко вторнику\2019334_fon-dlya-prezentacii-po-matemati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Учитель\Desktop\ко вторнику\ьлсплбролд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83856"/>
            <a:ext cx="5706268" cy="569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657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Учитель\Desktop\2019335_fon-dlya-prezentacii-po-matematik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4595" r="2222" b="4258"/>
          <a:stretch/>
        </p:blipFill>
        <p:spPr bwMode="auto">
          <a:xfrm>
            <a:off x="-404246" y="116632"/>
            <a:ext cx="9568601" cy="6878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5340" y="1052736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4800" dirty="0" smtClean="0">
                <a:solidFill>
                  <a:schemeClr val="bg1"/>
                </a:solidFill>
                <a:latin typeface="Monotype Corsiva" pitchFamily="66" charset="0"/>
              </a:rPr>
              <a:t>Спасибо за внимание!</a:t>
            </a:r>
            <a:endParaRPr lang="ru-RU" sz="48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Учитель\Desktop\ко вторнику\Снимоккн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169" b="80510" l="26718" r="67939">
                        <a14:foregroundMark x1="54580" y1="38979" x2="54580" y2="38979"/>
                        <a14:foregroundMark x1="51908" y1="38979" x2="51908" y2="38979"/>
                        <a14:foregroundMark x1="49046" y1="38515" x2="49046" y2="38515"/>
                        <a14:foregroundMark x1="45992" y1="37819" x2="45992" y2="37819"/>
                        <a14:foregroundMark x1="43130" y1="23434" x2="43130" y2="23434"/>
                        <a14:foregroundMark x1="41412" y1="24362" x2="41412" y2="24362"/>
                        <a14:foregroundMark x1="41794" y1="26914" x2="41794" y2="26914"/>
                        <a14:foregroundMark x1="38931" y1="27842" x2="38931" y2="27842"/>
                        <a14:foregroundMark x1="37595" y1="25290" x2="37595" y2="25290"/>
                        <a14:foregroundMark x1="37023" y1="27842" x2="37023" y2="27842"/>
                        <a14:foregroundMark x1="36260" y1="27842" x2="36260" y2="27842"/>
                        <a14:foregroundMark x1="35305" y1="27146" x2="35305" y2="27146"/>
                        <a14:foregroundMark x1="38931" y1="27146" x2="38931" y2="27146"/>
                        <a14:foregroundMark x1="44084" y1="25986" x2="44084" y2="25986"/>
                        <a14:foregroundMark x1="39122" y1="26450" x2="39122" y2="26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15351" r="28147" b="18495"/>
          <a:stretch/>
        </p:blipFill>
        <p:spPr bwMode="auto">
          <a:xfrm>
            <a:off x="2669927" y="2064700"/>
            <a:ext cx="3528392" cy="383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305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387</Words>
  <Application>Microsoft Office PowerPoint</Application>
  <PresentationFormat>Экран (4:3)</PresentationFormat>
  <Paragraphs>182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10</cp:revision>
  <dcterms:created xsi:type="dcterms:W3CDTF">2017-12-11T13:10:35Z</dcterms:created>
  <dcterms:modified xsi:type="dcterms:W3CDTF">2017-12-11T15:40:50Z</dcterms:modified>
</cp:coreProperties>
</file>