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10"/>
  </p:notesMasterIdLst>
  <p:handoutMasterIdLst>
    <p:handoutMasterId r:id="rId11"/>
  </p:handoutMasterIdLst>
  <p:sldIdLst>
    <p:sldId id="267" r:id="rId5"/>
    <p:sldId id="278" r:id="rId6"/>
    <p:sldId id="279" r:id="rId7"/>
    <p:sldId id="280" r:id="rId8"/>
    <p:sldId id="281" r:id="rId9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599" autoAdjust="0"/>
  </p:normalViewPr>
  <p:slideViewPr>
    <p:cSldViewPr>
      <p:cViewPr>
        <p:scale>
          <a:sx n="80" d="100"/>
          <a:sy n="80" d="100"/>
        </p:scale>
        <p:origin x="120" y="-72"/>
      </p:cViewPr>
      <p:guideLst>
        <p:guide orient="horz" pos="2160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01114579-D02A-4B51-B5DF-8EC449F77AC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81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6074690-7256-4BB9-AC0F-97AEAE8CDEC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42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6792" y="1905003"/>
            <a:ext cx="9435241" cy="1625599"/>
          </a:xfrm>
        </p:spPr>
        <p:txBody>
          <a:bodyPr rtlCol="0">
            <a:normAutofit/>
          </a:bodyPr>
          <a:lstStyle>
            <a:lvl1pPr algn="ctr" rtl="0">
              <a:lnSpc>
                <a:spcPct val="90000"/>
              </a:lnSpc>
              <a:defRPr sz="480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82103" y="3657123"/>
            <a:ext cx="9429931" cy="991077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/>
              <a:t>Образец подзаголовка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  <p:grpSp>
        <p:nvGrpSpPr>
          <p:cNvPr id="7" name="Группа 6"/>
          <p:cNvGrpSpPr/>
          <p:nvPr/>
        </p:nvGrpSpPr>
        <p:grpSpPr>
          <a:xfrm>
            <a:off x="1218882" y="1600200"/>
            <a:ext cx="9739746" cy="73152"/>
            <a:chOff x="914400" y="1200150"/>
            <a:chExt cx="7306712" cy="54864"/>
          </a:xfrm>
        </p:grpSpPr>
        <p:sp>
          <p:nvSpPr>
            <p:cNvPr id="8" name="Овал 7"/>
            <p:cNvSpPr/>
            <p:nvPr/>
          </p:nvSpPr>
          <p:spPr>
            <a:xfrm>
              <a:off x="8166248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  <p:sp>
          <p:nvSpPr>
            <p:cNvPr id="9" name="Овал 8"/>
            <p:cNvSpPr/>
            <p:nvPr/>
          </p:nvSpPr>
          <p:spPr>
            <a:xfrm>
              <a:off x="914400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1036847" y="12076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1" name="Прямая соединительная линия 10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Группа 12"/>
          <p:cNvGrpSpPr/>
          <p:nvPr/>
        </p:nvGrpSpPr>
        <p:grpSpPr>
          <a:xfrm>
            <a:off x="1218882" y="4851400"/>
            <a:ext cx="9739746" cy="73152"/>
            <a:chOff x="914400" y="3638550"/>
            <a:chExt cx="7306712" cy="54864"/>
          </a:xfrm>
        </p:grpSpPr>
        <p:sp>
          <p:nvSpPr>
            <p:cNvPr id="14" name="Овал 13"/>
            <p:cNvSpPr/>
            <p:nvPr/>
          </p:nvSpPr>
          <p:spPr>
            <a:xfrm>
              <a:off x="8166248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  <p:sp>
          <p:nvSpPr>
            <p:cNvPr id="15" name="Овал 14"/>
            <p:cNvSpPr/>
            <p:nvPr/>
          </p:nvSpPr>
          <p:spPr>
            <a:xfrm>
              <a:off x="914400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1036847" y="36460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43764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90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030" y="990599"/>
            <a:ext cx="9344765" cy="2235203"/>
          </a:xfrm>
        </p:spPr>
        <p:txBody>
          <a:bodyPr rtlCol="0" anchor="b">
            <a:normAutofit/>
          </a:bodyPr>
          <a:lstStyle>
            <a:lvl1pPr algn="ctr" rtl="0">
              <a:lnSpc>
                <a:spcPct val="90000"/>
              </a:lnSpc>
              <a:defRPr sz="4800" b="0" cap="none" baseline="0"/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030" y="3733800"/>
            <a:ext cx="9344765" cy="1219200"/>
          </a:xfrm>
        </p:spPr>
        <p:txBody>
          <a:bodyPr rtlCol="0" anchor="t"/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  <p:grpSp>
        <p:nvGrpSpPr>
          <p:cNvPr id="13" name="Группа 12"/>
          <p:cNvGrpSpPr/>
          <p:nvPr/>
        </p:nvGrpSpPr>
        <p:grpSpPr>
          <a:xfrm>
            <a:off x="3273781" y="3475736"/>
            <a:ext cx="5641265" cy="54864"/>
            <a:chOff x="2455975" y="2588441"/>
            <a:chExt cx="4232051" cy="41148"/>
          </a:xfrm>
        </p:grpSpPr>
        <p:sp>
          <p:nvSpPr>
            <p:cNvPr id="14" name="Овал 13"/>
            <p:cNvSpPr/>
            <p:nvPr/>
          </p:nvSpPr>
          <p:spPr>
            <a:xfrm>
              <a:off x="6642306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sp>
          <p:nvSpPr>
            <p:cNvPr id="15" name="Овал 14"/>
            <p:cNvSpPr/>
            <p:nvPr/>
          </p:nvSpPr>
          <p:spPr>
            <a:xfrm>
              <a:off x="2455975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2563229" y="2594391"/>
              <a:ext cx="4023360" cy="29249"/>
              <a:chOff x="2550323" y="3458731"/>
              <a:chExt cx="4023360" cy="38998"/>
            </a:xfrm>
          </p:grpSpPr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2550323" y="3458731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2550323" y="3497729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5526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8883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5986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 baseline="0"/>
            </a:lvl8pPr>
            <a:lvl9pPr algn="l" rtl="0">
              <a:defRPr sz="18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07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22945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18883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00049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5986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425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593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28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8883" y="1803400"/>
            <a:ext cx="6602281" cy="4267201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 baseline="0"/>
            </a:lvl8pPr>
            <a:lvl9pPr algn="l" rtl="0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125883" y="1803400"/>
            <a:ext cx="2844060" cy="4267201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5864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8" name="Прямоугольник 7"/>
          <p:cNvSpPr/>
          <p:nvPr/>
        </p:nvSpPr>
        <p:spPr>
          <a:xfrm>
            <a:off x="1218883" y="1803400"/>
            <a:ext cx="6602280" cy="426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1338739" y="1925320"/>
            <a:ext cx="6362567" cy="402336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5883" y="1803401"/>
            <a:ext cx="2844060" cy="4165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50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32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34563" y="434975"/>
            <a:ext cx="1168400" cy="5661025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7613" y="434975"/>
            <a:ext cx="8413750" cy="5661025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57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sz="240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4721" y="301752"/>
            <a:ext cx="11579384" cy="6254496"/>
          </a:xfrm>
          <a:prstGeom prst="roundRect">
            <a:avLst>
              <a:gd name="adj" fmla="val 2341"/>
            </a:avLst>
          </a:prstGeom>
          <a:solidFill>
            <a:srgbClr val="FFFFFF"/>
          </a:solidFill>
          <a:ln>
            <a:noFill/>
          </a:ln>
          <a:effectLst>
            <a:innerShdw blurRad="508000">
              <a:srgbClr val="FFD14B">
                <a:alpha val="69804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1168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t>Стиль образца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18883" y="1803400"/>
            <a:ext cx="975106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18882" y="6172200"/>
            <a:ext cx="741487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836898" y="6172200"/>
            <a:ext cx="1218883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01.08.2016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58928" y="6172200"/>
            <a:ext cx="711015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F28FB93-0A08-4E7D-8E63-9EFA29F1E09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7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9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4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53896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55648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915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66090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if.ru/dontknows/infographics/znaki_razlichiya_rabochee-krestyanskoy_krasnoy_armii_infografi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6791" y="2616200"/>
            <a:ext cx="9435241" cy="1625599"/>
          </a:xfrm>
        </p:spPr>
        <p:txBody>
          <a:bodyPr rtlCol="0"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 различия рабоче-крестьянской Красной армии</a:t>
            </a: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5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548928"/>
          </a:xfrm>
        </p:spPr>
        <p:txBody>
          <a:bodyPr rtlCol="0">
            <a:normAutofit fontScale="90000"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 различия рабоче-крестьянской Красной армии</a:t>
            </a:r>
            <a:endParaRPr lang="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218883" y="1268760"/>
            <a:ext cx="9751060" cy="4801840"/>
          </a:xfrm>
        </p:spPr>
        <p:txBody>
          <a:bodyPr rtlCol="0"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Сразу после своего создания Красная армия отвергла офицерство как явление, объявив его «пережитком царизма», отчасти из-за противопоставления со «старой» армией, олицетворением которой как раз часто являлись офицеры. Само слово «офицер» было заменено словом «командир», были отменены погоны.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Прообразом рабоче-крестьянской Красной армии являлись красногвардейские отряды, начавшие формироваться после февральского переворота 1917 года. Поначалу красногвардейцы не имели никакой установленной формы одежды, их отличала только красная нарукавная повязка с надписью «Красная гвардия» или красная лента на головном уборе, а в отдельных отрядах нагрудный красногвардейский знак. </a:t>
            </a: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E9E038-7989-4704-ABFC-FD5D1EDB9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9" t="13382" r="34053" b="18107"/>
          <a:stretch/>
        </p:blipFill>
        <p:spPr>
          <a:xfrm>
            <a:off x="2854052" y="1281880"/>
            <a:ext cx="2483710" cy="48018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89AF5D5-E3F1-4602-9D0D-EADE52E10D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20" t="25194" r="3046" b="6667"/>
          <a:stretch/>
        </p:blipFill>
        <p:spPr>
          <a:xfrm>
            <a:off x="7174532" y="1268760"/>
            <a:ext cx="2633149" cy="476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46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548928"/>
          </a:xfrm>
        </p:spPr>
        <p:txBody>
          <a:bodyPr rtlCol="0">
            <a:normAutofit fontScale="90000"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 различия рабоче-крестьянской Красной армии</a:t>
            </a:r>
            <a:endParaRPr lang="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4E67A4-89B0-4917-B84A-80730737F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883" y="1412776"/>
            <a:ext cx="9751060" cy="465782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января 1919 года был введен в действие Табель о знаках различия, которым устанавливалось 11 знаков различия командного состава. Знаки различия по родам войск представляли собой петлицу, пришиваемую по краю воротника одежды, и имели установленный цвет.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1EDF32B-A218-424E-AB0B-65261738C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108" y="2636912"/>
            <a:ext cx="57150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84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650287-3925-4065-AC9D-B54F62C88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5489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 различия рабоче-крестьянской Красной армии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B254724-AA53-4970-913C-2720028F05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883" y="1412776"/>
            <a:ext cx="9751060" cy="465782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1924 году в Красной армии вводятся новые петлицы. Было установлено, что на гимнастерке на воротник пришиваются петлицы из цветного сукна с цветной окантовкой по роду войск прямоугольной формы размером 12,5х5,5 см. На шинель и китель пришиваются петлицы ромбовидной формы высотой 13 см., шириной 12,5 см. На петлицах кроме знаков различия по служебным категориям крепятся знаки по специальности военнослужащего либо подразделения или части.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Петлицы просуществовали до середины Великой Отечественной войны: указами Президиума Верховного Совета СССР от 06.01.1943 «О введении новых знаков различия для личного состава Красной Армии» и от 15.02.1943 «О введении новых знаков различия для личного состава ВМФ» они были заменены погонами.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C5750E9-8802-46A8-AC0A-6200A93CB7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8" b="78149"/>
          <a:stretch/>
        </p:blipFill>
        <p:spPr>
          <a:xfrm>
            <a:off x="1053853" y="1910573"/>
            <a:ext cx="5230998" cy="32986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246A730-58DC-4610-8494-0172FD673A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80" r="1482" b="37401"/>
          <a:stretch/>
        </p:blipFill>
        <p:spPr>
          <a:xfrm>
            <a:off x="6376263" y="446162"/>
            <a:ext cx="5230998" cy="60791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C8B0D21-C18D-4AF0-B554-326488FDE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91" r="4515" b="2260"/>
          <a:stretch/>
        </p:blipFill>
        <p:spPr>
          <a:xfrm>
            <a:off x="3070076" y="325707"/>
            <a:ext cx="5832648" cy="611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3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>
                <a:hlinkClick r:id="rId2"/>
              </a:rPr>
              <a:t>http://www.aif.ru/dontknows/infographics/znaki_razlichiya_rabochee-krestyanskoy_krasnoy_armii_infografika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91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ига 16 х 9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50000"/>
              </a:schemeClr>
            </a:gs>
            <a:gs pos="6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/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2801059.potx" id="{C5FD5170-17AC-4815-968A-FDC1AAB6E99D}" vid="{74C691A5-1550-4555-B870-169F3443F41D}"/>
    </a:ext>
  </a:extLst>
</a:theme>
</file>

<file path=ppt/theme/theme2.xml><?xml version="1.0" encoding="utf-8"?>
<a:theme xmlns:a="http://schemas.openxmlformats.org/drawingml/2006/main" name="Тема Office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1360476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TP102801058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706496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003AC8-209A-4321-A17C-1B7A206433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D80E12-3BE9-4746-820E-FFB249F467F2}">
  <ds:schemaRefs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4873beb7-5857-4685-be1f-d57550cc96cc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3ED4759-CFDD-43F0-817C-11D9197192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 Книга (широкоэкранный формат)</Template>
  <TotalTime>792</TotalTime>
  <Words>280</Words>
  <Application>Microsoft Office PowerPoint</Application>
  <PresentationFormat>Произвольный</PresentationFormat>
  <Paragraphs>11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Книга 16 х 9</vt:lpstr>
      <vt:lpstr>Знаки различия рабоче-крестьянской Красной армии</vt:lpstr>
      <vt:lpstr>Знаки различия рабоче-крестьянской Красной армии</vt:lpstr>
      <vt:lpstr>Знаки различия рабоче-крестьянской Красной армии</vt:lpstr>
      <vt:lpstr>Знаки различия рабоче-крестьянской Красной армии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Знаки различия рабоче-крестьянской Красной армии</dc:title>
  <dc:creator>Семенюк С.Д</dc:creator>
  <cp:lastModifiedBy>Семенюк Сергей Дмитриевич</cp:lastModifiedBy>
  <cp:revision>2</cp:revision>
  <dcterms:created xsi:type="dcterms:W3CDTF">2018-03-22T15:49:23Z</dcterms:created>
  <dcterms:modified xsi:type="dcterms:W3CDTF">2018-03-23T13:54:30Z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