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4"/>
  </p:notesMasterIdLst>
  <p:sldIdLst>
    <p:sldId id="267" r:id="rId2"/>
    <p:sldId id="292" r:id="rId3"/>
    <p:sldId id="327" r:id="rId4"/>
    <p:sldId id="281" r:id="rId5"/>
    <p:sldId id="297" r:id="rId6"/>
    <p:sldId id="282" r:id="rId7"/>
    <p:sldId id="320" r:id="rId8"/>
    <p:sldId id="321" r:id="rId9"/>
    <p:sldId id="307" r:id="rId10"/>
    <p:sldId id="306" r:id="rId11"/>
    <p:sldId id="308" r:id="rId12"/>
    <p:sldId id="312" r:id="rId13"/>
    <p:sldId id="314" r:id="rId14"/>
    <p:sldId id="317" r:id="rId15"/>
    <p:sldId id="330" r:id="rId16"/>
    <p:sldId id="295" r:id="rId17"/>
    <p:sldId id="286" r:id="rId18"/>
    <p:sldId id="329" r:id="rId19"/>
    <p:sldId id="328" r:id="rId20"/>
    <p:sldId id="305" r:id="rId21"/>
    <p:sldId id="331" r:id="rId22"/>
    <p:sldId id="301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24" autoAdjust="0"/>
  </p:normalViewPr>
  <p:slideViewPr>
    <p:cSldViewPr>
      <p:cViewPr varScale="1">
        <p:scale>
          <a:sx n="63" d="100"/>
          <a:sy n="63" d="100"/>
        </p:scale>
        <p:origin x="883" y="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16BAF2-098B-4DDF-8E55-1A046EB1B4A5}" type="datetimeFigureOut">
              <a:rPr lang="ru-RU" smtClean="0"/>
              <a:pPr/>
              <a:t>23.11.2018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722D08-0015-4B7E-8297-E5BD5A954FC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22930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54EBF3-7ECE-4AC3-A460-5394FB7A6AD5}" type="slidenum">
              <a:rPr lang="ru-RU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27285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56401-C3FE-4F74-BD78-066F13219CF3}" type="datetimeFigureOut">
              <a:rPr lang="ru-RU" smtClean="0"/>
              <a:pPr/>
              <a:t>23.11.2018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937B8-0165-42E9-A0CA-95DE8BAF393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56401-C3FE-4F74-BD78-066F13219CF3}" type="datetimeFigureOut">
              <a:rPr lang="ru-RU" smtClean="0"/>
              <a:pPr/>
              <a:t>23.11.2018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937B8-0165-42E9-A0CA-95DE8BAF393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56401-C3FE-4F74-BD78-066F13219CF3}" type="datetimeFigureOut">
              <a:rPr lang="ru-RU" smtClean="0"/>
              <a:pPr/>
              <a:t>23.11.2018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937B8-0165-42E9-A0CA-95DE8BAF393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56401-C3FE-4F74-BD78-066F13219CF3}" type="datetimeFigureOut">
              <a:rPr lang="ru-RU" smtClean="0"/>
              <a:pPr/>
              <a:t>23.11.2018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937B8-0165-42E9-A0CA-95DE8BAF393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56401-C3FE-4F74-BD78-066F13219CF3}" type="datetimeFigureOut">
              <a:rPr lang="ru-RU" smtClean="0"/>
              <a:pPr/>
              <a:t>23.11.2018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937B8-0165-42E9-A0CA-95DE8BAF393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56401-C3FE-4F74-BD78-066F13219CF3}" type="datetimeFigureOut">
              <a:rPr lang="ru-RU" smtClean="0"/>
              <a:pPr/>
              <a:t>23.11.2018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937B8-0165-42E9-A0CA-95DE8BAF393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56401-C3FE-4F74-BD78-066F13219CF3}" type="datetimeFigureOut">
              <a:rPr lang="ru-RU" smtClean="0"/>
              <a:pPr/>
              <a:t>23.11.2018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937B8-0165-42E9-A0CA-95DE8BAF393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56401-C3FE-4F74-BD78-066F13219CF3}" type="datetimeFigureOut">
              <a:rPr lang="ru-RU" smtClean="0"/>
              <a:pPr/>
              <a:t>23.11.2018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937B8-0165-42E9-A0CA-95DE8BAF393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56401-C3FE-4F74-BD78-066F13219CF3}" type="datetimeFigureOut">
              <a:rPr lang="ru-RU" smtClean="0"/>
              <a:pPr/>
              <a:t>23.11.2018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937B8-0165-42E9-A0CA-95DE8BAF393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56401-C3FE-4F74-BD78-066F13219CF3}" type="datetimeFigureOut">
              <a:rPr lang="ru-RU" smtClean="0"/>
              <a:pPr/>
              <a:t>23.11.2018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937B8-0165-42E9-A0CA-95DE8BAF393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56401-C3FE-4F74-BD78-066F13219CF3}" type="datetimeFigureOut">
              <a:rPr lang="ru-RU" smtClean="0"/>
              <a:pPr/>
              <a:t>23.11.2018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937B8-0165-42E9-A0CA-95DE8BAF393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B56401-C3FE-4F74-BD78-066F13219CF3}" type="datetimeFigureOut">
              <a:rPr lang="ru-RU" smtClean="0"/>
              <a:pPr/>
              <a:t>23.11.2018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6937B8-0165-42E9-A0CA-95DE8BAF393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://remstroiblog.ru/natalia/2017/01/25/15-stiley-dizayna-interera-otlichitelnyie-chertyi-i-osobennosti/#%D0%90%D0%BC%D0%BF%D0%B8%D1%80" TargetMode="External"/><Relationship Id="rId3" Type="http://schemas.openxmlformats.org/officeDocument/2006/relationships/hyperlink" Target="http://remstroiblog.ru/natalia/2017/01/25/15-stiley-dizayna-interera-otlichitelnyie-chertyi-i-osobennosti/#%D0%9C%D0%B8%D0%BD%D0%B8%D0%BC%D0%B0%D0%BB%D0%B8%D0%B7%D0%BC" TargetMode="External"/><Relationship Id="rId7" Type="http://schemas.openxmlformats.org/officeDocument/2006/relationships/hyperlink" Target="http://remstroiblog.ru/natalia/2017/01/25/15-stiley-dizayna-interera-otlichitelnyie-chertyi-i-osobennosti/#%D0%90%D0%B2%D0%B0%D0%BD%D0%B3%D0%B0%D1%80%D0%B4" TargetMode="External"/><Relationship Id="rId2" Type="http://schemas.openxmlformats.org/officeDocument/2006/relationships/hyperlink" Target="http://remstroiblog.ru/natalia/2017/01/25/15-stiley-dizayna-interera-otlichitelnyie-chertyi-i-osobennosti/#%D0%9B%D0%BE%D1%84%D1%82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emstroiblog.ru/natalia/2017/01/25/15-stiley-dizayna-interera-otlichitelnyie-chertyi-i-osobennosti/#%D0%AD%D0%BA%D0%BE-%D1%81%D1%82%D0%B8%D0%BB%D1%8C" TargetMode="External"/><Relationship Id="rId11" Type="http://schemas.openxmlformats.org/officeDocument/2006/relationships/hyperlink" Target="http://remstroiblog.ru/natalia/2017/01/25/15-stiley-dizayna-interera-otlichitelnyie-chertyi-i-osobennosti/#%D0%9A%D0%B0%D0%BD%D1%82%D1%80%D0%B8" TargetMode="External"/><Relationship Id="rId5" Type="http://schemas.openxmlformats.org/officeDocument/2006/relationships/hyperlink" Target="http://remstroiblog.ru/natalia/2017/01/25/15-stiley-dizayna-interera-otlichitelnyie-chertyi-i-osobennosti/#%D0%A5%D0%B0%D0%B9-%D1%82%D0%B5%D0%BA" TargetMode="External"/><Relationship Id="rId10" Type="http://schemas.openxmlformats.org/officeDocument/2006/relationships/hyperlink" Target="http://remstroiblog.ru/natalia/2017/01/25/15-stiley-dizayna-interera-otlichitelnyie-chertyi-i-osobennosti/#%D0%91%D0%B0%D1%80%D0%BE%D0%BA%D0%BA%D0%BE" TargetMode="External"/><Relationship Id="rId4" Type="http://schemas.openxmlformats.org/officeDocument/2006/relationships/hyperlink" Target="http://remstroiblog.ru/natalia/2017/01/25/15-stiley-dizayna-interera-otlichitelnyie-chertyi-i-osobennosti/#%D0%9F%D1%80%D0%BE%D0%B2%D0%B0%D0%BD%D1%81" TargetMode="External"/><Relationship Id="rId9" Type="http://schemas.openxmlformats.org/officeDocument/2006/relationships/hyperlink" Target="http://remstroiblog.ru/natalia/2017/01/25/15-stiley-dizayna-interera-otlichitelnyie-chertyi-i-osobennosti/#%D0%90%D1%80%D1%82-%D0%B4%D0%B5%D0%BA%D0%BE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g"/><Relationship Id="rId4" Type="http://schemas.openxmlformats.org/officeDocument/2006/relationships/image" Target="../media/image37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ordArt 5"/>
          <p:cNvSpPr>
            <a:spLocks noGrp="1" noChangeArrowheads="1" noChangeShapeType="1" noTextEdit="1"/>
          </p:cNvSpPr>
          <p:nvPr>
            <p:ph idx="1"/>
          </p:nvPr>
        </p:nvSpPr>
        <p:spPr bwMode="auto">
          <a:xfrm>
            <a:off x="467544" y="116632"/>
            <a:ext cx="8568952" cy="1944216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26361"/>
              </a:avLst>
            </a:prstTxWarp>
          </a:bodyPr>
          <a:lstStyle/>
          <a:p>
            <a:pPr algn="ctr">
              <a:buNone/>
            </a:pPr>
            <a:r>
              <a:rPr lang="ru-RU" sz="3600" kern="10" dirty="0" smtClean="0">
                <a:ln w="25400">
                  <a:solidFill>
                    <a:srgbClr val="0D0D0D"/>
                  </a:solidFill>
                  <a:round/>
                  <a:headEnd/>
                  <a:tailEnd/>
                </a:ln>
                <a:solidFill>
                  <a:srgbClr val="00B050"/>
                </a:solidFill>
                <a:latin typeface="Impact"/>
              </a:rPr>
              <a:t>Человек </a:t>
            </a:r>
            <a:r>
              <a:rPr lang="ru-RU" sz="3600" kern="10" dirty="0" smtClean="0">
                <a:ln w="25400">
                  <a:solidFill>
                    <a:srgbClr val="0D0D0D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Impact"/>
              </a:rPr>
              <a:t>и</a:t>
            </a:r>
            <a:r>
              <a:rPr lang="ru-RU" sz="3600" kern="10" dirty="0" smtClean="0">
                <a:ln w="25400">
                  <a:solidFill>
                    <a:srgbClr val="0D0D0D"/>
                  </a:solidFill>
                  <a:round/>
                  <a:headEnd/>
                  <a:tailEnd/>
                </a:ln>
                <a:solidFill>
                  <a:srgbClr val="00B050"/>
                </a:solidFill>
                <a:latin typeface="Impact"/>
              </a:rPr>
              <a:t> его дом</a:t>
            </a:r>
            <a:endParaRPr lang="ru-RU" sz="3600" kern="10" dirty="0">
              <a:ln w="25400">
                <a:solidFill>
                  <a:srgbClr val="0D0D0D"/>
                </a:solidFill>
                <a:round/>
                <a:headEnd/>
                <a:tailEnd/>
              </a:ln>
              <a:solidFill>
                <a:srgbClr val="00B050"/>
              </a:solidFill>
              <a:latin typeface="Impact"/>
            </a:endParaRPr>
          </a:p>
        </p:txBody>
      </p:sp>
      <p:pic>
        <p:nvPicPr>
          <p:cNvPr id="12" name="Picture 5" descr="1238744894_hou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772816"/>
            <a:ext cx="6831797" cy="485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104540"/>
            <a:ext cx="5616624" cy="6636828"/>
          </a:xfrm>
        </p:spPr>
      </p:pic>
    </p:spTree>
    <p:extLst>
      <p:ext uri="{BB962C8B-B14F-4D97-AF65-F5344CB8AC3E}">
        <p14:creationId xmlns:p14="http://schemas.microsoft.com/office/powerpoint/2010/main" val="3613915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274638"/>
            <a:ext cx="7715200" cy="778098"/>
          </a:xfrm>
        </p:spPr>
        <p:txBody>
          <a:bodyPr/>
          <a:lstStyle/>
          <a:p>
            <a:r>
              <a:rPr lang="ru-RU" dirty="0" smtClean="0"/>
              <a:t>М</a:t>
            </a:r>
            <a:r>
              <a:rPr lang="en-US" dirty="0" smtClean="0"/>
              <a:t>y </a:t>
            </a:r>
            <a:r>
              <a:rPr lang="en-US" dirty="0"/>
              <a:t>house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052736"/>
            <a:ext cx="8291264" cy="5544616"/>
          </a:xfrm>
        </p:spPr>
        <p:txBody>
          <a:bodyPr>
            <a:normAutofit lnSpcReduction="10000"/>
          </a:bodyPr>
          <a:lstStyle/>
          <a:p>
            <a:pPr fontAlgn="base"/>
            <a:r>
              <a:rPr lang="en-US" dirty="0">
                <a:solidFill>
                  <a:schemeClr val="bg2"/>
                </a:solidFill>
              </a:rPr>
              <a:t>Let's go to my house.</a:t>
            </a:r>
            <a:br>
              <a:rPr lang="en-US" dirty="0">
                <a:solidFill>
                  <a:schemeClr val="bg2"/>
                </a:solidFill>
              </a:rPr>
            </a:br>
            <a:r>
              <a:rPr lang="en-US" dirty="0">
                <a:solidFill>
                  <a:schemeClr val="bg2"/>
                </a:solidFill>
              </a:rPr>
              <a:t>Let's go today.</a:t>
            </a:r>
            <a:br>
              <a:rPr lang="en-US" dirty="0">
                <a:solidFill>
                  <a:schemeClr val="bg2"/>
                </a:solidFill>
              </a:rPr>
            </a:br>
            <a:r>
              <a:rPr lang="en-US" dirty="0">
                <a:solidFill>
                  <a:schemeClr val="bg2"/>
                </a:solidFill>
              </a:rPr>
              <a:t>I'll show you all the rooms</a:t>
            </a:r>
            <a:br>
              <a:rPr lang="en-US" dirty="0">
                <a:solidFill>
                  <a:schemeClr val="bg2"/>
                </a:solidFill>
              </a:rPr>
            </a:br>
            <a:r>
              <a:rPr lang="en-US" dirty="0">
                <a:solidFill>
                  <a:schemeClr val="bg2"/>
                </a:solidFill>
              </a:rPr>
              <a:t>Where we work and play.</a:t>
            </a:r>
            <a:br>
              <a:rPr lang="en-US" dirty="0">
                <a:solidFill>
                  <a:schemeClr val="bg2"/>
                </a:solidFill>
              </a:rPr>
            </a:br>
            <a:r>
              <a:rPr lang="en-US" dirty="0">
                <a:solidFill>
                  <a:schemeClr val="bg2"/>
                </a:solidFill>
              </a:rPr>
              <a:t>Here is the kitchen</a:t>
            </a:r>
            <a:br>
              <a:rPr lang="en-US" dirty="0">
                <a:solidFill>
                  <a:schemeClr val="bg2"/>
                </a:solidFill>
              </a:rPr>
            </a:br>
            <a:r>
              <a:rPr lang="en-US" dirty="0">
                <a:solidFill>
                  <a:schemeClr val="bg2"/>
                </a:solidFill>
              </a:rPr>
              <a:t>Where Mother cooks for me.</a:t>
            </a:r>
            <a:br>
              <a:rPr lang="en-US" dirty="0">
                <a:solidFill>
                  <a:schemeClr val="bg2"/>
                </a:solidFill>
              </a:rPr>
            </a:br>
            <a:r>
              <a:rPr lang="en-US" dirty="0">
                <a:solidFill>
                  <a:schemeClr val="bg2"/>
                </a:solidFill>
              </a:rPr>
              <a:t>Here is the living room</a:t>
            </a:r>
            <a:br>
              <a:rPr lang="en-US" dirty="0">
                <a:solidFill>
                  <a:schemeClr val="bg2"/>
                </a:solidFill>
              </a:rPr>
            </a:br>
            <a:r>
              <a:rPr lang="en-US" dirty="0">
                <a:solidFill>
                  <a:schemeClr val="bg2"/>
                </a:solidFill>
              </a:rPr>
              <a:t>Where I watch TV.</a:t>
            </a:r>
            <a:br>
              <a:rPr lang="en-US" dirty="0">
                <a:solidFill>
                  <a:schemeClr val="bg2"/>
                </a:solidFill>
              </a:rPr>
            </a:br>
            <a:r>
              <a:rPr lang="en-US" dirty="0">
                <a:solidFill>
                  <a:schemeClr val="bg2"/>
                </a:solidFill>
              </a:rPr>
              <a:t>Here is the dining room.</a:t>
            </a:r>
            <a:br>
              <a:rPr lang="en-US" dirty="0">
                <a:solidFill>
                  <a:schemeClr val="bg2"/>
                </a:solidFill>
              </a:rPr>
            </a:br>
            <a:r>
              <a:rPr lang="en-US" dirty="0">
                <a:solidFill>
                  <a:schemeClr val="bg2"/>
                </a:solidFill>
              </a:rPr>
              <a:t>We eat here every day.</a:t>
            </a:r>
            <a:br>
              <a:rPr lang="en-US" dirty="0">
                <a:solidFill>
                  <a:schemeClr val="bg2"/>
                </a:solidFill>
              </a:rPr>
            </a:br>
            <a:r>
              <a:rPr lang="en-US" dirty="0">
                <a:solidFill>
                  <a:schemeClr val="bg2"/>
                </a:solidFill>
              </a:rPr>
              <a:t>And this room is my </a:t>
            </a:r>
            <a:r>
              <a:rPr lang="en-US" dirty="0" smtClean="0">
                <a:solidFill>
                  <a:schemeClr val="bg2"/>
                </a:solidFill>
              </a:rPr>
              <a:t>room</a:t>
            </a:r>
            <a:endParaRPr lang="ru-RU" dirty="0">
              <a:solidFill>
                <a:schemeClr val="bg2"/>
              </a:solidFill>
            </a:endParaRPr>
          </a:p>
          <a:p>
            <a:pPr marL="0" indent="0" fontAlgn="base">
              <a:buNone/>
            </a:pPr>
            <a:r>
              <a:rPr lang="ru-RU" dirty="0" smtClean="0">
                <a:solidFill>
                  <a:schemeClr val="bg2"/>
                </a:solidFill>
              </a:rPr>
              <a:t>   </a:t>
            </a:r>
            <a:r>
              <a:rPr lang="en-US" dirty="0" smtClean="0">
                <a:solidFill>
                  <a:schemeClr val="bg2"/>
                </a:solidFill>
              </a:rPr>
              <a:t> </a:t>
            </a:r>
            <a:r>
              <a:rPr lang="en-US" dirty="0">
                <a:solidFill>
                  <a:schemeClr val="bg2"/>
                </a:solidFill>
              </a:rPr>
              <a:t>Where I sleep and play.</a:t>
            </a:r>
            <a:endParaRPr lang="ru-RU" dirty="0">
              <a:solidFill>
                <a:schemeClr val="bg2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7336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1520" y="274638"/>
            <a:ext cx="9144000" cy="626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Овал 4"/>
          <p:cNvSpPr/>
          <p:nvPr/>
        </p:nvSpPr>
        <p:spPr>
          <a:xfrm>
            <a:off x="899592" y="1517781"/>
            <a:ext cx="648072" cy="6766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6</a:t>
            </a:r>
            <a:endParaRPr lang="ru-RU" dirty="0"/>
          </a:p>
        </p:txBody>
      </p:sp>
      <p:sp>
        <p:nvSpPr>
          <p:cNvPr id="6" name="Овал 5"/>
          <p:cNvSpPr/>
          <p:nvPr/>
        </p:nvSpPr>
        <p:spPr>
          <a:xfrm>
            <a:off x="5436096" y="1244124"/>
            <a:ext cx="504056" cy="54731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7</a:t>
            </a:r>
            <a:endParaRPr lang="ru-RU" dirty="0"/>
          </a:p>
        </p:txBody>
      </p:sp>
      <p:sp>
        <p:nvSpPr>
          <p:cNvPr id="7" name="Овал 6"/>
          <p:cNvSpPr/>
          <p:nvPr/>
        </p:nvSpPr>
        <p:spPr>
          <a:xfrm>
            <a:off x="6957628" y="2618187"/>
            <a:ext cx="504056" cy="54731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5</a:t>
            </a:r>
            <a:endParaRPr lang="ru-RU" dirty="0"/>
          </a:p>
        </p:txBody>
      </p:sp>
      <p:sp>
        <p:nvSpPr>
          <p:cNvPr id="8" name="Овал 7"/>
          <p:cNvSpPr/>
          <p:nvPr/>
        </p:nvSpPr>
        <p:spPr>
          <a:xfrm>
            <a:off x="2699792" y="3589523"/>
            <a:ext cx="504056" cy="54731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2</a:t>
            </a:r>
          </a:p>
        </p:txBody>
      </p:sp>
      <p:sp>
        <p:nvSpPr>
          <p:cNvPr id="9" name="Овал 8"/>
          <p:cNvSpPr/>
          <p:nvPr/>
        </p:nvSpPr>
        <p:spPr>
          <a:xfrm>
            <a:off x="6984776" y="4156151"/>
            <a:ext cx="503040" cy="4320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10" name="Овал 9"/>
          <p:cNvSpPr/>
          <p:nvPr/>
        </p:nvSpPr>
        <p:spPr>
          <a:xfrm>
            <a:off x="4076493" y="3517336"/>
            <a:ext cx="611560" cy="56186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4</a:t>
            </a:r>
            <a:endParaRPr lang="ru-RU" dirty="0"/>
          </a:p>
        </p:txBody>
      </p:sp>
      <p:sp>
        <p:nvSpPr>
          <p:cNvPr id="11" name="Овал 10"/>
          <p:cNvSpPr/>
          <p:nvPr/>
        </p:nvSpPr>
        <p:spPr>
          <a:xfrm>
            <a:off x="4534673" y="5157192"/>
            <a:ext cx="611560" cy="56186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ru-RU" smtClean="0"/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endParaRPr lang="ru-RU" smtClean="0"/>
          </a:p>
        </p:txBody>
      </p:sp>
      <p:pic>
        <p:nvPicPr>
          <p:cNvPr id="17412" name="Picture 4" descr="Копия Новый рисунок (22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749" y="300587"/>
            <a:ext cx="8582502" cy="6338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3" name="WordArt 5"/>
          <p:cNvSpPr>
            <a:spLocks noChangeArrowheads="1" noChangeShapeType="1" noTextEdit="1"/>
          </p:cNvSpPr>
          <p:nvPr/>
        </p:nvSpPr>
        <p:spPr bwMode="auto">
          <a:xfrm>
            <a:off x="331549" y="5305118"/>
            <a:ext cx="8610600" cy="9921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Look at the picture and say </a:t>
            </a:r>
          </a:p>
          <a:p>
            <a:pPr algn="ctr"/>
            <a:r>
              <a:rPr lang="en-US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there is in the room.</a:t>
            </a:r>
            <a:endParaRPr lang="ru-RU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8482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1620" y="620688"/>
            <a:ext cx="6840760" cy="706090"/>
          </a:xfrm>
        </p:spPr>
        <p:txBody>
          <a:bodyPr>
            <a:normAutofit fontScale="90000"/>
          </a:bodyPr>
          <a:lstStyle/>
          <a:p>
            <a:r>
              <a:rPr lang="en-US" sz="5400" dirty="0" smtClean="0">
                <a:solidFill>
                  <a:srgbClr val="FF0000"/>
                </a:solidFill>
                <a:latin typeface="Elephant" panose="02020904090505020303" pitchFamily="18" charset="0"/>
              </a:rPr>
              <a:t>PROVERBS</a:t>
            </a:r>
            <a:r>
              <a:rPr lang="ru-RU" sz="5400" dirty="0" smtClean="0">
                <a:solidFill>
                  <a:srgbClr val="FF0000"/>
                </a:solidFill>
                <a:latin typeface="Elephant" panose="02020904090505020303" pitchFamily="18" charset="0"/>
              </a:rPr>
              <a:t>: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5400" b="1" i="1" dirty="0">
                <a:solidFill>
                  <a:schemeClr val="bg2"/>
                </a:solidFill>
              </a:rPr>
              <a:t>Home sweet home.</a:t>
            </a:r>
            <a:endParaRPr lang="ru-RU" sz="5400" dirty="0">
              <a:solidFill>
                <a:schemeClr val="bg2"/>
              </a:solidFill>
            </a:endParaRPr>
          </a:p>
          <a:p>
            <a:r>
              <a:rPr lang="en-US" sz="5400" b="1" i="1" dirty="0">
                <a:solidFill>
                  <a:srgbClr val="FFFF00"/>
                </a:solidFill>
              </a:rPr>
              <a:t>My home is my castle.</a:t>
            </a:r>
            <a:endParaRPr lang="ru-RU" sz="5400" dirty="0">
              <a:solidFill>
                <a:srgbClr val="FFFF00"/>
              </a:solidFill>
            </a:endParaRPr>
          </a:p>
          <a:p>
            <a:r>
              <a:rPr lang="en-US" sz="5400" b="1" i="1" dirty="0">
                <a:solidFill>
                  <a:srgbClr val="00B050"/>
                </a:solidFill>
              </a:rPr>
              <a:t>East or West home is best.</a:t>
            </a:r>
            <a:endParaRPr lang="ru-RU" sz="5400" dirty="0">
              <a:solidFill>
                <a:srgbClr val="00B050"/>
              </a:solidFill>
            </a:endParaRPr>
          </a:p>
          <a:p>
            <a:r>
              <a:rPr lang="en-US" sz="5400" b="1" i="1" dirty="0">
                <a:solidFill>
                  <a:srgbClr val="7030A0"/>
                </a:solidFill>
              </a:rPr>
              <a:t>There is no place like home</a:t>
            </a:r>
            <a:r>
              <a:rPr lang="en-US" sz="5400" dirty="0">
                <a:solidFill>
                  <a:srgbClr val="7030A0"/>
                </a:solidFill>
              </a:rPr>
              <a:t>.</a:t>
            </a:r>
            <a:endParaRPr lang="ru-RU" sz="5400" dirty="0">
              <a:solidFill>
                <a:srgbClr val="7030A0"/>
              </a:solidFill>
            </a:endParaRPr>
          </a:p>
          <a:p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4070969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6192688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architect </a:t>
            </a:r>
            <a:r>
              <a:rPr lang="en-US" sz="3600" dirty="0" smtClean="0">
                <a:solidFill>
                  <a:schemeClr val="bg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[</a:t>
            </a:r>
            <a:r>
              <a:rPr lang="en-US" sz="3600" dirty="0" err="1" smtClean="0">
                <a:solidFill>
                  <a:schemeClr val="bg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aʼ</a:t>
            </a:r>
            <a:r>
              <a:rPr lang="ru-RU" sz="3600" dirty="0" smtClean="0">
                <a:solidFill>
                  <a:schemeClr val="bg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:</a:t>
            </a:r>
            <a:r>
              <a:rPr lang="en-US" sz="3600" dirty="0" smtClean="0">
                <a:solidFill>
                  <a:schemeClr val="bg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kitekt]</a:t>
            </a:r>
            <a:r>
              <a:rPr lang="ru-RU" sz="3600" dirty="0" smtClean="0">
                <a:solidFill>
                  <a:schemeClr val="bg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архитектор</a:t>
            </a:r>
          </a:p>
          <a:p>
            <a:r>
              <a:rPr lang="en-US" sz="3600" dirty="0" smtClean="0">
                <a:solidFill>
                  <a:schemeClr val="bg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design [</a:t>
            </a:r>
            <a:r>
              <a:rPr lang="en-US" sz="3600" dirty="0" err="1" smtClean="0">
                <a:solidFill>
                  <a:schemeClr val="bg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diʼzain</a:t>
            </a:r>
            <a:r>
              <a:rPr lang="en-US" sz="3600" dirty="0" smtClean="0">
                <a:solidFill>
                  <a:schemeClr val="bg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]</a:t>
            </a:r>
            <a:r>
              <a:rPr lang="ru-RU" sz="3600" dirty="0" smtClean="0">
                <a:solidFill>
                  <a:schemeClr val="bg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план, проект, чертеж</a:t>
            </a:r>
          </a:p>
          <a:p>
            <a:r>
              <a:rPr lang="en-US" sz="3600" dirty="0" smtClean="0">
                <a:solidFill>
                  <a:schemeClr val="bg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designer </a:t>
            </a:r>
            <a:r>
              <a:rPr lang="en-US" sz="3600" dirty="0">
                <a:solidFill>
                  <a:schemeClr val="bg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[</a:t>
            </a:r>
            <a:r>
              <a:rPr lang="en-US" sz="3600" dirty="0" err="1" smtClean="0">
                <a:solidFill>
                  <a:schemeClr val="bg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diʼzain</a:t>
            </a:r>
            <a:r>
              <a:rPr lang="en-US" sz="2400" dirty="0" err="1" smtClean="0">
                <a:solidFill>
                  <a:schemeClr val="bg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Ə</a:t>
            </a:r>
            <a:r>
              <a:rPr lang="en-US" sz="3600" dirty="0" smtClean="0">
                <a:solidFill>
                  <a:schemeClr val="bg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] </a:t>
            </a:r>
            <a:r>
              <a:rPr lang="ru-RU" sz="3600" dirty="0" smtClean="0">
                <a:solidFill>
                  <a:schemeClr val="bg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конструктор, проектировщик, модельер</a:t>
            </a:r>
          </a:p>
          <a:p>
            <a:r>
              <a:rPr lang="en-US" sz="3600" dirty="0">
                <a:solidFill>
                  <a:schemeClr val="bg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i</a:t>
            </a:r>
            <a:r>
              <a:rPr lang="en-US" sz="3600" dirty="0" smtClean="0">
                <a:solidFill>
                  <a:schemeClr val="bg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nterior [</a:t>
            </a:r>
            <a:r>
              <a:rPr lang="en-US" sz="3600" dirty="0" err="1" smtClean="0">
                <a:solidFill>
                  <a:schemeClr val="bg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inʼti</a:t>
            </a:r>
            <a:r>
              <a:rPr lang="en-US" sz="2400" dirty="0" err="1" smtClean="0">
                <a:solidFill>
                  <a:schemeClr val="bg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Ə</a:t>
            </a:r>
            <a:r>
              <a:rPr lang="en-US" sz="3600" dirty="0" err="1" smtClean="0">
                <a:solidFill>
                  <a:schemeClr val="bg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ri</a:t>
            </a:r>
            <a:r>
              <a:rPr lang="en-US" sz="2400" dirty="0" err="1" smtClean="0">
                <a:solidFill>
                  <a:schemeClr val="bg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Ə</a:t>
            </a:r>
            <a:r>
              <a:rPr lang="en-US" sz="3600" dirty="0" smtClean="0">
                <a:solidFill>
                  <a:schemeClr val="bg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] </a:t>
            </a:r>
            <a:r>
              <a:rPr lang="ru-RU" sz="3600" dirty="0" smtClean="0">
                <a:solidFill>
                  <a:schemeClr val="bg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внутренняя часть дома, интерьер</a:t>
            </a:r>
            <a:endParaRPr lang="en-US" sz="3600" dirty="0" smtClean="0">
              <a:solidFill>
                <a:schemeClr val="bg2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r>
              <a:rPr lang="en-US" sz="3600" dirty="0" smtClean="0">
                <a:solidFill>
                  <a:schemeClr val="bg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semi-detached</a:t>
            </a:r>
            <a:r>
              <a:rPr lang="ru-RU" sz="3600" dirty="0" smtClean="0">
                <a:solidFill>
                  <a:schemeClr val="bg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(</a:t>
            </a:r>
            <a:r>
              <a:rPr lang="en-US" sz="3600" dirty="0" smtClean="0">
                <a:solidFill>
                  <a:schemeClr val="bg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house</a:t>
            </a:r>
            <a:r>
              <a:rPr lang="ru-RU" sz="3600" dirty="0" smtClean="0">
                <a:solidFill>
                  <a:schemeClr val="bg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)</a:t>
            </a:r>
            <a:r>
              <a:rPr lang="en-US" sz="3600" dirty="0" smtClean="0">
                <a:solidFill>
                  <a:schemeClr val="bg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[</a:t>
            </a:r>
            <a:r>
              <a:rPr lang="en-US" sz="3600" dirty="0" err="1" smtClean="0">
                <a:solidFill>
                  <a:schemeClr val="bg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ʼsemidiʼtætʃt</a:t>
            </a:r>
            <a:r>
              <a:rPr lang="en-US" sz="3600" dirty="0" smtClean="0">
                <a:solidFill>
                  <a:schemeClr val="bg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] –</a:t>
            </a:r>
            <a:r>
              <a:rPr lang="ru-RU" sz="3600" dirty="0" smtClean="0">
                <a:solidFill>
                  <a:schemeClr val="bg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один из двух домов, имеющих общую стену.</a:t>
            </a:r>
            <a:endParaRPr lang="ru-RU" sz="3600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9769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voyagist.ru/wp-content/uploads/2017/02/krasivye-ulitsy-londona-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4398" y="1626105"/>
            <a:ext cx="3583293" cy="2685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http://pobrehushki.ru/wp-content/uploads/2012/06/urban-neighborhood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281" y="332656"/>
            <a:ext cx="2731437" cy="2048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8" name="Picture 6" descr="http://voyagist.ru/wp-content/uploads/2017/02/krasivye-ulitsy-londona-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0547" y="4077072"/>
            <a:ext cx="3267266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6" name="Picture 14" descr="http://englishgid.ru/wp-content/uploads/2014/04/hom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8540" y="3121243"/>
            <a:ext cx="3270970" cy="2711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30" name="Picture 18" descr="http://img-fotki.yandex.ru/get/3607/109064684.5f2/0_fb122_9689974b_XXL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503" y="2840205"/>
            <a:ext cx="2493824" cy="3325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104115"/>
            <a:ext cx="3580124" cy="2644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212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836712"/>
            <a:ext cx="7200800" cy="72008"/>
          </a:xfrm>
        </p:spPr>
        <p:txBody>
          <a:bodyPr>
            <a:normAutofit fontScale="90000"/>
          </a:bodyPr>
          <a:lstStyle/>
          <a:p>
            <a:pPr algn="r" fontAlgn="base"/>
            <a:r>
              <a:rPr lang="ru-RU" b="1" cap="all" dirty="0" smtClean="0"/>
              <a:t/>
            </a:r>
            <a:br>
              <a:rPr lang="ru-RU" b="1" cap="all" dirty="0" smtClean="0"/>
            </a:br>
            <a:r>
              <a:rPr lang="ru-RU" b="1" cap="all" dirty="0" smtClean="0"/>
              <a:t>Основные СТИЛи </a:t>
            </a:r>
            <a:r>
              <a:rPr lang="ru-RU" b="1" cap="all" dirty="0"/>
              <a:t>ДИЗАЙНА ИНТЕРЬЕРА. </a:t>
            </a:r>
            <a:br>
              <a:rPr lang="ru-RU" b="1" cap="all" dirty="0"/>
            </a:br>
            <a:r>
              <a:rPr lang="ru-RU" b="1" cap="all" dirty="0" smtClean="0"/>
              <a:t/>
            </a:r>
            <a:br>
              <a:rPr lang="ru-RU" b="1" cap="all" dirty="0" smtClean="0"/>
            </a:br>
            <a:r>
              <a:rPr lang="ru-RU" b="1" cap="all" dirty="0"/>
              <a:t/>
            </a:r>
            <a:br>
              <a:rPr lang="ru-RU" b="1" cap="all" dirty="0"/>
            </a:br>
            <a:r>
              <a:rPr lang="ru-RU" b="1" cap="all" dirty="0" smtClean="0"/>
              <a:t/>
            </a:r>
            <a:br>
              <a:rPr lang="ru-RU" b="1" cap="all" dirty="0" smtClean="0"/>
            </a:br>
            <a:r>
              <a:rPr lang="ru-RU" sz="5300" b="1" cap="all" dirty="0" smtClean="0"/>
              <a:t/>
            </a:r>
            <a:br>
              <a:rPr lang="ru-RU" sz="5300" b="1" cap="all" dirty="0" smtClean="0"/>
            </a:br>
            <a:r>
              <a:rPr lang="ru-RU" sz="5300" b="1" cap="all" dirty="0" smtClean="0"/>
              <a:t/>
            </a:r>
            <a:br>
              <a:rPr lang="ru-RU" sz="5300" b="1" cap="all" dirty="0" smtClean="0"/>
            </a:br>
            <a:r>
              <a:rPr lang="ru-RU" sz="5300" b="1" cap="all" dirty="0" smtClean="0"/>
              <a:t/>
            </a:r>
            <a:br>
              <a:rPr lang="ru-RU" sz="5300" b="1" cap="all" dirty="0" smtClean="0"/>
            </a:br>
            <a:r>
              <a:rPr lang="ru-RU" sz="5300" b="1" cap="all" dirty="0"/>
              <a:t/>
            </a:r>
            <a:br>
              <a:rPr lang="ru-RU" sz="5300" b="1" cap="all" dirty="0"/>
            </a:br>
            <a:r>
              <a:rPr lang="ru-RU" sz="3300" b="1" cap="all" dirty="0" smtClean="0">
                <a:latin typeface="Bahnschrift" panose="020B0502040204020203" pitchFamily="34" charset="0"/>
              </a:rPr>
              <a:t>Основные </a:t>
            </a:r>
            <a:r>
              <a:rPr lang="ru-RU" sz="3300" b="1" cap="all" dirty="0">
                <a:latin typeface="Bahnschrift" panose="020B0502040204020203" pitchFamily="34" charset="0"/>
              </a:rPr>
              <a:t>СТИЛи ДИЗАЙНА ИНТЕРЬЕРА</a:t>
            </a:r>
            <a:r>
              <a:rPr lang="ru-RU" sz="5300" b="1" cap="all" dirty="0" smtClean="0"/>
              <a:t/>
            </a:r>
            <a:br>
              <a:rPr lang="ru-RU" sz="5300" b="1" cap="all" dirty="0" smtClean="0"/>
            </a:br>
            <a:r>
              <a:rPr lang="ru-RU" sz="5300" b="1" cap="all" dirty="0" smtClean="0"/>
              <a:t/>
            </a:r>
            <a:br>
              <a:rPr lang="ru-RU" sz="5300" b="1" cap="all" dirty="0" smtClean="0"/>
            </a:br>
            <a:r>
              <a:rPr lang="ru-RU" sz="5300" b="1" dirty="0" err="1" smtClean="0">
                <a:hlinkClick r:id="rId2"/>
              </a:rPr>
              <a:t>Лофт</a:t>
            </a:r>
            <a:r>
              <a:rPr lang="ru-RU" sz="5300" b="1" dirty="0"/>
              <a:t/>
            </a:r>
            <a:br>
              <a:rPr lang="ru-RU" sz="5300" b="1" dirty="0"/>
            </a:br>
            <a:r>
              <a:rPr lang="ru-RU" sz="5300" b="1" dirty="0" smtClean="0">
                <a:hlinkClick r:id="rId3"/>
              </a:rPr>
              <a:t>Минимализм</a:t>
            </a:r>
            <a:r>
              <a:rPr lang="ru-RU" sz="5300" b="1" dirty="0"/>
              <a:t/>
            </a:r>
            <a:br>
              <a:rPr lang="ru-RU" sz="5300" b="1" dirty="0"/>
            </a:br>
            <a:r>
              <a:rPr lang="ru-RU" sz="5300" b="1" dirty="0" smtClean="0">
                <a:hlinkClick r:id="rId4"/>
              </a:rPr>
              <a:t>Прованс</a:t>
            </a:r>
            <a:r>
              <a:rPr lang="ru-RU" sz="5300" b="1" dirty="0"/>
              <a:t/>
            </a:r>
            <a:br>
              <a:rPr lang="ru-RU" sz="5300" b="1" dirty="0"/>
            </a:br>
            <a:r>
              <a:rPr lang="ru-RU" sz="5300" b="1" dirty="0" smtClean="0">
                <a:hlinkClick r:id="rId5"/>
              </a:rPr>
              <a:t>Хай-тек</a:t>
            </a:r>
            <a:r>
              <a:rPr lang="ru-RU" sz="5300" b="1" dirty="0"/>
              <a:t/>
            </a:r>
            <a:br>
              <a:rPr lang="ru-RU" sz="5300" b="1" dirty="0"/>
            </a:br>
            <a:r>
              <a:rPr lang="ru-RU" sz="5300" b="1" dirty="0" smtClean="0">
                <a:hlinkClick r:id="rId6"/>
              </a:rPr>
              <a:t>Эко-стиль</a:t>
            </a:r>
            <a:r>
              <a:rPr lang="ru-RU" sz="5300" b="1" dirty="0"/>
              <a:t/>
            </a:r>
            <a:br>
              <a:rPr lang="ru-RU" sz="5300" b="1" dirty="0"/>
            </a:br>
            <a:r>
              <a:rPr lang="ru-RU" sz="5300" b="1" dirty="0"/>
              <a:t/>
            </a:r>
            <a:br>
              <a:rPr lang="ru-RU" sz="5300" b="1" dirty="0"/>
            </a:br>
            <a:endParaRPr lang="ru-RU" sz="53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3106688" cy="4525963"/>
          </a:xfrm>
        </p:spPr>
        <p:txBody>
          <a:bodyPr>
            <a:normAutofit/>
          </a:bodyPr>
          <a:lstStyle/>
          <a:p>
            <a:pPr fontAlgn="base"/>
            <a:r>
              <a:rPr lang="ru-RU" sz="4800" b="1" dirty="0" smtClean="0">
                <a:hlinkClick r:id="rId7"/>
              </a:rPr>
              <a:t>Авангард</a:t>
            </a:r>
            <a:r>
              <a:rPr lang="ru-RU" sz="4800" b="1" dirty="0" smtClean="0"/>
              <a:t>    </a:t>
            </a:r>
          </a:p>
          <a:p>
            <a:pPr fontAlgn="base"/>
            <a:r>
              <a:rPr lang="ru-RU" sz="4800" b="1" dirty="0" smtClean="0">
                <a:hlinkClick r:id="rId8"/>
              </a:rPr>
              <a:t>Ампир</a:t>
            </a:r>
            <a:endParaRPr lang="ru-RU" sz="4800" b="1" dirty="0"/>
          </a:p>
          <a:p>
            <a:pPr fontAlgn="base"/>
            <a:r>
              <a:rPr lang="ru-RU" sz="4800" b="1" dirty="0">
                <a:hlinkClick r:id="rId9"/>
              </a:rPr>
              <a:t>Арт-</a:t>
            </a:r>
            <a:r>
              <a:rPr lang="ru-RU" sz="4800" b="1" dirty="0" err="1">
                <a:hlinkClick r:id="rId9"/>
              </a:rPr>
              <a:t>деко</a:t>
            </a:r>
            <a:endParaRPr lang="ru-RU" sz="4800" b="1" dirty="0"/>
          </a:p>
          <a:p>
            <a:pPr fontAlgn="base"/>
            <a:r>
              <a:rPr lang="ru-RU" sz="4800" b="1" dirty="0" smtClean="0">
                <a:hlinkClick r:id="rId10"/>
              </a:rPr>
              <a:t>Барокко</a:t>
            </a:r>
            <a:endParaRPr lang="ru-RU" sz="4800" b="1" dirty="0"/>
          </a:p>
          <a:p>
            <a:pPr fontAlgn="base"/>
            <a:r>
              <a:rPr lang="ru-RU" sz="4800" b="1" dirty="0">
                <a:hlinkClick r:id="rId11"/>
              </a:rPr>
              <a:t>Кантри</a:t>
            </a:r>
            <a:endParaRPr lang="ru-RU" sz="4800" b="1" dirty="0"/>
          </a:p>
          <a:p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3040433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100" b="1" cap="all" dirty="0"/>
              <a:t>АВАНГАРД</a:t>
            </a:r>
            <a:r>
              <a:rPr lang="ru-RU" b="1" cap="all" dirty="0"/>
              <a:t/>
            </a:r>
            <a:br>
              <a:rPr lang="ru-RU" b="1" cap="all" dirty="0"/>
            </a:br>
            <a:endParaRPr lang="ru-RU" dirty="0"/>
          </a:p>
        </p:txBody>
      </p:sp>
      <p:pic>
        <p:nvPicPr>
          <p:cNvPr id="1026" name="Picture 2" descr="http://remstroiblog.ru/wp-content/uploads/stil-avangard-v-interere-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690" y="551930"/>
            <a:ext cx="3884541" cy="2589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remstroiblog.ru/wp-content/uploads/stil-avangard-v-interere-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9123" y="551929"/>
            <a:ext cx="3833922" cy="2628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635896" y="3180905"/>
            <a:ext cx="36719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cap="all" dirty="0"/>
              <a:t>АМПИР</a:t>
            </a:r>
            <a:endParaRPr lang="ru-RU" sz="2800" dirty="0"/>
          </a:p>
        </p:txBody>
      </p:sp>
      <p:pic>
        <p:nvPicPr>
          <p:cNvPr id="8" name="Picture 2" descr="http://remstroiblog.ru/wp-content/uploads/stil-ampir-v-interere-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475" y="3743406"/>
            <a:ext cx="3769685" cy="2643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http://remstroiblog.ru/wp-content/uploads/stil-ampir-v-interere-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9123" y="3743406"/>
            <a:ext cx="4083358" cy="2722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0343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cap="all" dirty="0"/>
              <a:t>АРТ-ДЕКО</a:t>
            </a:r>
            <a:r>
              <a:rPr lang="ru-RU" sz="2800" b="1" dirty="0"/>
              <a:t/>
            </a:r>
            <a:br>
              <a:rPr lang="ru-RU" sz="2800" b="1" dirty="0"/>
            </a:br>
            <a:endParaRPr lang="ru-RU" sz="2800" dirty="0"/>
          </a:p>
        </p:txBody>
      </p:sp>
      <p:pic>
        <p:nvPicPr>
          <p:cNvPr id="3074" name="Picture 2" descr="ÑÑÐ¸Ð»Ñ Ð°ÑÑ Ð´ÐµÐºÐ¾ Ð² Ð¸Ð½ÑÐµÑÑÐµÑÐµ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0208" y="846138"/>
            <a:ext cx="3932189" cy="2688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http://remstroiblog.ru/wp-content/uploads/stil-art-deko-v-interere-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603" y="846138"/>
            <a:ext cx="3932189" cy="2688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814822" y="3555283"/>
            <a:ext cx="166693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cap="all" dirty="0"/>
              <a:t>БАРОККО</a:t>
            </a:r>
            <a:endParaRPr lang="ru-RU" sz="2800" dirty="0"/>
          </a:p>
        </p:txBody>
      </p:sp>
      <p:pic>
        <p:nvPicPr>
          <p:cNvPr id="9" name="Picture 6" descr="http://remstroiblog.ru/wp-content/uploads/stil-barokko-v-interere-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004" y="4078503"/>
            <a:ext cx="4559680" cy="2374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ttp://remstroiblog.ru/wp-content/uploads/stil-barokko-v-interere-3-150x15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3921" y="3875446"/>
            <a:ext cx="2570581" cy="2570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2729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085" y="217105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100" b="1" cap="all" dirty="0"/>
              <a:t>КАНТРИ</a:t>
            </a:r>
            <a:r>
              <a:rPr lang="ru-RU" b="1" cap="all" dirty="0"/>
              <a:t/>
            </a:r>
            <a:br>
              <a:rPr lang="ru-RU" b="1" cap="all" dirty="0"/>
            </a:br>
            <a:endParaRPr lang="ru-RU" dirty="0"/>
          </a:p>
        </p:txBody>
      </p:sp>
      <p:pic>
        <p:nvPicPr>
          <p:cNvPr id="6146" name="Picture 2" descr="ÑÑÐ¸Ð»Ñ ÐºÐ°Ð½ÑÑÐ¸ Ð² Ð¸Ð½ÑÐµÑÑÐµÑÐµ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9258" y="724294"/>
            <a:ext cx="3962395" cy="2695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http://remstroiblog.ru/wp-content/uploads/stil-kantri-v-interere-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085" y="724294"/>
            <a:ext cx="3947345" cy="2639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057601" y="3363833"/>
            <a:ext cx="15922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cap="all" dirty="0"/>
              <a:t>ЛОФТ</a:t>
            </a:r>
            <a:endParaRPr lang="ru-RU" sz="2800" dirty="0"/>
          </a:p>
        </p:txBody>
      </p:sp>
      <p:pic>
        <p:nvPicPr>
          <p:cNvPr id="8" name="Picture 10" descr="http://remstroiblog.ru/wp-content/uploads/stil-loft-v-interere-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19" y="3920614"/>
            <a:ext cx="4565314" cy="2570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4" descr="http://remstroiblog.ru/wp-content/uploads/stil-loft-v-interere-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4333" y="3920614"/>
            <a:ext cx="4093034" cy="2561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6611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b="1" cap="all" dirty="0"/>
              <a:t>МИНИМАЛИЗМ</a:t>
            </a:r>
            <a:r>
              <a:rPr lang="ru-RU" b="1" cap="all" dirty="0"/>
              <a:t/>
            </a:r>
            <a:br>
              <a:rPr lang="ru-RU" b="1" cap="all" dirty="0"/>
            </a:br>
            <a:endParaRPr lang="ru-RU" dirty="0"/>
          </a:p>
        </p:txBody>
      </p:sp>
      <p:pic>
        <p:nvPicPr>
          <p:cNvPr id="8198" name="Picture 6" descr="http://remstroiblog.ru/wp-content/uploads/stil-minimalizm-v-interere-4-150x15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0175" y="915152"/>
            <a:ext cx="2762924" cy="2762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http://remstroiblog.ru/wp-content/uploads/stil-minimalizm-v-interer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608" y="818040"/>
            <a:ext cx="4082866" cy="2791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851920" y="3634297"/>
            <a:ext cx="335698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cap="all" dirty="0"/>
              <a:t>ПРОВАНС</a:t>
            </a:r>
            <a:br>
              <a:rPr lang="ru-RU" sz="2800" b="1" cap="all" dirty="0"/>
            </a:br>
            <a:endParaRPr lang="ru-RU" sz="2800" dirty="0"/>
          </a:p>
        </p:txBody>
      </p:sp>
      <p:pic>
        <p:nvPicPr>
          <p:cNvPr id="9" name="Picture 6" descr="http://remstroiblog.ru/wp-content/uploads/stil-provans-v-interer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052406"/>
            <a:ext cx="3264520" cy="2672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ÑÑÐ¸Ð»Ñ Ð¿ÑÐ¾Ð²Ð°Ð½Ñ Ð² Ð¸Ð½ÑÐµÑÑÐµÑÐµ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272104"/>
            <a:ext cx="3202500" cy="2291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2149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cap="all" dirty="0"/>
              <a:t>ХАЙ-ТЕК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pic>
        <p:nvPicPr>
          <p:cNvPr id="11270" name="Picture 6" descr="http://remstroiblog.ru/wp-content/uploads/stil-hay-tek-v-interere-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808" y="830114"/>
            <a:ext cx="3988493" cy="2598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2" name="Picture 8" descr="http://remstroiblog.ru/wp-content/uploads/stil-hay-tek-v-interere-4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859375"/>
            <a:ext cx="3394720" cy="2653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812781" y="3512432"/>
            <a:ext cx="195168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cap="all" dirty="0"/>
              <a:t>ЭКО-СТИЛЬ</a:t>
            </a:r>
            <a:endParaRPr lang="ru-RU" sz="2800" dirty="0"/>
          </a:p>
        </p:txBody>
      </p:sp>
      <p:pic>
        <p:nvPicPr>
          <p:cNvPr id="9" name="Picture 4" descr="http://remstroiblog.ru/wp-content/uploads/stil-e%60ko-v-interere-150x15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828" y="3749634"/>
            <a:ext cx="2850452" cy="2850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://remstroiblog.ru/wp-content/uploads/stil-e%60ko-v-interere-4.jpg"/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39" y="4027016"/>
            <a:ext cx="3859605" cy="2573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7401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274638"/>
            <a:ext cx="7715200" cy="562074"/>
          </a:xfrm>
        </p:spPr>
        <p:txBody>
          <a:bodyPr>
            <a:no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Complete the sentences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836712"/>
            <a:ext cx="8435280" cy="58326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There </a:t>
            </a:r>
            <a:r>
              <a:rPr lang="en-US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 …… in the living room.</a:t>
            </a:r>
            <a:br>
              <a:rPr lang="en-US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There aren’t……. in the living room</a:t>
            </a:r>
            <a:r>
              <a:rPr lang="en-US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There is …….in the bedroom.</a:t>
            </a:r>
            <a:endParaRPr lang="ru-RU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There isn’t ……..in the bedroom</a:t>
            </a:r>
            <a:r>
              <a:rPr lang="en-US" dirty="0" smtClean="0">
                <a:solidFill>
                  <a:schemeClr val="bg2"/>
                </a:solidFill>
              </a:rPr>
              <a:t>.</a:t>
            </a:r>
          </a:p>
          <a:p>
            <a:pPr marL="0" indent="0">
              <a:buNone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2) Впиши обороты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is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 smtClean="0"/>
          </a:p>
          <a:p>
            <a:pPr marL="0" indent="0">
              <a:buNone/>
            </a:pPr>
            <a:r>
              <a:rPr lang="en-US" dirty="0" smtClean="0">
                <a:solidFill>
                  <a:schemeClr val="bg2"/>
                </a:solidFill>
              </a:rPr>
              <a:t>………….a vase on the table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bg2"/>
                </a:solidFill>
              </a:rPr>
              <a:t>………….. </a:t>
            </a:r>
            <a:r>
              <a:rPr lang="en-US" dirty="0">
                <a:solidFill>
                  <a:schemeClr val="bg2"/>
                </a:solidFill>
              </a:rPr>
              <a:t>s</a:t>
            </a:r>
            <a:r>
              <a:rPr lang="en-US" dirty="0" smtClean="0">
                <a:solidFill>
                  <a:schemeClr val="bg2"/>
                </a:solidFill>
              </a:rPr>
              <a:t>ome flowers in the vase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bg2"/>
                </a:solidFill>
              </a:rPr>
              <a:t>……………a cat under the table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bg2"/>
                </a:solidFill>
              </a:rPr>
              <a:t>…………….some cups on the table</a:t>
            </a:r>
            <a:endParaRPr lang="ru-RU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0761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034680" cy="634082"/>
          </a:xfrm>
        </p:spPr>
        <p:txBody>
          <a:bodyPr>
            <a:noAutofit/>
          </a:bodyPr>
          <a:lstStyle/>
          <a:p>
            <a:r>
              <a:rPr lang="en-US" sz="2400" b="1" kern="10" dirty="0"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  <a:solidFill>
                  <a:schemeClr val="bg1"/>
                </a:soli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 dining  room</a:t>
            </a:r>
            <a:r>
              <a:rPr lang="ru-RU" sz="2400" kern="10" dirty="0"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  <a:solidFill>
                  <a:schemeClr val="bg1"/>
                </a:soli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kern="10" dirty="0"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  <a:solidFill>
                  <a:schemeClr val="bg1"/>
                </a:soli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solidFill>
                <a:schemeClr val="bg1"/>
              </a:solidFill>
            </a:endParaRPr>
          </a:p>
        </p:txBody>
      </p:sp>
      <p:pic>
        <p:nvPicPr>
          <p:cNvPr id="10" name="Объект 9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9724" y="663470"/>
            <a:ext cx="3661482" cy="244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004048" y="278830"/>
            <a:ext cx="18405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living room</a:t>
            </a:r>
            <a:endParaRPr lang="ru-RU" sz="2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4449" y="740495"/>
            <a:ext cx="3636866" cy="236396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547664" y="3104458"/>
            <a:ext cx="15897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bedroom</a:t>
            </a:r>
            <a:endParaRPr lang="ru-RU" sz="2400" b="1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952" y="3771501"/>
            <a:ext cx="3883576" cy="2520279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004048" y="3104458"/>
            <a:ext cx="24864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children’s room</a:t>
            </a:r>
            <a:endParaRPr lang="ru-RU" sz="2400" b="1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1750" y="3771501"/>
            <a:ext cx="3301787" cy="2476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416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332656"/>
            <a:ext cx="2088232" cy="432048"/>
          </a:xfrm>
        </p:spPr>
        <p:txBody>
          <a:bodyPr>
            <a:no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hall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755524"/>
            <a:ext cx="3436050" cy="243673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800698" y="3192255"/>
            <a:ext cx="17099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kern="10" dirty="0">
                <a:ln w="9525">
                  <a:round/>
                  <a:headEnd/>
                  <a:tailEnd/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bathroom</a:t>
            </a:r>
            <a:endParaRPr lang="ru-RU" sz="2400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792" y="3667488"/>
            <a:ext cx="3279770" cy="269286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652120" y="293859"/>
            <a:ext cx="13901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bg1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 kitchen</a:t>
            </a:r>
            <a:endParaRPr lang="ru-RU" sz="2400" b="1" dirty="0"/>
          </a:p>
        </p:txBody>
      </p:sp>
      <p:pic>
        <p:nvPicPr>
          <p:cNvPr id="7" name="Объект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764704"/>
            <a:ext cx="3491516" cy="2177549"/>
          </a:xfrm>
        </p:spPr>
      </p:pic>
      <p:sp>
        <p:nvSpPr>
          <p:cNvPr id="8" name="Прямоугольник 7"/>
          <p:cNvSpPr/>
          <p:nvPr/>
        </p:nvSpPr>
        <p:spPr>
          <a:xfrm>
            <a:off x="5652120" y="3097178"/>
            <a:ext cx="19071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kern="10" dirty="0">
                <a:ln w="9525">
                  <a:round/>
                  <a:headEnd/>
                  <a:tailEnd/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400" b="1" kern="10" dirty="0" smtClean="0">
                <a:ln w="9525">
                  <a:round/>
                  <a:headEnd/>
                  <a:tailEnd/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study room</a:t>
            </a:r>
            <a:endParaRPr lang="ru-RU" sz="2400" b="1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3667488"/>
            <a:ext cx="4023820" cy="2692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091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285064"/>
            <a:ext cx="4653472" cy="6320721"/>
          </a:xfrm>
        </p:spPr>
      </p:pic>
    </p:spTree>
    <p:extLst>
      <p:ext uri="{BB962C8B-B14F-4D97-AF65-F5344CB8AC3E}">
        <p14:creationId xmlns:p14="http://schemas.microsoft.com/office/powerpoint/2010/main" val="2700606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274638"/>
            <a:ext cx="7283152" cy="490066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 </a:t>
            </a:r>
            <a:r>
              <a:rPr lang="en-US" b="1" i="1" dirty="0"/>
              <a:t>Where is the </a:t>
            </a:r>
            <a:r>
              <a:rPr lang="en-US" b="1" i="1" dirty="0" smtClean="0"/>
              <a:t>Monkey</a:t>
            </a:r>
            <a:r>
              <a:rPr lang="ru-RU" b="1" i="1" dirty="0" smtClean="0"/>
              <a:t>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764704"/>
            <a:ext cx="8435280" cy="5832648"/>
          </a:xfrm>
        </p:spPr>
        <p:txBody>
          <a:bodyPr>
            <a:noAutofit/>
          </a:bodyPr>
          <a:lstStyle/>
          <a:p>
            <a:pPr marL="914400" lvl="2" indent="0" fontAlgn="base">
              <a:buNone/>
            </a:pPr>
            <a:r>
              <a:rPr lang="en-US" sz="2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Where is the Monkey?</a:t>
            </a:r>
            <a:endParaRPr lang="ru-RU" sz="2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fontAlgn="base"/>
            <a:r>
              <a:rPr lang="en-US" sz="2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monkey is </a:t>
            </a:r>
            <a:r>
              <a:rPr lang="en-US" sz="20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under </a:t>
            </a:r>
            <a:r>
              <a:rPr lang="en-US" sz="2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bed.</a:t>
            </a:r>
            <a:endParaRPr lang="ru-RU" sz="2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fontAlgn="base"/>
            <a:r>
              <a:rPr lang="ru-RU" sz="20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Where</a:t>
            </a:r>
            <a:r>
              <a:rPr lang="ru-RU" sz="2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</a:t>
            </a:r>
            <a:r>
              <a:rPr lang="ru-RU" sz="2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lang="ru-RU" sz="2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Monkey</a:t>
            </a:r>
            <a:r>
              <a:rPr lang="ru-RU" sz="2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</a:t>
            </a:r>
          </a:p>
          <a:p>
            <a:pPr fontAlgn="base"/>
            <a:r>
              <a:rPr lang="en-US" sz="2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monkey is </a:t>
            </a:r>
            <a:r>
              <a:rPr lang="en-US" sz="20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</a:t>
            </a:r>
            <a:r>
              <a:rPr lang="en-US" sz="2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the drawer.</a:t>
            </a:r>
            <a:endParaRPr lang="ru-RU" sz="2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fontAlgn="base"/>
            <a:r>
              <a:rPr lang="ru-RU" sz="20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Where</a:t>
            </a:r>
            <a:r>
              <a:rPr lang="ru-RU" sz="2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</a:t>
            </a:r>
            <a:r>
              <a:rPr lang="ru-RU" sz="2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lang="ru-RU" sz="2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Monkey</a:t>
            </a:r>
            <a:r>
              <a:rPr lang="ru-RU" sz="2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</a:t>
            </a:r>
          </a:p>
          <a:p>
            <a:pPr fontAlgn="base"/>
            <a:r>
              <a:rPr lang="en-US" sz="2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monkey is </a:t>
            </a:r>
            <a:r>
              <a:rPr lang="en-US" sz="20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</a:t>
            </a:r>
            <a:r>
              <a:rPr lang="en-US" sz="2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your head.</a:t>
            </a:r>
            <a:endParaRPr lang="ru-RU" sz="2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fontAlgn="base"/>
            <a:r>
              <a:rPr lang="ru-RU" sz="20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Where</a:t>
            </a:r>
            <a:r>
              <a:rPr lang="ru-RU" sz="2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</a:t>
            </a:r>
            <a:r>
              <a:rPr lang="ru-RU" sz="2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lang="ru-RU" sz="2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Monkey</a:t>
            </a:r>
            <a:r>
              <a:rPr lang="ru-RU" sz="2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</a:t>
            </a:r>
            <a:r>
              <a:rPr lang="en-US" sz="2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en-US" sz="2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monkey is </a:t>
            </a:r>
            <a:r>
              <a:rPr lang="en-US" sz="20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 front of </a:t>
            </a:r>
            <a:r>
              <a:rPr lang="en-US" sz="2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TV.</a:t>
            </a:r>
            <a:endParaRPr lang="ru-RU" sz="2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fontAlgn="base"/>
            <a:r>
              <a:rPr lang="ru-RU" sz="20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Where</a:t>
            </a:r>
            <a:r>
              <a:rPr lang="ru-RU" sz="2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</a:t>
            </a:r>
            <a:r>
              <a:rPr lang="ru-RU" sz="2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lang="ru-RU" sz="2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Monkey</a:t>
            </a:r>
            <a:r>
              <a:rPr lang="ru-RU" sz="2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</a:t>
            </a:r>
          </a:p>
          <a:p>
            <a:pPr fontAlgn="base"/>
            <a:r>
              <a:rPr lang="en-US" sz="2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monkey is </a:t>
            </a:r>
            <a:r>
              <a:rPr lang="en-US" sz="20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over</a:t>
            </a:r>
            <a:r>
              <a:rPr lang="en-US" sz="2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the desk.</a:t>
            </a:r>
            <a:endParaRPr lang="ru-RU" sz="2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fontAlgn="base"/>
            <a:r>
              <a:rPr lang="ru-RU" sz="20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Where</a:t>
            </a:r>
            <a:r>
              <a:rPr lang="ru-RU" sz="2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</a:t>
            </a:r>
            <a:r>
              <a:rPr lang="ru-RU" sz="2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lang="ru-RU" sz="2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Monkey</a:t>
            </a:r>
            <a:r>
              <a:rPr lang="ru-RU" sz="2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</a:t>
            </a:r>
          </a:p>
          <a:p>
            <a:pPr fontAlgn="base"/>
            <a:r>
              <a:rPr lang="en-US" sz="2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monkey is </a:t>
            </a:r>
            <a:r>
              <a:rPr lang="en-US" sz="20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next to</a:t>
            </a:r>
            <a:r>
              <a:rPr lang="en-US" sz="2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the door.</a:t>
            </a:r>
            <a:endParaRPr lang="ru-RU" sz="2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fontAlgn="base"/>
            <a:r>
              <a:rPr lang="ru-RU" sz="20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Where</a:t>
            </a:r>
            <a:r>
              <a:rPr lang="ru-RU" sz="2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</a:t>
            </a:r>
            <a:r>
              <a:rPr lang="ru-RU" sz="2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lang="ru-RU" sz="2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Monkey</a:t>
            </a:r>
            <a:r>
              <a:rPr lang="ru-RU" sz="2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</a:t>
            </a:r>
            <a:r>
              <a:rPr lang="en-US" sz="2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en-US" sz="2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monkey is </a:t>
            </a:r>
            <a:r>
              <a:rPr lang="en-US" sz="20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between</a:t>
            </a:r>
            <a:r>
              <a:rPr lang="en-US" sz="2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the box and the ball.</a:t>
            </a:r>
            <a:endParaRPr lang="ru-RU" sz="2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fontAlgn="base"/>
            <a:r>
              <a:rPr lang="ru-RU" sz="20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Where</a:t>
            </a:r>
            <a:r>
              <a:rPr lang="ru-RU" sz="2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</a:t>
            </a:r>
            <a:r>
              <a:rPr lang="ru-RU" sz="2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lang="ru-RU" sz="2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Monkey</a:t>
            </a:r>
            <a:r>
              <a:rPr lang="ru-RU" sz="2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</a:t>
            </a:r>
          </a:p>
          <a:p>
            <a:r>
              <a:rPr lang="en-US" sz="2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monkey is </a:t>
            </a:r>
            <a:r>
              <a:rPr lang="en-US" sz="20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behind </a:t>
            </a:r>
            <a:r>
              <a:rPr lang="en-US" sz="2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curtain</a:t>
            </a:r>
            <a:endParaRPr lang="ru-RU" sz="2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7734" y="1124744"/>
            <a:ext cx="3426461" cy="352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066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899592" y="188640"/>
            <a:ext cx="792088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My flat</a:t>
            </a:r>
          </a:p>
          <a:p>
            <a:pPr algn="just"/>
            <a:r>
              <a:rPr lang="en-US" sz="2800" dirty="0" smtClean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 live in a flat. Our flat is not very big. It is very clean and comfortable. There are two rooms in our flat. There is also a kitchen and a bathroom. In the living-room there is a sofa, a TV, a bookcase, a coffee table, and two armchairs. In my room there is a bed, a desk, a wardrobe, and a shelf. I love my flat very much</a:t>
            </a:r>
            <a:r>
              <a:rPr lang="ru-RU" sz="2800" dirty="0" smtClean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2800" dirty="0">
                <a:solidFill>
                  <a:srgbClr val="FF0000"/>
                </a:solidFill>
              </a:rPr>
              <a:t>Questions: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 you live in a flat?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your flat big?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it comfortable?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many rooms are there in your flat?</a:t>
            </a:r>
          </a:p>
          <a:p>
            <a:pPr algn="just"/>
            <a:endParaRPr lang="en-US" sz="2800" b="0" i="0" dirty="0">
              <a:solidFill>
                <a:srgbClr val="0070C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6923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32656"/>
            <a:ext cx="7179734" cy="1033959"/>
          </a:xfrm>
        </p:spPr>
        <p:txBody>
          <a:bodyPr>
            <a:noAutofit/>
          </a:bodyPr>
          <a:lstStyle/>
          <a:p>
            <a:r>
              <a:rPr lang="ru-RU" sz="3200" dirty="0" smtClean="0"/>
              <a:t>Диалог</a:t>
            </a:r>
            <a:r>
              <a:rPr lang="en-US" sz="3200" dirty="0" smtClean="0"/>
              <a:t> “My house” (have got/has got) – 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en-US" sz="3200" dirty="0" smtClean="0"/>
              <a:t>«</a:t>
            </a:r>
            <a:r>
              <a:rPr lang="ru-RU" sz="3200" dirty="0" smtClean="0"/>
              <a:t>Мой дом</a:t>
            </a:r>
            <a:r>
              <a:rPr lang="en-US" sz="3200" dirty="0" smtClean="0"/>
              <a:t>»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/>
          </a:p>
        </p:txBody>
      </p:sp>
      <p:sp>
        <p:nvSpPr>
          <p:cNvPr id="4" name="AutoShape 2" descr="house"/>
          <p:cNvSpPr>
            <a:spLocks noGrp="1" noChangeAspect="1" noChangeArrowheads="1"/>
          </p:cNvSpPr>
          <p:nvPr>
            <p:ph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85000" lnSpcReduction="20000"/>
          </a:bodyPr>
          <a:lstStyle/>
          <a:p>
            <a:r>
              <a:rPr lang="en-US" sz="3000" dirty="0">
                <a:solidFill>
                  <a:schemeClr val="bg1"/>
                </a:solidFill>
              </a:rPr>
              <a:t>- Is your house </a:t>
            </a:r>
            <a:r>
              <a:rPr lang="en-US" sz="3000" dirty="0" smtClean="0">
                <a:solidFill>
                  <a:schemeClr val="bg1"/>
                </a:solidFill>
              </a:rPr>
              <a:t>big?</a:t>
            </a:r>
            <a:endParaRPr lang="ru-RU" sz="3000" dirty="0">
              <a:solidFill>
                <a:schemeClr val="bg1"/>
              </a:solidFill>
            </a:endParaRPr>
          </a:p>
          <a:p>
            <a:r>
              <a:rPr lang="en-US" sz="3000" dirty="0">
                <a:solidFill>
                  <a:schemeClr val="bg1"/>
                </a:solidFill>
              </a:rPr>
              <a:t>- No, my house isn’t very big. We’ve got 3 rooms and a kitchen in it.</a:t>
            </a:r>
            <a:endParaRPr lang="ru-RU" sz="3000" dirty="0">
              <a:solidFill>
                <a:schemeClr val="bg1"/>
              </a:solidFill>
            </a:endParaRPr>
          </a:p>
          <a:p>
            <a:r>
              <a:rPr lang="en-US" sz="3000" dirty="0">
                <a:solidFill>
                  <a:schemeClr val="bg1"/>
                </a:solidFill>
              </a:rPr>
              <a:t>- It’s great! What have you got in your bedroom?</a:t>
            </a:r>
            <a:endParaRPr lang="ru-RU" sz="3000" dirty="0">
              <a:solidFill>
                <a:schemeClr val="bg1"/>
              </a:solidFill>
            </a:endParaRPr>
          </a:p>
          <a:p>
            <a:r>
              <a:rPr lang="en-US" sz="3000" dirty="0">
                <a:solidFill>
                  <a:schemeClr val="bg1"/>
                </a:solidFill>
              </a:rPr>
              <a:t>- My room is nice. I’ve got a bed, a table and a new computer on it and some posters on the walls. My room has got yellow walls and a green carpet.</a:t>
            </a:r>
            <a:endParaRPr lang="ru-RU" sz="3000" dirty="0">
              <a:solidFill>
                <a:schemeClr val="bg1"/>
              </a:solidFill>
            </a:endParaRPr>
          </a:p>
          <a:p>
            <a:r>
              <a:rPr lang="en-US" sz="3000" dirty="0">
                <a:solidFill>
                  <a:schemeClr val="bg1"/>
                </a:solidFill>
              </a:rPr>
              <a:t>- Have you got a TV in your room?</a:t>
            </a:r>
            <a:endParaRPr lang="ru-RU" sz="3000" dirty="0">
              <a:solidFill>
                <a:schemeClr val="bg1"/>
              </a:solidFill>
            </a:endParaRPr>
          </a:p>
          <a:p>
            <a:r>
              <a:rPr lang="en-US" sz="3000" dirty="0">
                <a:solidFill>
                  <a:schemeClr val="bg1"/>
                </a:solidFill>
              </a:rPr>
              <a:t>- No, I haven’t. It’s in the sitting room.</a:t>
            </a:r>
            <a:endParaRPr lang="ru-RU" sz="3000" dirty="0">
              <a:solidFill>
                <a:schemeClr val="bg1"/>
              </a:solidFill>
            </a:endParaRPr>
          </a:p>
          <a:p>
            <a:r>
              <a:rPr lang="en-US" sz="3000" dirty="0">
                <a:solidFill>
                  <a:schemeClr val="bg1"/>
                </a:solidFill>
              </a:rPr>
              <a:t>- Have you got any pets in the house?</a:t>
            </a:r>
            <a:endParaRPr lang="ru-RU" sz="3000" dirty="0">
              <a:solidFill>
                <a:schemeClr val="bg1"/>
              </a:solidFill>
            </a:endParaRPr>
          </a:p>
          <a:p>
            <a:r>
              <a:rPr lang="en-US" sz="3000" dirty="0">
                <a:solidFill>
                  <a:schemeClr val="bg1"/>
                </a:solidFill>
              </a:rPr>
              <a:t>- Yes, we have got two cats. One is black, another is red</a:t>
            </a:r>
            <a:r>
              <a:rPr lang="en-US" sz="2800" dirty="0">
                <a:solidFill>
                  <a:schemeClr val="bg1"/>
                </a:solidFill>
              </a:rPr>
              <a:t>.</a:t>
            </a:r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9640" y="188640"/>
            <a:ext cx="1348267" cy="1795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018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Новый рисунок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063" y="548680"/>
            <a:ext cx="8795554" cy="5433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8041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2492</TotalTime>
  <Words>421</Words>
  <Application>Microsoft Office PowerPoint</Application>
  <PresentationFormat>Экран (4:3)</PresentationFormat>
  <Paragraphs>88</Paragraphs>
  <Slides>22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30" baseType="lpstr">
      <vt:lpstr>Arial</vt:lpstr>
      <vt:lpstr>Bahnschrift</vt:lpstr>
      <vt:lpstr>Calibri</vt:lpstr>
      <vt:lpstr>Elephant</vt:lpstr>
      <vt:lpstr>Impact</vt:lpstr>
      <vt:lpstr>Tahoma</vt:lpstr>
      <vt:lpstr>Times New Roman</vt:lpstr>
      <vt:lpstr>Тема Office</vt:lpstr>
      <vt:lpstr>Презентация PowerPoint</vt:lpstr>
      <vt:lpstr>Презентация PowerPoint</vt:lpstr>
      <vt:lpstr>Мy house</vt:lpstr>
      <vt:lpstr>Презентация PowerPoint</vt:lpstr>
      <vt:lpstr>Презентация PowerPoint</vt:lpstr>
      <vt:lpstr>PROVERBS:</vt:lpstr>
      <vt:lpstr>Презентация PowerPoint</vt:lpstr>
      <vt:lpstr>Презентация PowerPoint</vt:lpstr>
      <vt:lpstr> Основные СТИЛи ДИЗАЙНА ИНТЕРЬЕРА.         Основные СТИЛи ДИЗАЙНА ИНТЕРЬЕРА  Лофт Минимализм Прованс Хай-тек Эко-стиль  </vt:lpstr>
      <vt:lpstr>АВАНГАРД </vt:lpstr>
      <vt:lpstr>АРТ-ДЕКО </vt:lpstr>
      <vt:lpstr>КАНТРИ </vt:lpstr>
      <vt:lpstr>МИНИМАЛИЗМ </vt:lpstr>
      <vt:lpstr>ХАЙ-ТЕК </vt:lpstr>
      <vt:lpstr>1) Complete the sentences:</vt:lpstr>
      <vt:lpstr>a dining  room </vt:lpstr>
      <vt:lpstr>a hall</vt:lpstr>
      <vt:lpstr>Презентация PowerPoint</vt:lpstr>
      <vt:lpstr> Where is the Monkey?</vt:lpstr>
      <vt:lpstr>Презентация PowerPoint</vt:lpstr>
      <vt:lpstr>Диалог “My house” (have got/has got) –  «Мой дом» 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59</dc:creator>
  <cp:lastModifiedBy>PC1</cp:lastModifiedBy>
  <cp:revision>153</cp:revision>
  <cp:lastPrinted>2018-11-15T09:53:22Z</cp:lastPrinted>
  <dcterms:created xsi:type="dcterms:W3CDTF">2011-11-14T09:47:09Z</dcterms:created>
  <dcterms:modified xsi:type="dcterms:W3CDTF">2018-11-23T09:35:05Z</dcterms:modified>
</cp:coreProperties>
</file>