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6" r:id="rId4"/>
    <p:sldId id="258" r:id="rId5"/>
    <p:sldId id="262" r:id="rId6"/>
    <p:sldId id="264" r:id="rId7"/>
    <p:sldId id="265" r:id="rId8"/>
    <p:sldId id="266" r:id="rId9"/>
    <p:sldId id="268" r:id="rId10"/>
    <p:sldId id="267" r:id="rId11"/>
    <p:sldId id="269" r:id="rId12"/>
    <p:sldId id="270" r:id="rId13"/>
    <p:sldId id="271" r:id="rId14"/>
    <p:sldId id="285" r:id="rId15"/>
    <p:sldId id="272" r:id="rId16"/>
    <p:sldId id="273" r:id="rId17"/>
    <p:sldId id="275" r:id="rId18"/>
    <p:sldId id="274" r:id="rId19"/>
    <p:sldId id="261" r:id="rId20"/>
    <p:sldId id="276" r:id="rId21"/>
    <p:sldId id="277" r:id="rId22"/>
    <p:sldId id="281" r:id="rId23"/>
    <p:sldId id="280" r:id="rId24"/>
    <p:sldId id="279" r:id="rId25"/>
    <p:sldId id="284" r:id="rId26"/>
    <p:sldId id="283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AutoShape 6" descr="http://orbsat.ru/photos/akkumuliruyuschie-elektricheskie-lampy-22315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4" name="AutoShape 8" descr="http://orbsat.ru/photos/akkumuliruyuschie-elektricheskie-lampy-22315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6" name="AutoShape 10" descr="http://orbsat.ru/photos/akkumuliruyuschie-elektricheskie-lampy-22315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8" name="AutoShape 12" descr="http://orbsat.ru/photos/akkumuliruyuschie-elektricheskie-lampy-22315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0" name="AutoShape 14" descr="http://orbsat.ru/photos/akkumuliruyuschie-elektricheskie-lampy-22315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12" name="AutoShape 16" descr="http://orbsat.ru/photos/akkumuliruyuschie-elektricheskie-lampy-22315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4" name="Picture 18" descr="https://fs00.infourok.ru/images/doc/213/242385/hello_html_66d2607f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469" y="571480"/>
            <a:ext cx="8810687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2511420"/>
          </a:xfrm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rgbClr val="00B050"/>
                </a:solidFill>
                <a:latin typeface="Bookman Old Style" pitchFamily="18" charset="0"/>
              </a:rPr>
              <a:t>параллельность</a:t>
            </a:r>
            <a:br>
              <a:rPr lang="ru-RU" b="1" i="1" dirty="0" smtClean="0">
                <a:solidFill>
                  <a:srgbClr val="00B050"/>
                </a:solidFill>
                <a:latin typeface="Bookman Old Style" pitchFamily="18" charset="0"/>
              </a:rPr>
            </a:br>
            <a:r>
              <a:rPr lang="ru-RU" b="1" i="1" dirty="0" smtClean="0">
                <a:solidFill>
                  <a:srgbClr val="00B050"/>
                </a:solidFill>
                <a:latin typeface="Bookman Old Style" pitchFamily="18" charset="0"/>
              </a:rPr>
              <a:t>соединить</a:t>
            </a:r>
            <a:br>
              <a:rPr lang="ru-RU" b="1" i="1" dirty="0" smtClean="0">
                <a:solidFill>
                  <a:srgbClr val="00B050"/>
                </a:solidFill>
                <a:latin typeface="Bookman Old Style" pitchFamily="18" charset="0"/>
              </a:rPr>
            </a:br>
            <a:r>
              <a:rPr lang="ru-RU" b="1" i="1" dirty="0" smtClean="0">
                <a:solidFill>
                  <a:srgbClr val="00B050"/>
                </a:solidFill>
                <a:latin typeface="Bookman Old Style" pitchFamily="18" charset="0"/>
              </a:rPr>
              <a:t>последовательность </a:t>
            </a:r>
            <a:r>
              <a:rPr lang="ru-RU" b="1" i="1" dirty="0" smtClean="0">
                <a:solidFill>
                  <a:srgbClr val="00B050"/>
                </a:solidFill>
                <a:latin typeface="Bookman Old Style" pitchFamily="18" charset="0"/>
              </a:rPr>
              <a:t>проводник</a:t>
            </a:r>
            <a:endParaRPr lang="ru-RU" b="1" i="1" dirty="0">
              <a:solidFill>
                <a:srgbClr val="00B050"/>
              </a:solidFill>
              <a:latin typeface="Bookman Old Style" pitchFamily="18" charset="0"/>
            </a:endParaRPr>
          </a:p>
        </p:txBody>
      </p:sp>
      <p:pic>
        <p:nvPicPr>
          <p:cNvPr id="1026" name="Picture 2" descr="https://www.alllessons.ru/wp-content/uploads/files/hello_html_4cea7618.jpg"/>
          <p:cNvPicPr>
            <a:picLocks noChangeAspect="1" noChangeArrowheads="1"/>
          </p:cNvPicPr>
          <p:nvPr/>
        </p:nvPicPr>
        <p:blipFill>
          <a:blip r:embed="rId2"/>
          <a:srcRect b="13651"/>
          <a:stretch>
            <a:fillRect/>
          </a:stretch>
        </p:blipFill>
        <p:spPr bwMode="auto">
          <a:xfrm>
            <a:off x="21240" y="3286124"/>
            <a:ext cx="9086994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06" y="-71462"/>
            <a:ext cx="3100382" cy="727071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25.05.2017 год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428604"/>
            <a:ext cx="8572560" cy="1752600"/>
          </a:xfrm>
        </p:spPr>
        <p:txBody>
          <a:bodyPr>
            <a:noAutofit/>
          </a:bodyPr>
          <a:lstStyle/>
          <a:p>
            <a:r>
              <a:rPr lang="ru-RU" sz="4400" b="1" u="sng" dirty="0" smtClean="0">
                <a:solidFill>
                  <a:srgbClr val="002060"/>
                </a:solidFill>
                <a:latin typeface="Bookman Old Style" pitchFamily="18" charset="0"/>
              </a:rPr>
              <a:t>Тема урока:</a:t>
            </a:r>
          </a:p>
          <a:p>
            <a:r>
              <a:rPr lang="ru-RU" sz="4400" b="1" i="1" dirty="0" smtClean="0">
                <a:solidFill>
                  <a:srgbClr val="C00000"/>
                </a:solidFill>
                <a:latin typeface="Bookman Old Style" pitchFamily="18" charset="0"/>
              </a:rPr>
              <a:t>«Соединение проводников» </a:t>
            </a:r>
            <a:endParaRPr lang="ru-RU" sz="4400" b="1" i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06" y="2000240"/>
            <a:ext cx="88583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u="sng" dirty="0" smtClean="0">
                <a:solidFill>
                  <a:srgbClr val="002060"/>
                </a:solidFill>
                <a:latin typeface="Bookman Old Style" pitchFamily="18" charset="0"/>
              </a:rPr>
              <a:t>Цель урока: </a:t>
            </a:r>
            <a:r>
              <a:rPr lang="ru-RU" sz="2500" b="1" dirty="0" smtClean="0">
                <a:solidFill>
                  <a:srgbClr val="00B050"/>
                </a:solidFill>
                <a:latin typeface="Bookman Old Style" pitchFamily="18" charset="0"/>
              </a:rPr>
              <a:t>Изучить соединения проводников</a:t>
            </a:r>
          </a:p>
          <a:p>
            <a:r>
              <a:rPr lang="ru-RU" sz="2800" b="1" dirty="0" smtClean="0">
                <a:solidFill>
                  <a:srgbClr val="00B050"/>
                </a:solidFill>
                <a:latin typeface="Bookman Old Style" pitchFamily="18" charset="0"/>
              </a:rPr>
              <a:t/>
            </a:r>
            <a:br>
              <a:rPr lang="ru-RU" sz="2800" b="1" dirty="0" smtClean="0">
                <a:solidFill>
                  <a:srgbClr val="00B050"/>
                </a:solidFill>
                <a:latin typeface="Bookman Old Style" pitchFamily="18" charset="0"/>
              </a:rPr>
            </a:br>
            <a:endParaRPr lang="ru-RU" sz="2400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06" y="2823046"/>
            <a:ext cx="885831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u="sng" dirty="0" smtClean="0">
                <a:solidFill>
                  <a:srgbClr val="002060"/>
                </a:solidFill>
                <a:latin typeface="Bookman Old Style" pitchFamily="18" charset="0"/>
              </a:rPr>
              <a:t>Задачи урока: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1.</a:t>
            </a:r>
            <a:r>
              <a:rPr lang="ru-RU" sz="2400" b="1" dirty="0" smtClean="0">
                <a:solidFill>
                  <a:srgbClr val="00B050"/>
                </a:solidFill>
                <a:latin typeface="Bookman Old Style" pitchFamily="18" charset="0"/>
              </a:rPr>
              <a:t>Познакомиться с правилами последовательного и параллельного соединения проводников;</a:t>
            </a:r>
            <a:br>
              <a:rPr lang="ru-RU" sz="2400" b="1" dirty="0" smtClean="0">
                <a:solidFill>
                  <a:srgbClr val="00B050"/>
                </a:solidFill>
                <a:latin typeface="Bookman Old Style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2.</a:t>
            </a:r>
            <a:r>
              <a:rPr lang="ru-RU" sz="2400" b="1" dirty="0" smtClean="0">
                <a:solidFill>
                  <a:srgbClr val="00B050"/>
                </a:solidFill>
                <a:latin typeface="Bookman Old Style" pitchFamily="18" charset="0"/>
              </a:rPr>
              <a:t>На примере последовательного и параллельного соединения проводников научиться применять закон Ома;</a:t>
            </a:r>
            <a:br>
              <a:rPr lang="ru-RU" sz="2400" b="1" dirty="0" smtClean="0">
                <a:solidFill>
                  <a:srgbClr val="00B050"/>
                </a:solidFill>
                <a:latin typeface="Bookman Old Style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3.</a:t>
            </a:r>
            <a:r>
              <a:rPr lang="ru-RU" sz="2400" b="1" dirty="0" smtClean="0">
                <a:solidFill>
                  <a:srgbClr val="00B050"/>
                </a:solidFill>
                <a:latin typeface="Bookman Old Style" pitchFamily="18" charset="0"/>
              </a:rPr>
              <a:t>Научиться строить схемы последовательного и параллельного соединения проводников. </a:t>
            </a:r>
            <a:endParaRPr lang="ru-RU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  <a:latin typeface="Bookman Old Style" pitchFamily="18" charset="0"/>
              </a:rPr>
              <a:t>Оформить таблицу</a:t>
            </a:r>
            <a:endParaRPr lang="ru-RU" b="1" dirty="0">
              <a:solidFill>
                <a:srgbClr val="00B050"/>
              </a:solidFill>
              <a:latin typeface="Bookman Old Style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214282" y="714356"/>
          <a:ext cx="8715438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146"/>
                <a:gridCol w="2905146"/>
                <a:gridCol w="2905146"/>
              </a:tblGrid>
              <a:tr h="309181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</a:rPr>
                        <a:t>Знаю</a:t>
                      </a:r>
                      <a:endParaRPr lang="ru-RU" sz="40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</a:rPr>
                        <a:t>Хочу узнать</a:t>
                      </a:r>
                      <a:endParaRPr lang="ru-RU" sz="40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</a:rPr>
                        <a:t>Узнал </a:t>
                      </a:r>
                      <a:endParaRPr lang="ru-RU" sz="40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1785926"/>
          <a:ext cx="2928958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Bookman Old Style" pitchFamily="18" charset="0"/>
                        </a:rPr>
                        <a:t>Последовательное соединение проводников</a:t>
                      </a:r>
                      <a:endParaRPr lang="ru-RU" sz="2000" dirty="0" smtClean="0">
                        <a:latin typeface="Bookman Old Style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4" y="3214686"/>
          <a:ext cx="2928990" cy="1285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90"/>
              </a:tblGrid>
              <a:tr h="12858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Bookman Old Style" pitchFamily="18" charset="0"/>
                        </a:rPr>
                        <a:t>Параллельное соединение проводников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143240" y="1500174"/>
          <a:ext cx="2928958" cy="511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</a:tblGrid>
              <a:tr h="511111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8F8F8"/>
                          </a:solidFill>
                          <a:latin typeface="Bookman Old Style" pitchFamily="18" charset="0"/>
                        </a:rPr>
                        <a:t>Правила последовательного и параллельного соединения проводников;</a:t>
                      </a:r>
                      <a:br>
                        <a:rPr lang="ru-RU" sz="2000" b="1" dirty="0" smtClean="0">
                          <a:solidFill>
                            <a:srgbClr val="F8F8F8"/>
                          </a:solidFill>
                          <a:latin typeface="Bookman Old Style" pitchFamily="18" charset="0"/>
                        </a:rPr>
                      </a:br>
                      <a:r>
                        <a:rPr lang="ru-RU" sz="2000" b="1" dirty="0" smtClean="0">
                          <a:solidFill>
                            <a:srgbClr val="F8F8F8"/>
                          </a:solidFill>
                          <a:latin typeface="Bookman Old Style" pitchFamily="18" charset="0"/>
                        </a:rPr>
                        <a:t>на примере последовательного и параллельного соединения проводников научиться применять закон Ома;</a:t>
                      </a:r>
                      <a:br>
                        <a:rPr lang="ru-RU" sz="2000" b="1" dirty="0" smtClean="0">
                          <a:solidFill>
                            <a:srgbClr val="F8F8F8"/>
                          </a:solidFill>
                          <a:latin typeface="Bookman Old Style" pitchFamily="18" charset="0"/>
                        </a:rPr>
                      </a:br>
                      <a:r>
                        <a:rPr lang="ru-RU" sz="2000" b="1" dirty="0" smtClean="0">
                          <a:solidFill>
                            <a:srgbClr val="F8F8F8"/>
                          </a:solidFill>
                          <a:latin typeface="Bookman Old Style" pitchFamily="18" charset="0"/>
                        </a:rPr>
                        <a:t>научиться строить схемы соединения проводников</a:t>
                      </a:r>
                      <a:endParaRPr lang="ru-RU" sz="2000" dirty="0">
                        <a:solidFill>
                          <a:srgbClr val="F8F8F8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rgbClr val="00B050"/>
                </a:solidFill>
                <a:latin typeface="Bookman Old Style" pitchFamily="18" charset="0"/>
              </a:rPr>
              <a:t>Устный опрос</a:t>
            </a:r>
            <a:endParaRPr lang="ru-RU" b="1" i="1" u="sng" dirty="0">
              <a:solidFill>
                <a:srgbClr val="00B050"/>
              </a:solidFill>
              <a:latin typeface="Bookman Old Styl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785795"/>
            <a:ext cx="8858312" cy="192882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1. Как называются вещества, в которых течение электрического тока осуществляется за счет дрейфа большого количества свободных электронов? 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72264" y="2538707"/>
            <a:ext cx="25003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(проводники)</a:t>
            </a:r>
            <a:endParaRPr lang="ru-RU" sz="24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974959"/>
            <a:ext cx="87154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2. Как называются вещества, не проводящие электрический ток?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00827" y="3753153"/>
            <a:ext cx="2571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(диэлектрики)</a:t>
            </a:r>
            <a:endParaRPr lang="ru-RU" sz="24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4189405"/>
            <a:ext cx="87868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3. Назовите основные физически величины электрической цепи? 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28794" y="5110475"/>
            <a:ext cx="7072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 (сила тока, сопротивление, напряжение)</a:t>
            </a:r>
            <a:endParaRPr lang="ru-RU" sz="24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5618165"/>
            <a:ext cx="8643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4. Какой величиной является сила тока: скалярной или векторной? 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58016" y="6253483"/>
            <a:ext cx="21547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dirty="0" smtClean="0"/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(скалярная)</a:t>
            </a:r>
            <a:endParaRPr lang="ru-RU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857232"/>
          </a:xfrm>
        </p:spPr>
        <p:txBody>
          <a:bodyPr>
            <a:normAutofit/>
          </a:bodyPr>
          <a:lstStyle/>
          <a:p>
            <a:r>
              <a:rPr lang="ru-RU" b="1" i="1" u="sng" dirty="0" smtClean="0">
                <a:solidFill>
                  <a:srgbClr val="00B050"/>
                </a:solidFill>
                <a:latin typeface="Bookman Old Style" pitchFamily="18" charset="0"/>
              </a:rPr>
              <a:t>Устный опрос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714356"/>
            <a:ext cx="87154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5. Продолжите предложение: График, на котором изображена зависимость электрического тока от приложенного напряжения, называется … 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86050" y="2610145"/>
            <a:ext cx="63818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(вольт – амперной характеристикой)</a:t>
            </a:r>
            <a:endParaRPr lang="ru-RU" sz="24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3260711"/>
            <a:ext cx="8643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6. От каких физических величин зависит электрическое сопротивление? 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85884" y="4383953"/>
            <a:ext cx="78581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(удельного сопротивления, длины и площади поперечного сечения проводника)</a:t>
            </a:r>
            <a:endParaRPr lang="ru-RU" sz="24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5332413"/>
            <a:ext cx="89297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7. От какой физической величины зависит удельное сопротивление проводника? 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86512" y="6324921"/>
            <a:ext cx="2857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(температуры)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939784"/>
          </a:xfrm>
        </p:spPr>
        <p:txBody>
          <a:bodyPr/>
          <a:lstStyle/>
          <a:p>
            <a:r>
              <a:rPr lang="ru-RU" b="1" i="1" u="sng" dirty="0" smtClean="0">
                <a:solidFill>
                  <a:srgbClr val="00B050"/>
                </a:solidFill>
                <a:latin typeface="Bookman Old Style" pitchFamily="18" charset="0"/>
              </a:rPr>
              <a:t>Устный опрос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714356"/>
            <a:ext cx="892971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8. Какой ученый экспериментально установил, что сила тока в металлических проводниках пропорциональна приложенному напряжению?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16" y="2071678"/>
            <a:ext cx="19351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(Георг Ом)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786058"/>
            <a:ext cx="87154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9. Продолжите предложение: явление обращения электрического сопротивления в нуль называется … 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10377" y="3896029"/>
            <a:ext cx="40479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(сверхпроводимостью)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4399200"/>
            <a:ext cx="87154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10. Продолжите предложение: работа, которую совершают сторонние силы при перемещении единичного положительного заряда вдоль всей цепи, равна …. 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85282" y="6182045"/>
            <a:ext cx="38587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(ЭДС источника тока)</a:t>
            </a:r>
            <a:endParaRPr lang="ru-RU" sz="32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14338"/>
            <a:ext cx="8229600" cy="1011222"/>
          </a:xfrm>
        </p:spPr>
        <p:txBody>
          <a:bodyPr/>
          <a:lstStyle/>
          <a:p>
            <a:r>
              <a:rPr lang="ru-RU" b="1" u="sng" dirty="0" smtClean="0">
                <a:solidFill>
                  <a:srgbClr val="00B050"/>
                </a:solidFill>
                <a:latin typeface="Bookman Old Style" pitchFamily="18" charset="0"/>
              </a:rPr>
              <a:t>Закон Ома</a:t>
            </a:r>
            <a:endParaRPr lang="ru-RU" b="1" u="sng" dirty="0">
              <a:solidFill>
                <a:srgbClr val="00B050"/>
              </a:solidFill>
              <a:latin typeface="Bookman Old Style" pitchFamily="18" charset="0"/>
            </a:endParaRPr>
          </a:p>
        </p:txBody>
      </p:sp>
      <p:pic>
        <p:nvPicPr>
          <p:cNvPr id="18434" name="Picture 2" descr="https://ds02.infourok.ru/uploads/ex/0248/0006304f-768db907/img8.jpg"/>
          <p:cNvPicPr>
            <a:picLocks noChangeAspect="1" noChangeArrowheads="1"/>
          </p:cNvPicPr>
          <p:nvPr/>
        </p:nvPicPr>
        <p:blipFill>
          <a:blip r:embed="rId2"/>
          <a:srcRect l="4894" t="31543" r="61548" b="9969"/>
          <a:stretch>
            <a:fillRect/>
          </a:stretch>
        </p:blipFill>
        <p:spPr bwMode="auto">
          <a:xfrm>
            <a:off x="357157" y="645470"/>
            <a:ext cx="4643471" cy="6069678"/>
          </a:xfrm>
          <a:prstGeom prst="rect">
            <a:avLst/>
          </a:prstGeom>
          <a:noFill/>
        </p:spPr>
      </p:pic>
      <p:pic>
        <p:nvPicPr>
          <p:cNvPr id="5" name="Picture 2" descr="https://ds02.infourok.ru/uploads/ex/0248/0006304f-768db907/img8.jpg"/>
          <p:cNvPicPr>
            <a:picLocks noChangeAspect="1" noChangeArrowheads="1"/>
          </p:cNvPicPr>
          <p:nvPr/>
        </p:nvPicPr>
        <p:blipFill>
          <a:blip r:embed="rId2"/>
          <a:srcRect l="38452" t="31543" r="34701" b="39569"/>
          <a:stretch>
            <a:fillRect/>
          </a:stretch>
        </p:blipFill>
        <p:spPr bwMode="auto">
          <a:xfrm>
            <a:off x="5000628" y="645470"/>
            <a:ext cx="3714776" cy="2997844"/>
          </a:xfrm>
          <a:prstGeom prst="rect">
            <a:avLst/>
          </a:prstGeom>
          <a:noFill/>
        </p:spPr>
      </p:pic>
      <p:pic>
        <p:nvPicPr>
          <p:cNvPr id="6" name="Picture 2" descr="https://ds02.infourok.ru/uploads/ex/0248/0006304f-768db907/img8.jpg"/>
          <p:cNvPicPr>
            <a:picLocks noChangeAspect="1" noChangeArrowheads="1"/>
          </p:cNvPicPr>
          <p:nvPr/>
        </p:nvPicPr>
        <p:blipFill>
          <a:blip r:embed="rId2"/>
          <a:srcRect l="38969" t="61119" r="34701" b="9969"/>
          <a:stretch>
            <a:fillRect/>
          </a:stretch>
        </p:blipFill>
        <p:spPr bwMode="auto">
          <a:xfrm>
            <a:off x="5072066" y="3714752"/>
            <a:ext cx="3643338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928694"/>
          </a:xfrm>
        </p:spPr>
        <p:txBody>
          <a:bodyPr>
            <a:normAutofit/>
          </a:bodyPr>
          <a:lstStyle/>
          <a:p>
            <a:r>
              <a:rPr lang="ru-RU" sz="4000" b="1" u="sng" dirty="0" smtClean="0">
                <a:solidFill>
                  <a:srgbClr val="00B050"/>
                </a:solidFill>
                <a:latin typeface="Bookman Old Style" pitchFamily="18" charset="0"/>
              </a:rPr>
              <a:t>Заполнить таблицу</a:t>
            </a:r>
            <a:endParaRPr lang="ru-RU" sz="4000" u="sng" dirty="0">
              <a:solidFill>
                <a:srgbClr val="00B050"/>
              </a:solidFill>
              <a:latin typeface="Bookman Old Style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714356"/>
          <a:ext cx="8715436" cy="4418297"/>
        </p:xfrm>
        <a:graphic>
          <a:graphicData uri="http://schemas.openxmlformats.org/drawingml/2006/table">
            <a:tbl>
              <a:tblPr/>
              <a:tblGrid>
                <a:gridCol w="2453385"/>
                <a:gridCol w="2235657"/>
                <a:gridCol w="2011619"/>
                <a:gridCol w="2014775"/>
              </a:tblGrid>
              <a:tr h="500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Название физической величины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Закон Ома для физической величины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Формула физ. вел.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Единица измерения в СИ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B05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Сила электрического тока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69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B05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Электрическое напряжение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B050"/>
                          </a:solidFill>
                          <a:latin typeface="Bookman Old Style" pitchFamily="18" charset="0"/>
                          <a:ea typeface="Times New Roman"/>
                          <a:cs typeface="Times New Roman"/>
                        </a:rPr>
                        <a:t>Электрическое сопротивление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Bookman Old Style" pitchFamily="18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5720" y="5300505"/>
            <a:ext cx="86439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По окончании выполненной работы провести взаимоконтроль и отметить знак «+» у графы таблицы с правильным ответом</a:t>
            </a:r>
            <a:r>
              <a:rPr lang="ru-RU" sz="2400" dirty="0" smtClean="0">
                <a:solidFill>
                  <a:srgbClr val="002060"/>
                </a:solidFill>
                <a:latin typeface="Bookman Old Style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7514"/>
            <a:ext cx="8229600" cy="796908"/>
          </a:xfrm>
        </p:spPr>
        <p:txBody>
          <a:bodyPr>
            <a:normAutofit fontScale="90000"/>
          </a:bodyPr>
          <a:lstStyle/>
          <a:p>
            <a:pPr lvl="0"/>
            <a:r>
              <a:rPr lang="ru-RU" sz="4000" b="1" u="sng" dirty="0" smtClean="0">
                <a:solidFill>
                  <a:srgbClr val="00B050"/>
                </a:solidFill>
                <a:latin typeface="Bookman Old Style" pitchFamily="18" charset="0"/>
              </a:rPr>
              <a:t>Последовательное соединение проводников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5604" name="Picture 4" descr="http://images.myshared.ru/5/425779/slide_13.jpg"/>
          <p:cNvPicPr>
            <a:picLocks noChangeAspect="1" noChangeArrowheads="1"/>
          </p:cNvPicPr>
          <p:nvPr/>
        </p:nvPicPr>
        <p:blipFill>
          <a:blip r:embed="rId2"/>
          <a:srcRect l="3564" t="41493" r="45641" b="48958"/>
          <a:stretch>
            <a:fillRect/>
          </a:stretch>
        </p:blipFill>
        <p:spPr bwMode="auto">
          <a:xfrm>
            <a:off x="285719" y="3500438"/>
            <a:ext cx="5115251" cy="785818"/>
          </a:xfrm>
          <a:prstGeom prst="rect">
            <a:avLst/>
          </a:prstGeom>
          <a:noFill/>
        </p:spPr>
      </p:pic>
      <p:pic>
        <p:nvPicPr>
          <p:cNvPr id="7" name="Picture 4" descr="http://images.myshared.ru/5/425779/slide_13.jpg"/>
          <p:cNvPicPr>
            <a:picLocks noChangeAspect="1" noChangeArrowheads="1"/>
          </p:cNvPicPr>
          <p:nvPr/>
        </p:nvPicPr>
        <p:blipFill>
          <a:blip r:embed="rId2"/>
          <a:srcRect l="3564" t="64583" r="45641" b="23958"/>
          <a:stretch>
            <a:fillRect/>
          </a:stretch>
        </p:blipFill>
        <p:spPr bwMode="auto">
          <a:xfrm>
            <a:off x="285720" y="5786454"/>
            <a:ext cx="5066853" cy="857256"/>
          </a:xfrm>
          <a:prstGeom prst="rect">
            <a:avLst/>
          </a:prstGeom>
          <a:noFill/>
        </p:spPr>
      </p:pic>
      <p:pic>
        <p:nvPicPr>
          <p:cNvPr id="8" name="Picture 4" descr="http://images.myshared.ru/5/425779/slide_13.jpg"/>
          <p:cNvPicPr>
            <a:picLocks noChangeAspect="1" noChangeArrowheads="1"/>
          </p:cNvPicPr>
          <p:nvPr/>
        </p:nvPicPr>
        <p:blipFill>
          <a:blip r:embed="rId2"/>
          <a:srcRect l="2673" t="51042" r="42968" b="36458"/>
          <a:stretch>
            <a:fillRect/>
          </a:stretch>
        </p:blipFill>
        <p:spPr bwMode="auto">
          <a:xfrm>
            <a:off x="3929058" y="4643446"/>
            <a:ext cx="4970561" cy="857256"/>
          </a:xfrm>
          <a:prstGeom prst="rect">
            <a:avLst/>
          </a:prstGeom>
          <a:noFill/>
        </p:spPr>
      </p:pic>
      <p:pic>
        <p:nvPicPr>
          <p:cNvPr id="9" name="Рисунок 8" descr="https://otvet.imgsmail.ru/download/56867504_897d971eeac568c56a1d43b3f3d87ab4_800.jpg"/>
          <p:cNvPicPr/>
          <p:nvPr/>
        </p:nvPicPr>
        <p:blipFill>
          <a:blip r:embed="rId3"/>
          <a:srcRect l="2521" t="17449" r="51325" b="65449"/>
          <a:stretch>
            <a:fillRect/>
          </a:stretch>
        </p:blipFill>
        <p:spPr bwMode="auto">
          <a:xfrm>
            <a:off x="1714480" y="1071546"/>
            <a:ext cx="571504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600" b="1" u="sng" dirty="0" smtClean="0">
                <a:solidFill>
                  <a:srgbClr val="00B050"/>
                </a:solidFill>
                <a:latin typeface="Bookman Old Style" pitchFamily="18" charset="0"/>
              </a:rPr>
              <a:t>Применение последовательного соединения проводников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2" descr="https://fs00.infourok.ru/images/doc/133/155130/img8.jpg"/>
          <p:cNvPicPr>
            <a:picLocks noChangeAspect="1" noChangeArrowheads="1"/>
          </p:cNvPicPr>
          <p:nvPr/>
        </p:nvPicPr>
        <p:blipFill>
          <a:blip r:embed="rId2"/>
          <a:srcRect l="39706" t="25490" r="11765" b="31373"/>
          <a:stretch>
            <a:fillRect/>
          </a:stretch>
        </p:blipFill>
        <p:spPr bwMode="auto">
          <a:xfrm>
            <a:off x="178564" y="4214819"/>
            <a:ext cx="3821932" cy="2547954"/>
          </a:xfrm>
          <a:prstGeom prst="rect">
            <a:avLst/>
          </a:prstGeom>
          <a:noFill/>
        </p:spPr>
      </p:pic>
      <p:pic>
        <p:nvPicPr>
          <p:cNvPr id="28676" name="Picture 4" descr="http://www.ksrv.ru/images/nomenclature/ksg_34463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862" y="1142984"/>
            <a:ext cx="2947378" cy="2928958"/>
          </a:xfrm>
          <a:prstGeom prst="rect">
            <a:avLst/>
          </a:prstGeom>
          <a:noFill/>
        </p:spPr>
      </p:pic>
      <p:cxnSp>
        <p:nvCxnSpPr>
          <p:cNvPr id="8" name="Прямая со стрелкой 7"/>
          <p:cNvCxnSpPr/>
          <p:nvPr/>
        </p:nvCxnSpPr>
        <p:spPr>
          <a:xfrm rot="10800000">
            <a:off x="3286116" y="5929330"/>
            <a:ext cx="3286148" cy="571504"/>
          </a:xfrm>
          <a:prstGeom prst="straightConnector1">
            <a:avLst/>
          </a:prstGeom>
          <a:ln w="889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678" name="Picture 6" descr="http://podarki-market.ru/upload/iblock/fb3/fb3fc62f2e14ed5c0149c2683e9f77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1357298"/>
            <a:ext cx="5000628" cy="41434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20" name="Picture 24" descr="http://900igr.net/up/datas/104610/011.jpg"/>
          <p:cNvPicPr>
            <a:picLocks noChangeAspect="1" noChangeArrowheads="1"/>
          </p:cNvPicPr>
          <p:nvPr/>
        </p:nvPicPr>
        <p:blipFill>
          <a:blip r:embed="rId2"/>
          <a:srcRect l="4245" t="32076" r="54225" b="16981"/>
          <a:stretch>
            <a:fillRect/>
          </a:stretch>
        </p:blipFill>
        <p:spPr bwMode="auto">
          <a:xfrm>
            <a:off x="214282" y="1214422"/>
            <a:ext cx="3214710" cy="295753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00B050"/>
                </a:solidFill>
                <a:latin typeface="Bookman Old Style" pitchFamily="18" charset="0"/>
              </a:rPr>
              <a:t>Параллельное соединение проводников</a:t>
            </a:r>
            <a:endParaRPr lang="ru-RU" dirty="0"/>
          </a:p>
        </p:txBody>
      </p:sp>
      <p:pic>
        <p:nvPicPr>
          <p:cNvPr id="26" name="Picture 24" descr="http://900igr.net/up/datas/104610/011.jpg"/>
          <p:cNvPicPr>
            <a:picLocks noChangeAspect="1" noChangeArrowheads="1"/>
          </p:cNvPicPr>
          <p:nvPr/>
        </p:nvPicPr>
        <p:blipFill>
          <a:blip r:embed="rId2"/>
          <a:srcRect l="50943" t="28302" r="10849" b="54717"/>
          <a:stretch>
            <a:fillRect/>
          </a:stretch>
        </p:blipFill>
        <p:spPr bwMode="auto">
          <a:xfrm>
            <a:off x="3786182" y="1500174"/>
            <a:ext cx="3857714" cy="1285884"/>
          </a:xfrm>
          <a:prstGeom prst="rect">
            <a:avLst/>
          </a:prstGeom>
          <a:noFill/>
        </p:spPr>
      </p:pic>
      <p:pic>
        <p:nvPicPr>
          <p:cNvPr id="28" name="Picture 24" descr="http://900igr.net/up/datas/104610/011.jpg"/>
          <p:cNvPicPr>
            <a:picLocks noChangeAspect="1" noChangeArrowheads="1"/>
          </p:cNvPicPr>
          <p:nvPr/>
        </p:nvPicPr>
        <p:blipFill>
          <a:blip r:embed="rId2"/>
          <a:srcRect l="50943" t="45283" r="10849" b="37736"/>
          <a:stretch>
            <a:fillRect/>
          </a:stretch>
        </p:blipFill>
        <p:spPr bwMode="auto">
          <a:xfrm>
            <a:off x="3786182" y="3143248"/>
            <a:ext cx="3857652" cy="1285884"/>
          </a:xfrm>
          <a:prstGeom prst="rect">
            <a:avLst/>
          </a:prstGeom>
          <a:noFill/>
        </p:spPr>
      </p:pic>
      <p:pic>
        <p:nvPicPr>
          <p:cNvPr id="29722" name="Picture 26" descr="https://ds03.infourok.ru/uploads/ex/0b6b/0001e02a-65ec87b1/1/img49.jpg"/>
          <p:cNvPicPr>
            <a:picLocks noChangeAspect="1" noChangeArrowheads="1"/>
          </p:cNvPicPr>
          <p:nvPr/>
        </p:nvPicPr>
        <p:blipFill>
          <a:blip r:embed="rId3"/>
          <a:srcRect l="47656" t="42709" r="31250" b="40624"/>
          <a:stretch>
            <a:fillRect/>
          </a:stretch>
        </p:blipFill>
        <p:spPr bwMode="auto">
          <a:xfrm>
            <a:off x="142843" y="4643446"/>
            <a:ext cx="3495999" cy="2071702"/>
          </a:xfrm>
          <a:prstGeom prst="rect">
            <a:avLst/>
          </a:prstGeom>
          <a:noFill/>
        </p:spPr>
      </p:pic>
      <p:pic>
        <p:nvPicPr>
          <p:cNvPr id="30" name="Picture 26" descr="https://ds03.infourok.ru/uploads/ex/0b6b/0001e02a-65ec87b1/1/img49.jpg"/>
          <p:cNvPicPr>
            <a:picLocks noChangeAspect="1" noChangeArrowheads="1"/>
          </p:cNvPicPr>
          <p:nvPr/>
        </p:nvPicPr>
        <p:blipFill>
          <a:blip r:embed="rId3"/>
          <a:srcRect l="68750" t="42709" b="40624"/>
          <a:stretch>
            <a:fillRect/>
          </a:stretch>
        </p:blipFill>
        <p:spPr bwMode="auto">
          <a:xfrm>
            <a:off x="3821962" y="4643447"/>
            <a:ext cx="5179195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Picture 6" descr="http://festival.1september.ru/articles/312258/image6.gif"/>
          <p:cNvPicPr>
            <a:picLocks noChangeAspect="1" noChangeArrowheads="1"/>
          </p:cNvPicPr>
          <p:nvPr/>
        </p:nvPicPr>
        <p:blipFill>
          <a:blip r:embed="rId2"/>
          <a:srcRect l="7514" t="3686" r="12826" b="11547"/>
          <a:stretch>
            <a:fillRect/>
          </a:stretch>
        </p:blipFill>
        <p:spPr bwMode="auto">
          <a:xfrm>
            <a:off x="142876" y="3643314"/>
            <a:ext cx="3286116" cy="2852101"/>
          </a:xfrm>
          <a:prstGeom prst="rect">
            <a:avLst/>
          </a:prstGeom>
          <a:noFill/>
        </p:spPr>
      </p:pic>
      <p:pic>
        <p:nvPicPr>
          <p:cNvPr id="30724" name="Picture 4" descr="http://www.heroestore.ru/vamcjuhoh/10276"/>
          <p:cNvPicPr>
            <a:picLocks noChangeAspect="1" noChangeArrowheads="1"/>
          </p:cNvPicPr>
          <p:nvPr/>
        </p:nvPicPr>
        <p:blipFill>
          <a:blip r:embed="rId3"/>
          <a:srcRect l="2381" t="1587" r="2381" b="4762"/>
          <a:stretch>
            <a:fillRect/>
          </a:stretch>
        </p:blipFill>
        <p:spPr bwMode="auto">
          <a:xfrm>
            <a:off x="3286116" y="1142984"/>
            <a:ext cx="5715040" cy="4214842"/>
          </a:xfrm>
          <a:prstGeom prst="rect">
            <a:avLst/>
          </a:prstGeom>
          <a:noFill/>
        </p:spPr>
      </p:pic>
      <p:pic>
        <p:nvPicPr>
          <p:cNvPr id="30722" name="Picture 2" descr="http://rill.ru/images/stories/virtuemart/product/strelochniy-voltmetr-mvk8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71546"/>
            <a:ext cx="2786050" cy="27860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u="sng" dirty="0" smtClean="0">
                <a:solidFill>
                  <a:srgbClr val="00B050"/>
                </a:solidFill>
                <a:latin typeface="Bookman Old Style" pitchFamily="18" charset="0"/>
              </a:rPr>
              <a:t>Применение параллельного  соединения проводников</a:t>
            </a:r>
            <a:endParaRPr lang="ru-RU" sz="3600" dirty="0"/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>
            <a:off x="1857356" y="6286520"/>
            <a:ext cx="3000396" cy="428628"/>
          </a:xfrm>
          <a:prstGeom prst="straightConnector1">
            <a:avLst/>
          </a:prstGeom>
          <a:ln w="889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gigabaza.ru/images/50/99028/6cb642d2.png"/>
          <p:cNvPicPr>
            <a:picLocks noChangeAspect="1" noChangeArrowheads="1"/>
          </p:cNvPicPr>
          <p:nvPr/>
        </p:nvPicPr>
        <p:blipFill>
          <a:blip r:embed="rId2"/>
          <a:srcRect t="4763" b="3153"/>
          <a:stretch>
            <a:fillRect/>
          </a:stretch>
        </p:blipFill>
        <p:spPr bwMode="auto">
          <a:xfrm>
            <a:off x="-32" y="1178403"/>
            <a:ext cx="5643602" cy="27506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642942"/>
          </a:xfrm>
        </p:spPr>
        <p:txBody>
          <a:bodyPr>
            <a:normAutofit fontScale="90000"/>
          </a:bodyPr>
          <a:lstStyle/>
          <a:p>
            <a:r>
              <a:rPr lang="ru-RU" b="1" u="sng" dirty="0" smtClean="0">
                <a:solidFill>
                  <a:srgbClr val="00B050"/>
                </a:solidFill>
                <a:latin typeface="Bookman Old Style" pitchFamily="18" charset="0"/>
              </a:rPr>
              <a:t>Смешанное соединение проводников</a:t>
            </a:r>
            <a:endParaRPr lang="ru-RU" b="1" u="sng" dirty="0">
              <a:solidFill>
                <a:srgbClr val="00B050"/>
              </a:solidFill>
              <a:latin typeface="Bookman Old Style" pitchFamily="18" charset="0"/>
            </a:endParaRPr>
          </a:p>
        </p:txBody>
      </p:sp>
      <p:pic>
        <p:nvPicPr>
          <p:cNvPr id="40964" name="Picture 4" descr="http://vezun-kzn.ru/d/513437/d/37155.jpg"/>
          <p:cNvPicPr>
            <a:picLocks noChangeAspect="1" noChangeArrowheads="1"/>
          </p:cNvPicPr>
          <p:nvPr/>
        </p:nvPicPr>
        <p:blipFill>
          <a:blip r:embed="rId3"/>
          <a:srcRect l="10366" t="17073" b="14633"/>
          <a:stretch>
            <a:fillRect/>
          </a:stretch>
        </p:blipFill>
        <p:spPr bwMode="auto">
          <a:xfrm>
            <a:off x="5643602" y="2714620"/>
            <a:ext cx="3500430" cy="2000264"/>
          </a:xfrm>
          <a:prstGeom prst="rect">
            <a:avLst/>
          </a:prstGeom>
          <a:noFill/>
        </p:spPr>
      </p:pic>
      <p:pic>
        <p:nvPicPr>
          <p:cNvPr id="40968" name="Picture 8" descr="http://www.graycell.ru/picture/big/traktor6.jpg"/>
          <p:cNvPicPr>
            <a:picLocks noChangeAspect="1" noChangeArrowheads="1"/>
          </p:cNvPicPr>
          <p:nvPr/>
        </p:nvPicPr>
        <p:blipFill>
          <a:blip r:embed="rId4"/>
          <a:srcRect t="11429" b="11427"/>
          <a:stretch>
            <a:fillRect/>
          </a:stretch>
        </p:blipFill>
        <p:spPr bwMode="auto">
          <a:xfrm>
            <a:off x="-32" y="4598506"/>
            <a:ext cx="2928958" cy="2259518"/>
          </a:xfrm>
          <a:prstGeom prst="rect">
            <a:avLst/>
          </a:prstGeom>
          <a:noFill/>
        </p:spPr>
      </p:pic>
      <p:pic>
        <p:nvPicPr>
          <p:cNvPr id="40966" name="Picture 6" descr="https://openclipart.org/image/2400px/svg_to_png/191650/combin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59861" y="5072074"/>
            <a:ext cx="4969725" cy="1795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https://diagnostlab.ru/wp-content/uploads/Minusy_1_13202948-550x3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5990388" y="4418738"/>
            <a:ext cx="2857496" cy="2021029"/>
          </a:xfrm>
          <a:prstGeom prst="rect">
            <a:avLst/>
          </a:prstGeom>
          <a:noFill/>
        </p:spPr>
      </p:pic>
      <p:pic>
        <p:nvPicPr>
          <p:cNvPr id="12" name="Picture 2" descr="https://diagnostlab.ru/wp-content/uploads/Minusy_1_13202948-550x3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4122525" y="4479723"/>
            <a:ext cx="2786082" cy="1970520"/>
          </a:xfrm>
          <a:prstGeom prst="rect">
            <a:avLst/>
          </a:prstGeom>
          <a:noFill/>
        </p:spPr>
      </p:pic>
      <p:pic>
        <p:nvPicPr>
          <p:cNvPr id="11" name="Picture 2" descr="https://diagnostlab.ru/wp-content/uploads/Minusy_1_13202948-550x3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2122281" y="4479719"/>
            <a:ext cx="2786058" cy="1970503"/>
          </a:xfrm>
          <a:prstGeom prst="rect">
            <a:avLst/>
          </a:prstGeom>
          <a:noFill/>
        </p:spPr>
      </p:pic>
      <p:pic>
        <p:nvPicPr>
          <p:cNvPr id="7" name="Picture 2" descr="https://diagnostlab.ru/wp-content/uploads/Minusy_1_13202948-550x3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264873" y="4479723"/>
            <a:ext cx="2786082" cy="1970520"/>
          </a:xfrm>
          <a:prstGeom prst="rect">
            <a:avLst/>
          </a:prstGeom>
          <a:noFill/>
        </p:spPr>
      </p:pic>
      <p:pic>
        <p:nvPicPr>
          <p:cNvPr id="6" name="Picture 2" descr="https://diagnostlab.ru/wp-content/uploads/Minusy_1_13202948-550x3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6048422" y="1340612"/>
            <a:ext cx="2952734" cy="2088388"/>
          </a:xfrm>
          <a:prstGeom prst="rect">
            <a:avLst/>
          </a:prstGeom>
          <a:noFill/>
        </p:spPr>
      </p:pic>
      <p:pic>
        <p:nvPicPr>
          <p:cNvPr id="5" name="Picture 2" descr="https://diagnostlab.ru/wp-content/uploads/Minusy_1_13202948-550x3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3071802" y="1340611"/>
            <a:ext cx="2952734" cy="2088388"/>
          </a:xfrm>
          <a:prstGeom prst="rect">
            <a:avLst/>
          </a:prstGeom>
          <a:noFill/>
        </p:spPr>
      </p:pic>
      <p:pic>
        <p:nvPicPr>
          <p:cNvPr id="31746" name="Picture 2" descr="https://diagnostlab.ru/wp-content/uploads/Minusy_1_13202948-550x3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71407" y="1340611"/>
            <a:ext cx="2952734" cy="20883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sz="5300" b="1" u="sng" dirty="0" err="1" smtClean="0">
                <a:solidFill>
                  <a:srgbClr val="00B050"/>
                </a:solidFill>
                <a:latin typeface="Bookman Old Style" pitchFamily="18" charset="0"/>
              </a:rPr>
              <a:t>Физминутка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642918"/>
            <a:ext cx="8715436" cy="121444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</a:rPr>
              <a:t>1.Построить последовательное соединение проводников.</a:t>
            </a:r>
          </a:p>
          <a:p>
            <a:pPr algn="just">
              <a:buNone/>
            </a:pPr>
            <a:endParaRPr lang="ru-RU" sz="3600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algn="just">
              <a:buNone/>
            </a:pPr>
            <a:endParaRPr lang="ru-RU" sz="3600" b="1" dirty="0" smtClean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57200" y="30003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itchFamily="18" charset="0"/>
                <a:ea typeface="+mj-ea"/>
                <a:cs typeface="+mj-cs"/>
              </a:rPr>
              <a:t>2.Построить параллельное соединение проводников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928670"/>
            <a:ext cx="8643966" cy="1143000"/>
          </a:xfrm>
        </p:spPr>
        <p:txBody>
          <a:bodyPr>
            <a:noAutofit/>
          </a:bodyPr>
          <a:lstStyle/>
          <a:p>
            <a:pPr indent="457200" algn="l"/>
            <a:r>
              <a:rPr lang="ru-RU" sz="2800" b="1" i="1" u="sng" dirty="0" smtClean="0">
                <a:solidFill>
                  <a:srgbClr val="00B050"/>
                </a:solidFill>
                <a:latin typeface="Bookman Old Style" pitchFamily="18" charset="0"/>
              </a:rPr>
              <a:t>Задание: </a:t>
            </a:r>
            <a:r>
              <a:rPr lang="ru-RU" sz="2800" b="1" dirty="0" smtClean="0">
                <a:latin typeface="Bookman Old Style" pitchFamily="18" charset="0"/>
              </a:rPr>
              <a:t/>
            </a:r>
            <a:br>
              <a:rPr lang="ru-RU" sz="2800" b="1" dirty="0" smtClean="0">
                <a:latin typeface="Bookman Old Style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1.Зарисовать в тетради все возможные электрические схемы электрических цепей, которые можно изготовить, имея четыре резистора.</a:t>
            </a:r>
            <a:b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2.Рассчитать общее сопротивление для каждой электрической цепи, если</a:t>
            </a:r>
            <a:b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en-US" sz="2400" b="1" dirty="0" smtClean="0">
                <a:solidFill>
                  <a:srgbClr val="002060"/>
                </a:solidFill>
                <a:latin typeface="Bookman Old Style" pitchFamily="18" charset="0"/>
              </a:rPr>
              <a:t>R</a:t>
            </a:r>
            <a:r>
              <a:rPr lang="ru-RU" sz="2400" b="1" baseline="-25000" dirty="0" smtClean="0">
                <a:solidFill>
                  <a:srgbClr val="002060"/>
                </a:solidFill>
                <a:latin typeface="Bookman Old Style" pitchFamily="18" charset="0"/>
              </a:rPr>
              <a:t>1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= 1 Ом, </a:t>
            </a:r>
            <a:r>
              <a:rPr lang="en-US" sz="2400" b="1" dirty="0" smtClean="0">
                <a:solidFill>
                  <a:srgbClr val="002060"/>
                </a:solidFill>
                <a:latin typeface="Bookman Old Style" pitchFamily="18" charset="0"/>
              </a:rPr>
              <a:t>R</a:t>
            </a:r>
            <a:r>
              <a:rPr lang="ru-RU" sz="2400" b="1" baseline="-25000" dirty="0" smtClean="0">
                <a:solidFill>
                  <a:srgbClr val="002060"/>
                </a:solidFill>
                <a:latin typeface="Bookman Old Style" pitchFamily="18" charset="0"/>
              </a:rPr>
              <a:t>2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= 2 Ом, </a:t>
            </a:r>
            <a:r>
              <a:rPr lang="en-US" sz="2400" b="1" dirty="0" smtClean="0">
                <a:solidFill>
                  <a:srgbClr val="002060"/>
                </a:solidFill>
                <a:latin typeface="Bookman Old Style" pitchFamily="18" charset="0"/>
              </a:rPr>
              <a:t>R</a:t>
            </a:r>
            <a:r>
              <a:rPr lang="ru-RU" sz="2400" b="1" baseline="-25000" dirty="0" smtClean="0">
                <a:solidFill>
                  <a:srgbClr val="002060"/>
                </a:solidFill>
                <a:latin typeface="Bookman Old Style" pitchFamily="18" charset="0"/>
              </a:rPr>
              <a:t>3 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= 3 Ом, </a:t>
            </a:r>
            <a:r>
              <a:rPr lang="en-US" sz="2400" b="1" dirty="0" smtClean="0">
                <a:solidFill>
                  <a:srgbClr val="002060"/>
                </a:solidFill>
                <a:latin typeface="Bookman Old Style" pitchFamily="18" charset="0"/>
              </a:rPr>
              <a:t>R</a:t>
            </a:r>
            <a:r>
              <a:rPr lang="ru-RU" sz="2400" b="1" baseline="-25000" dirty="0" smtClean="0">
                <a:solidFill>
                  <a:srgbClr val="002060"/>
                </a:solidFill>
                <a:latin typeface="Bookman Old Style" pitchFamily="18" charset="0"/>
              </a:rPr>
              <a:t>4</a:t>
            </a:r>
            <a:r>
              <a:rPr lang="ru-RU" sz="2400" b="1" dirty="0" smtClean="0">
                <a:solidFill>
                  <a:srgbClr val="002060"/>
                </a:solidFill>
                <a:latin typeface="Bookman Old Style" pitchFamily="18" charset="0"/>
              </a:rPr>
              <a:t> = 4 Ом .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14282" y="3143248"/>
            <a:ext cx="8786874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Оценивание: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За каждую нарисованную электрическую схему с рассчитанным для неё общим сопротивлением студенты ставят плюс на полях тетради. Суммируют и выставляют общую оценку своей деятельности: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7 - 10 - оценка 5 (отлично)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5 - 6 - оценка 4 (хорошо)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3 - 4 - оценка 3 (удовлетворительно)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gagago.ru/imgs/uroka-smeshannoe-soedinenie-provodnikov/967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0"/>
            <a:ext cx="80010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gagago.ru/imgs/uroka-smeshannoe-soedinenie-provodnikov/967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785794"/>
            <a:ext cx="6000792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858280" cy="1368412"/>
          </a:xfrm>
        </p:spPr>
        <p:txBody>
          <a:bodyPr>
            <a:noAutofit/>
          </a:bodyPr>
          <a:lstStyle/>
          <a:p>
            <a:pPr algn="l"/>
            <a:r>
              <a:rPr lang="ru-RU" sz="2800" b="1" i="1" u="sng" dirty="0" smtClean="0">
                <a:solidFill>
                  <a:srgbClr val="00B050"/>
                </a:solidFill>
                <a:latin typeface="Bookman Old Style" pitchFamily="18" charset="0"/>
              </a:rPr>
              <a:t>Задание: </a:t>
            </a:r>
            <a:br>
              <a:rPr lang="ru-RU" sz="2800" b="1" i="1" u="sng" dirty="0" smtClean="0">
                <a:solidFill>
                  <a:srgbClr val="00B050"/>
                </a:solidFill>
                <a:latin typeface="Bookman Old Style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2.Рассчитать общее сопротивление для каждой электрической цепи, если</a:t>
            </a:r>
            <a:b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</a:br>
            <a:r>
              <a:rPr lang="en-US" sz="2800" b="1" dirty="0" smtClean="0">
                <a:solidFill>
                  <a:srgbClr val="002060"/>
                </a:solidFill>
                <a:latin typeface="Bookman Old Style" pitchFamily="18" charset="0"/>
              </a:rPr>
              <a:t>R</a:t>
            </a:r>
            <a:r>
              <a:rPr lang="ru-RU" sz="2800" b="1" baseline="-25000" dirty="0" smtClean="0">
                <a:solidFill>
                  <a:srgbClr val="002060"/>
                </a:solidFill>
                <a:latin typeface="Bookman Old Style" pitchFamily="18" charset="0"/>
              </a:rPr>
              <a:t>1</a:t>
            </a: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 = 1 Ом, </a:t>
            </a:r>
            <a:r>
              <a:rPr lang="en-US" sz="2800" b="1" dirty="0" smtClean="0">
                <a:solidFill>
                  <a:srgbClr val="002060"/>
                </a:solidFill>
                <a:latin typeface="Bookman Old Style" pitchFamily="18" charset="0"/>
              </a:rPr>
              <a:t>R</a:t>
            </a:r>
            <a:r>
              <a:rPr lang="ru-RU" sz="2800" b="1" baseline="-25000" dirty="0" smtClean="0">
                <a:solidFill>
                  <a:srgbClr val="002060"/>
                </a:solidFill>
                <a:latin typeface="Bookman Old Style" pitchFamily="18" charset="0"/>
              </a:rPr>
              <a:t>2</a:t>
            </a: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 = 2 Ом, </a:t>
            </a:r>
            <a:r>
              <a:rPr lang="en-US" sz="2800" b="1" dirty="0" smtClean="0">
                <a:solidFill>
                  <a:srgbClr val="002060"/>
                </a:solidFill>
                <a:latin typeface="Bookman Old Style" pitchFamily="18" charset="0"/>
              </a:rPr>
              <a:t>R</a:t>
            </a:r>
            <a:r>
              <a:rPr lang="ru-RU" sz="2800" b="1" baseline="-25000" dirty="0" smtClean="0">
                <a:solidFill>
                  <a:srgbClr val="002060"/>
                </a:solidFill>
                <a:latin typeface="Bookman Old Style" pitchFamily="18" charset="0"/>
              </a:rPr>
              <a:t>3 </a:t>
            </a: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= 3 Ом, </a:t>
            </a:r>
            <a:r>
              <a:rPr lang="en-US" sz="2800" b="1" dirty="0" smtClean="0">
                <a:solidFill>
                  <a:srgbClr val="002060"/>
                </a:solidFill>
                <a:latin typeface="Bookman Old Style" pitchFamily="18" charset="0"/>
              </a:rPr>
              <a:t>R</a:t>
            </a:r>
            <a:r>
              <a:rPr lang="ru-RU" sz="2800" b="1" baseline="-25000" dirty="0" smtClean="0">
                <a:solidFill>
                  <a:srgbClr val="002060"/>
                </a:solidFill>
                <a:latin typeface="Bookman Old Style" pitchFamily="18" charset="0"/>
              </a:rPr>
              <a:t>4</a:t>
            </a: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</a:rPr>
              <a:t> = 4 Ом 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4643446"/>
            <a:ext cx="4357718" cy="5715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00B050"/>
                </a:solidFill>
                <a:latin typeface="Bookman Old Style" pitchFamily="18" charset="0"/>
              </a:rPr>
              <a:t>8. </a:t>
            </a:r>
            <a:r>
              <a:rPr lang="en-US" b="1" dirty="0" smtClean="0">
                <a:solidFill>
                  <a:srgbClr val="00B050"/>
                </a:solidFill>
                <a:latin typeface="Bookman Old Style" pitchFamily="18" charset="0"/>
              </a:rPr>
              <a:t>R</a:t>
            </a:r>
            <a:r>
              <a:rPr lang="ru-RU" b="1" baseline="-25000" dirty="0" err="1" smtClean="0">
                <a:solidFill>
                  <a:srgbClr val="00B050"/>
                </a:solidFill>
                <a:latin typeface="Bookman Old Style" pitchFamily="18" charset="0"/>
              </a:rPr>
              <a:t>общ</a:t>
            </a:r>
            <a:r>
              <a:rPr lang="ru-RU" b="1" dirty="0" err="1" smtClean="0">
                <a:solidFill>
                  <a:srgbClr val="00B050"/>
                </a:solidFill>
                <a:latin typeface="Bookman Old Style" pitchFamily="18" charset="0"/>
              </a:rPr>
              <a:t>=</a:t>
            </a:r>
            <a:r>
              <a:rPr lang="ru-RU" b="1" dirty="0" smtClean="0">
                <a:solidFill>
                  <a:srgbClr val="00B050"/>
                </a:solidFill>
                <a:latin typeface="Bookman Old Style" pitchFamily="18" charset="0"/>
              </a:rPr>
              <a:t> 1,923 Ом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14282" y="2285993"/>
            <a:ext cx="3929090" cy="5715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1.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R</a:t>
            </a:r>
            <a:r>
              <a:rPr lang="ru-RU" sz="3200" b="1" baseline="-25000" dirty="0" smtClean="0">
                <a:solidFill>
                  <a:srgbClr val="00B050"/>
                </a:solidFill>
                <a:latin typeface="Bookman Old Style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общ = 10 Ом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4876" y="2214555"/>
            <a:ext cx="4357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</a:rPr>
              <a:t>2. </a:t>
            </a:r>
            <a:r>
              <a:rPr lang="en-US" sz="3200" b="1" dirty="0" smtClean="0">
                <a:solidFill>
                  <a:srgbClr val="002060"/>
                </a:solidFill>
                <a:latin typeface="Bookman Old Style" pitchFamily="18" charset="0"/>
              </a:rPr>
              <a:t>R</a:t>
            </a:r>
            <a:r>
              <a:rPr lang="ru-RU" sz="3200" b="1" baseline="-25000" dirty="0" err="1" smtClean="0">
                <a:solidFill>
                  <a:srgbClr val="002060"/>
                </a:solidFill>
                <a:latin typeface="Bookman Old Style" pitchFamily="18" charset="0"/>
              </a:rPr>
              <a:t>общ</a:t>
            </a:r>
            <a:r>
              <a:rPr lang="ru-RU" sz="3200" b="1" dirty="0" err="1" smtClean="0">
                <a:solidFill>
                  <a:srgbClr val="002060"/>
                </a:solidFill>
                <a:latin typeface="Bookman Old Style" pitchFamily="18" charset="0"/>
              </a:rPr>
              <a:t>=</a:t>
            </a:r>
            <a: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</a:rPr>
              <a:t> 0,48 Ом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3000372"/>
            <a:ext cx="43577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</a:rPr>
              <a:t>3. </a:t>
            </a:r>
            <a:r>
              <a:rPr lang="en-US" sz="3200" b="1" dirty="0" smtClean="0">
                <a:solidFill>
                  <a:srgbClr val="002060"/>
                </a:solidFill>
                <a:latin typeface="Bookman Old Style" pitchFamily="18" charset="0"/>
              </a:rPr>
              <a:t>R</a:t>
            </a:r>
            <a:r>
              <a:rPr lang="ru-RU" sz="3200" b="1" baseline="-25000" dirty="0" smtClean="0">
                <a:solidFill>
                  <a:srgbClr val="002060"/>
                </a:solidFill>
                <a:latin typeface="Bookman Old Style" pitchFamily="18" charset="0"/>
              </a:rPr>
              <a:t>общ </a:t>
            </a:r>
            <a:r>
              <a:rPr lang="ru-RU" sz="3200" b="1" dirty="0" smtClean="0">
                <a:solidFill>
                  <a:srgbClr val="002060"/>
                </a:solidFill>
                <a:latin typeface="Bookman Old Style" pitchFamily="18" charset="0"/>
              </a:rPr>
              <a:t>= 0,48 Ом</a:t>
            </a:r>
            <a:endParaRPr lang="ru-RU" sz="3200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643438" y="3000372"/>
            <a:ext cx="4357718" cy="5715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4.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R</a:t>
            </a:r>
            <a:r>
              <a:rPr kumimoji="0" lang="ru-RU" sz="32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общ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=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7,667 Ом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14282" y="3857628"/>
            <a:ext cx="4357718" cy="5715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5.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R</a:t>
            </a:r>
            <a:r>
              <a:rPr kumimoji="0" lang="ru-RU" sz="32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общ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=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4,714 Ом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4643438" y="3786190"/>
            <a:ext cx="4357718" cy="5715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6.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R</a:t>
            </a:r>
            <a:r>
              <a:rPr kumimoji="0" lang="ru-RU" sz="32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общ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=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6,4 Ом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214282" y="4643446"/>
            <a:ext cx="4357718" cy="5715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7.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R</a:t>
            </a:r>
            <a:r>
              <a:rPr kumimoji="0" lang="ru-RU" sz="32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общ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=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 4,545 Ом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  <a:latin typeface="Bookman Old Style" pitchFamily="18" charset="0"/>
              </a:rPr>
              <a:t>Оформить таблицу</a:t>
            </a:r>
            <a:endParaRPr lang="ru-RU" b="1" dirty="0">
              <a:solidFill>
                <a:srgbClr val="00B050"/>
              </a:solidFill>
              <a:latin typeface="Bookman Old Style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214282" y="571480"/>
          <a:ext cx="8715438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146"/>
                <a:gridCol w="2905146"/>
                <a:gridCol w="2905146"/>
              </a:tblGrid>
              <a:tr h="309181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</a:rPr>
                        <a:t>Знаю</a:t>
                      </a:r>
                      <a:endParaRPr lang="ru-RU" sz="40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</a:rPr>
                        <a:t>Хочу узнать</a:t>
                      </a:r>
                      <a:endParaRPr lang="ru-RU" sz="40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>
                          <a:solidFill>
                            <a:srgbClr val="FFFF00"/>
                          </a:solidFill>
                        </a:rPr>
                        <a:t>Узнал </a:t>
                      </a:r>
                      <a:endParaRPr lang="ru-RU" sz="40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42844" y="1357298"/>
          <a:ext cx="2928958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Bookman Old Style" pitchFamily="18" charset="0"/>
                        </a:rPr>
                        <a:t>Последовательное соединение проводников</a:t>
                      </a:r>
                      <a:endParaRPr lang="ru-RU" sz="2000" dirty="0" smtClean="0">
                        <a:latin typeface="Bookman Old Style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44" y="2714620"/>
          <a:ext cx="2928990" cy="1285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90"/>
              </a:tblGrid>
              <a:tr h="12858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latin typeface="Bookman Old Style" pitchFamily="18" charset="0"/>
                        </a:rPr>
                        <a:t>Параллельное соединение проводников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143240" y="1357298"/>
          <a:ext cx="2928958" cy="5111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958"/>
              </a:tblGrid>
              <a:tr h="511111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F8F8F8"/>
                          </a:solidFill>
                          <a:latin typeface="Bookman Old Style" pitchFamily="18" charset="0"/>
                        </a:rPr>
                        <a:t>Правила последовательного и параллельного соединения проводников;</a:t>
                      </a:r>
                      <a:br>
                        <a:rPr lang="ru-RU" sz="2000" b="1" dirty="0" smtClean="0">
                          <a:solidFill>
                            <a:srgbClr val="F8F8F8"/>
                          </a:solidFill>
                          <a:latin typeface="Bookman Old Style" pitchFamily="18" charset="0"/>
                        </a:rPr>
                      </a:br>
                      <a:r>
                        <a:rPr lang="ru-RU" sz="2000" b="1" dirty="0" smtClean="0">
                          <a:solidFill>
                            <a:srgbClr val="F8F8F8"/>
                          </a:solidFill>
                          <a:latin typeface="Bookman Old Style" pitchFamily="18" charset="0"/>
                        </a:rPr>
                        <a:t>на примере последовательного и параллельного соединения проводников научиться применять закон Ома;</a:t>
                      </a:r>
                      <a:br>
                        <a:rPr lang="ru-RU" sz="2000" b="1" dirty="0" smtClean="0">
                          <a:solidFill>
                            <a:srgbClr val="F8F8F8"/>
                          </a:solidFill>
                          <a:latin typeface="Bookman Old Style" pitchFamily="18" charset="0"/>
                        </a:rPr>
                      </a:br>
                      <a:r>
                        <a:rPr lang="ru-RU" sz="2000" b="1" dirty="0" smtClean="0">
                          <a:solidFill>
                            <a:srgbClr val="F8F8F8"/>
                          </a:solidFill>
                          <a:latin typeface="Bookman Old Style" pitchFamily="18" charset="0"/>
                        </a:rPr>
                        <a:t>научиться строить схемы соединения проводников</a:t>
                      </a:r>
                      <a:endParaRPr lang="ru-RU" sz="2000" dirty="0">
                        <a:solidFill>
                          <a:srgbClr val="F8F8F8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43636" y="1357298"/>
          <a:ext cx="2857520" cy="428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0"/>
              </a:tblGrid>
              <a:tr h="4286280">
                <a:tc>
                  <a:txBody>
                    <a:bodyPr/>
                    <a:lstStyle/>
                    <a:p>
                      <a:pPr algn="ctr"/>
                      <a:r>
                        <a:rPr lang="ru-RU" sz="2100" b="1" dirty="0" smtClean="0">
                          <a:solidFill>
                            <a:srgbClr val="002060"/>
                          </a:solidFill>
                          <a:latin typeface="Bookman Old Style" pitchFamily="18" charset="0"/>
                        </a:rPr>
                        <a:t> </a:t>
                      </a:r>
                      <a:r>
                        <a:rPr lang="ru-RU" sz="21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практическое применение закона Ома для нахождения силы тока, общего сопротивления и напряжения при </a:t>
                      </a:r>
                      <a:r>
                        <a:rPr lang="ru-RU" sz="2100" b="1" dirty="0" err="1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последова</a:t>
                      </a:r>
                      <a:r>
                        <a:rPr lang="ru-RU" sz="21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 – </a:t>
                      </a:r>
                    </a:p>
                    <a:p>
                      <a:pPr algn="ctr"/>
                      <a:r>
                        <a:rPr lang="ru-RU" sz="2100" b="1" dirty="0" smtClean="0">
                          <a:solidFill>
                            <a:schemeClr val="bg1"/>
                          </a:solidFill>
                          <a:latin typeface="Bookman Old Style" pitchFamily="18" charset="0"/>
                        </a:rPr>
                        <a:t>тельном и параллельном соединении проводников</a:t>
                      </a:r>
                      <a:endParaRPr lang="ru-RU" sz="21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6143637" y="5647103"/>
          <a:ext cx="2857520" cy="1139483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2857520"/>
              </a:tblGrid>
              <a:tr h="113948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Bookman Old Style" pitchFamily="18" charset="0"/>
                        </a:rPr>
                        <a:t>Смешанное соединение проводников</a:t>
                      </a:r>
                      <a:endParaRPr lang="ru-RU" sz="2000" b="1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pochit.ru/pars_docs/refs/105/104853/104853_html_402c90d5.jpg"/>
          <p:cNvPicPr/>
          <p:nvPr/>
        </p:nvPicPr>
        <p:blipFill>
          <a:blip r:embed="rId2"/>
          <a:srcRect t="22045"/>
          <a:stretch>
            <a:fillRect/>
          </a:stretch>
        </p:blipFill>
        <p:spPr bwMode="auto">
          <a:xfrm>
            <a:off x="-32" y="500043"/>
            <a:ext cx="914403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85776"/>
            <a:ext cx="8229600" cy="1154098"/>
          </a:xfrm>
        </p:spPr>
        <p:txBody>
          <a:bodyPr/>
          <a:lstStyle/>
          <a:p>
            <a:r>
              <a:rPr lang="ru-RU" b="1" i="1" u="sng" dirty="0" smtClean="0">
                <a:solidFill>
                  <a:srgbClr val="C00000"/>
                </a:solidFill>
                <a:latin typeface="Bookman Old Style" pitchFamily="18" charset="0"/>
              </a:rPr>
              <a:t>«Лестница успеха»</a:t>
            </a:r>
            <a:endParaRPr lang="ru-RU" b="1" i="1" u="sng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285720" y="928670"/>
            <a:ext cx="6072230" cy="4786346"/>
          </a:xfrm>
          <a:prstGeom prst="straightConnector1">
            <a:avLst/>
          </a:prstGeom>
          <a:ln w="889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842" name="Picture 2" descr="http://s00.yaplakal.com/pics/pics_original/7/6/2/3004267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788258">
            <a:off x="-9057" y="4249607"/>
            <a:ext cx="916801" cy="779593"/>
          </a:xfrm>
          <a:prstGeom prst="rect">
            <a:avLst/>
          </a:prstGeom>
          <a:noFill/>
        </p:spPr>
      </p:pic>
      <p:pic>
        <p:nvPicPr>
          <p:cNvPr id="10" name="Picture 2" descr="http://s00.yaplakal.com/pics/pics_original/7/6/2/3004267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788258">
            <a:off x="762293" y="2776974"/>
            <a:ext cx="1796330" cy="1527492"/>
          </a:xfrm>
          <a:prstGeom prst="rect">
            <a:avLst/>
          </a:prstGeom>
          <a:noFill/>
        </p:spPr>
      </p:pic>
      <p:pic>
        <p:nvPicPr>
          <p:cNvPr id="11" name="Picture 2" descr="http://s00.yaplakal.com/pics/pics_original/7/6/2/3004267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788258">
            <a:off x="2250692" y="855868"/>
            <a:ext cx="2204813" cy="1874841"/>
          </a:xfrm>
          <a:prstGeom prst="rect">
            <a:avLst/>
          </a:prstGeom>
          <a:noFill/>
        </p:spPr>
      </p:pic>
      <p:pic>
        <p:nvPicPr>
          <p:cNvPr id="5122" name="Picture 2" descr="http://guedenn.org/wp-content/uploads/2017/02/pin-rocket-ship-coloring-page-twisty-noodlejpg-on-pinterest-throughout-incredible-rocket-ship-coloring-pag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3139061"/>
            <a:ext cx="2928958" cy="3718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rgbClr val="00B050"/>
                </a:solidFill>
                <a:latin typeface="Bookman Old Style" pitchFamily="18" charset="0"/>
              </a:rPr>
              <a:t>Домашнее задание: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85794"/>
            <a:ext cx="8572560" cy="4714908"/>
          </a:xfrm>
        </p:spPr>
        <p:txBody>
          <a:bodyPr>
            <a:normAutofit fontScale="92500" lnSpcReduction="10000"/>
          </a:bodyPr>
          <a:lstStyle/>
          <a:p>
            <a:pPr marL="514350" lvl="0" indent="-514350" algn="ctr" hangingPunct="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С. 211, №798, </a:t>
            </a:r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</a:rPr>
              <a:t>799.</a:t>
            </a:r>
            <a:endParaRPr lang="ru-RU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marL="514350" lvl="0" indent="-514350" hangingPunct="0">
              <a:buNone/>
            </a:pPr>
            <a:endParaRPr lang="ru-RU" b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pPr marL="0" lvl="0" indent="0" algn="ctr" hangingPunct="0">
              <a:buNone/>
            </a:pPr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2. </a:t>
            </a:r>
            <a:r>
              <a:rPr lang="ru-RU" b="1" i="1" u="sng" dirty="0" smtClean="0">
                <a:solidFill>
                  <a:srgbClr val="7030A0"/>
                </a:solidFill>
                <a:latin typeface="Bookman Old Style" pitchFamily="18" charset="0"/>
              </a:rPr>
              <a:t>Решите задачи</a:t>
            </a:r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 в карточке домашнего задания,  выбрав свой уровень.</a:t>
            </a:r>
          </a:p>
          <a:p>
            <a:pPr marL="514350" lvl="0" indent="-514350" algn="just" hangingPunct="0">
              <a:buNone/>
            </a:pPr>
            <a:endParaRPr lang="ru-RU" b="1" dirty="0" smtClean="0">
              <a:solidFill>
                <a:srgbClr val="00B050"/>
              </a:solidFill>
              <a:latin typeface="Bookman Old Style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3.</a:t>
            </a:r>
            <a:r>
              <a:rPr lang="ru-RU" b="1" i="1" u="sng" dirty="0" smtClean="0">
                <a:solidFill>
                  <a:srgbClr val="C00000"/>
                </a:solidFill>
                <a:latin typeface="Bookman Old Style" pitchFamily="18" charset="0"/>
              </a:rPr>
              <a:t>Самостоятельная работа: </a:t>
            </a:r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составить ментальную  карту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или кластер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 по теме «Соединение проводников»</a:t>
            </a:r>
            <a:endParaRPr lang="ru-RU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yurii.ru/ref10/images/63/911636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0"/>
            <a:ext cx="914403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girniy.ru/metise/%D0%A2%D0%B5%D1%85%D0%BD%D0%BE%D0%BB%D0%BE%D0%B3%D0%B8%D1%8F+%D1%80%D0%B0%D0%B7%D0%B2%D0%B8%D1%82%D0%B8%D1%8F+%D0%BA%D1%80%D0%B8%D1%82%D0%B8%D1%87%D0%B5%D1%81%D0%BA%D0%BE%D0%B3%D0%BE+%D0%BC%D1%8B%D1%88%D0%BB%D0%B5%D0%BD%D0%B8%D1%8F+%D0%BF%D0%BE%D0%BD%D1%8F%D1%82%D0%B8%D0%B5+%C2%AB%D0%BA%D1%80%D0%B8%D1%82%D0%B8%D1%87%D0%B5%D1%81%D0%BA%D0%BE%D0%B5+%D0%BC%D1%8B%D1%88%D0%BB%D0%B5%D0%BD%D0%B8%D0%B5%C2%BB+%D0%B8+%D0%B5%D0%B3%D0%BE+%D1%85%D0%B0%D1%80%D0%B0%D0%BA%D1%82%D0%B5%D1%80%D0%B8%D1%81%D1%82%D0%B8%D0%BA%D0%B8e/122965_html_5bcd973b.png"/>
          <p:cNvPicPr>
            <a:picLocks noChangeAspect="1" noChangeArrowheads="1"/>
          </p:cNvPicPr>
          <p:nvPr/>
        </p:nvPicPr>
        <p:blipFill>
          <a:blip r:embed="rId2"/>
          <a:srcRect r="2045" b="8333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primwiki.ru/images/thumb/%D0%9C%D0%B5%D0%BD%D1%82%D0%B0%D0%BB%D1%8C%D0%BD%D0%B0%D1%8F_%D0%BA%D0%B0%D1%80%D1%82%D0%B0.JPG/800px-%D0%9C%D0%B5%D0%BD%D1%82%D0%B0%D0%BB%D1%8C%D0%BD%D0%B0%D1%8F_%D0%BA%D0%B0%D1%80%D1%82%D0%B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06" y="1060456"/>
            <a:ext cx="7929618" cy="2868610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>
                <a:solidFill>
                  <a:srgbClr val="0070C0"/>
                </a:solidFill>
                <a:latin typeface="Bookman Old Style" pitchFamily="18" charset="0"/>
              </a:rPr>
              <a:t>Спасибо за внимание,</a:t>
            </a:r>
            <a:br>
              <a:rPr lang="ru-RU" sz="5300" b="1" dirty="0" smtClean="0">
                <a:solidFill>
                  <a:srgbClr val="0070C0"/>
                </a:solidFill>
                <a:latin typeface="Bookman Old Style" pitchFamily="18" charset="0"/>
              </a:rPr>
            </a:br>
            <a:r>
              <a:rPr lang="ru-RU" sz="5300" b="1" dirty="0" smtClean="0">
                <a:solidFill>
                  <a:srgbClr val="0070C0"/>
                </a:solidFill>
                <a:latin typeface="Bookman Old Style" pitchFamily="18" charset="0"/>
              </a:rPr>
              <a:t>ведь главное старание,</a:t>
            </a:r>
            <a:br>
              <a:rPr lang="ru-RU" sz="5300" b="1" dirty="0" smtClean="0">
                <a:solidFill>
                  <a:srgbClr val="0070C0"/>
                </a:solidFill>
                <a:latin typeface="Bookman Old Style" pitchFamily="18" charset="0"/>
              </a:rPr>
            </a:br>
            <a:r>
              <a:rPr lang="ru-RU" sz="5300" b="1" dirty="0" smtClean="0">
                <a:solidFill>
                  <a:srgbClr val="0070C0"/>
                </a:solidFill>
                <a:latin typeface="Bookman Old Style" pitchFamily="18" charset="0"/>
              </a:rPr>
              <a:t>А навык и умение</a:t>
            </a:r>
            <a:br>
              <a:rPr lang="ru-RU" sz="5300" b="1" dirty="0" smtClean="0">
                <a:solidFill>
                  <a:srgbClr val="0070C0"/>
                </a:solidFill>
                <a:latin typeface="Bookman Old Style" pitchFamily="18" charset="0"/>
              </a:rPr>
            </a:br>
            <a:r>
              <a:rPr lang="ru-RU" sz="5300" b="1" dirty="0" smtClean="0">
                <a:solidFill>
                  <a:srgbClr val="0070C0"/>
                </a:solidFill>
                <a:latin typeface="Bookman Old Style" pitchFamily="18" charset="0"/>
              </a:rPr>
              <a:t>с годами к вам придут!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9938" name="Picture 2" descr="http://www.pgsga.ru/upload/medialibrary/f70/knigi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3557923"/>
            <a:ext cx="5143536" cy="33001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s://ds02.infourok.ru/uploads/ex/0fa0/00088797-e0986c5e/2/img15.jpg"/>
          <p:cNvPicPr>
            <a:picLocks noChangeAspect="1" noChangeArrowheads="1"/>
          </p:cNvPicPr>
          <p:nvPr/>
        </p:nvPicPr>
        <p:blipFill>
          <a:blip r:embed="rId2"/>
          <a:srcRect l="5469" t="7291" r="5468" b="12500"/>
          <a:stretch>
            <a:fillRect/>
          </a:stretch>
        </p:blipFill>
        <p:spPr bwMode="auto">
          <a:xfrm>
            <a:off x="0" y="0"/>
            <a:ext cx="9144032" cy="6858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527</Words>
  <PresentationFormat>Экран (4:3)</PresentationFormat>
  <Paragraphs>91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параллельность соединить последовательность проводник</vt:lpstr>
      <vt:lpstr>25.05.2017 год</vt:lpstr>
      <vt:lpstr>Оформить таблицу</vt:lpstr>
      <vt:lpstr>Устный опрос</vt:lpstr>
      <vt:lpstr>Устный опрос</vt:lpstr>
      <vt:lpstr>Устный опрос</vt:lpstr>
      <vt:lpstr>Закон Ома</vt:lpstr>
      <vt:lpstr>Заполнить таблицу</vt:lpstr>
      <vt:lpstr>Последовательное соединение проводников </vt:lpstr>
      <vt:lpstr>Применение последовательного соединения проводников </vt:lpstr>
      <vt:lpstr>Параллельное соединение проводников</vt:lpstr>
      <vt:lpstr>Применение параллельного  соединения проводников</vt:lpstr>
      <vt:lpstr>Смешанное соединение проводников</vt:lpstr>
      <vt:lpstr>Физминутка </vt:lpstr>
      <vt:lpstr>Задание:  1.Зарисовать в тетради все возможные электрические схемы электрических цепей, которые можно изготовить, имея четыре резистора. 2.Рассчитать общее сопротивление для каждой электрической цепи, если R1 = 1 Ом, R2 = 2 Ом, R3 = 3 Ом, R4 = 4 Ом .</vt:lpstr>
      <vt:lpstr>Слайд 17</vt:lpstr>
      <vt:lpstr>Задание:  2.Рассчитать общее сопротивление для каждой электрической цепи, если R1 = 1 Ом, R2 = 2 Ом, R3 = 3 Ом, R4 = 4 Ом .</vt:lpstr>
      <vt:lpstr>Оформить таблицу</vt:lpstr>
      <vt:lpstr>«Лестница успеха»</vt:lpstr>
      <vt:lpstr>Домашнее задание: </vt:lpstr>
      <vt:lpstr>Слайд 22</vt:lpstr>
      <vt:lpstr>Слайд 23</vt:lpstr>
      <vt:lpstr>Слайд 24</vt:lpstr>
      <vt:lpstr>Спасибо за внимание, ведь главное старание, А навык и умение с годами к вам придут! 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25.05.2017 год</dc:title>
  <dc:creator>Марина</dc:creator>
  <cp:lastModifiedBy>Марина</cp:lastModifiedBy>
  <cp:revision>35</cp:revision>
  <dcterms:created xsi:type="dcterms:W3CDTF">2017-05-17T05:14:45Z</dcterms:created>
  <dcterms:modified xsi:type="dcterms:W3CDTF">2017-05-17T05:13:41Z</dcterms:modified>
</cp:coreProperties>
</file>